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3"/>
  </p:notesMasterIdLst>
  <p:handoutMasterIdLst>
    <p:handoutMasterId r:id="rId14"/>
  </p:handoutMasterIdLst>
  <p:sldIdLst>
    <p:sldId id="290" r:id="rId6"/>
    <p:sldId id="292" r:id="rId7"/>
    <p:sldId id="293" r:id="rId8"/>
    <p:sldId id="299" r:id="rId9"/>
    <p:sldId id="297" r:id="rId10"/>
    <p:sldId id="298" r:id="rId11"/>
    <p:sldId id="294" r:id="rId12"/>
  </p:sldIdLst>
  <p:sldSz cx="6858000" cy="9144000" type="screen4x3"/>
  <p:notesSz cx="6810375" cy="99425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63" autoAdjust="0"/>
    <p:restoredTop sz="94681" autoAdjust="0"/>
  </p:normalViewPr>
  <p:slideViewPr>
    <p:cSldViewPr>
      <p:cViewPr>
        <p:scale>
          <a:sx n="100" d="100"/>
          <a:sy n="100" d="100"/>
        </p:scale>
        <p:origin x="-2844" y="-7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CE5EA2-D92B-4AB2-AED1-34649FEE1E6C}" type="datetimeFigureOut">
              <a:rPr lang="nb-NO" smtClean="0"/>
              <a:t>24.02.2016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DC369F-30E3-4642-9BA6-513BFACD9B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3189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7202E-10F9-4653-BAED-4C77C4689973}" type="datetimeFigureOut">
              <a:rPr lang="nb-NO" smtClean="0"/>
              <a:t>24.02.2016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46125"/>
            <a:ext cx="2794000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A3907-EECA-421F-BE81-4362AB3910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547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7F8A3-4347-4268-B7FB-C51E863B679E}" type="datetimeFigureOut">
              <a:rPr lang="nb-NO" smtClean="0"/>
              <a:t>24.02.2016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1344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7F8A3-4347-4268-B7FB-C51E863B679E}" type="datetimeFigureOut">
              <a:rPr lang="nb-NO" smtClean="0"/>
              <a:t>24.02.2016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42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7F8A3-4347-4268-B7FB-C51E863B679E}" type="datetimeFigureOut">
              <a:rPr lang="nb-NO" smtClean="0"/>
              <a:t>24.02.2016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7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7F8A3-4347-4268-B7FB-C51E863B679E}" type="datetimeFigureOut">
              <a:rPr lang="nb-NO" smtClean="0"/>
              <a:t>24.02.2016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7164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7F8A3-4347-4268-B7FB-C51E863B679E}" type="datetimeFigureOut">
              <a:rPr lang="nb-NO" smtClean="0"/>
              <a:t>24.02.2016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1915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7F8A3-4347-4268-B7FB-C51E863B679E}" type="datetimeFigureOut">
              <a:rPr lang="nb-NO" smtClean="0"/>
              <a:t>24.02.2016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9087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7F8A3-4347-4268-B7FB-C51E863B679E}" type="datetimeFigureOut">
              <a:rPr lang="nb-NO" smtClean="0"/>
              <a:t>24.02.2016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9408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7F8A3-4347-4268-B7FB-C51E863B679E}" type="datetimeFigureOut">
              <a:rPr lang="nb-NO" smtClean="0"/>
              <a:t>24.02.2016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7479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7F8A3-4347-4268-B7FB-C51E863B679E}" type="datetimeFigureOut">
              <a:rPr lang="nb-NO" smtClean="0"/>
              <a:t>24.02.2016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3786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7F8A3-4347-4268-B7FB-C51E863B679E}" type="datetimeFigureOut">
              <a:rPr lang="nb-NO" smtClean="0"/>
              <a:t>24.02.2016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6090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7F8A3-4347-4268-B7FB-C51E863B679E}" type="datetimeFigureOut">
              <a:rPr lang="nb-NO" smtClean="0"/>
              <a:t>24.02.2016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0113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7F8A3-4347-4268-B7FB-C51E863B679E}" type="datetimeFigureOut">
              <a:rPr lang="nb-NO" smtClean="0"/>
              <a:t>24.02.2016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8952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 rotWithShape="1">
          <a:blip r:embed="rId2"/>
          <a:srcRect l="24793" t="4847" r="19008" b="84973"/>
          <a:stretch/>
        </p:blipFill>
        <p:spPr bwMode="auto">
          <a:xfrm>
            <a:off x="350658" y="347531"/>
            <a:ext cx="6172200" cy="14907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277126" y="1547664"/>
            <a:ext cx="6318702" cy="1766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20000"/>
              </a:spcBef>
              <a:spcAft>
                <a:spcPct val="0"/>
              </a:spcAft>
            </a:pPr>
            <a:endParaRPr lang="nb-NO" altLang="nb-NO" sz="3200" kern="0" dirty="0" smtClean="0">
              <a:solidFill>
                <a:srgbClr val="000000"/>
              </a:solidFill>
              <a:latin typeface="Times New Roman"/>
            </a:endParaRPr>
          </a:p>
          <a:p>
            <a:pPr lvl="0"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nb-NO" altLang="nb-NO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Bergen kommune</a:t>
            </a:r>
          </a:p>
          <a:p>
            <a:pPr lvl="0"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nb-NO" altLang="nb-NO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Vann- og avløpsetaten</a:t>
            </a:r>
            <a:endParaRPr lang="nb-NO" altLang="nb-NO" sz="32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26" y="3851920"/>
            <a:ext cx="6258962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0268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 rotWithShape="1">
          <a:blip r:embed="rId2"/>
          <a:srcRect l="24793" t="4847" r="19008" b="84973"/>
          <a:stretch/>
        </p:blipFill>
        <p:spPr bwMode="auto">
          <a:xfrm>
            <a:off x="350658" y="347531"/>
            <a:ext cx="6172200" cy="14907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ktangel 2"/>
          <p:cNvSpPr/>
          <p:nvPr/>
        </p:nvSpPr>
        <p:spPr>
          <a:xfrm>
            <a:off x="1818652" y="3635896"/>
            <a:ext cx="35012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altLang="nb-NO" sz="3200" dirty="0">
                <a:latin typeface="Andalus" panose="02020603050405020304" pitchFamily="18" charset="-78"/>
                <a:cs typeface="Andalus" panose="02020603050405020304" pitchFamily="18" charset="-78"/>
              </a:rPr>
              <a:t>Oddbjørn </a:t>
            </a:r>
            <a:r>
              <a:rPr lang="nb-NO" altLang="nb-NO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Andersen</a:t>
            </a:r>
          </a:p>
        </p:txBody>
      </p:sp>
      <p:sp>
        <p:nvSpPr>
          <p:cNvPr id="6" name="Rektangel 5"/>
          <p:cNvSpPr/>
          <p:nvPr/>
        </p:nvSpPr>
        <p:spPr>
          <a:xfrm>
            <a:off x="1354967" y="4804668"/>
            <a:ext cx="38027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b-NO" altLang="nb-NO" sz="2400" dirty="0">
                <a:latin typeface="Andalus" panose="02020603050405020304" pitchFamily="18" charset="-78"/>
                <a:cs typeface="Andalus" panose="02020603050405020304" pitchFamily="18" charset="-78"/>
              </a:rPr>
              <a:t>Vann- og avløpsetaten</a:t>
            </a:r>
          </a:p>
          <a:p>
            <a:pPr algn="ctr"/>
            <a:r>
              <a:rPr lang="nb-NO" altLang="nb-NO" sz="2400" dirty="0">
                <a:latin typeface="Andalus" panose="02020603050405020304" pitchFamily="18" charset="-78"/>
                <a:cs typeface="Andalus" panose="02020603050405020304" pitchFamily="18" charset="-78"/>
              </a:rPr>
              <a:t>Prosjektleder </a:t>
            </a:r>
            <a:endParaRPr lang="nb-NO" altLang="nb-NO" sz="2400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/>
            <a:r>
              <a:rPr lang="nb-NO" alt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Representerer </a:t>
            </a:r>
            <a:r>
              <a:rPr lang="nb-NO" altLang="nb-NO" sz="2400" dirty="0">
                <a:latin typeface="Andalus" panose="02020603050405020304" pitchFamily="18" charset="-78"/>
                <a:cs typeface="Andalus" panose="02020603050405020304" pitchFamily="18" charset="-78"/>
              </a:rPr>
              <a:t>Va-etaten i Graveklubben</a:t>
            </a:r>
          </a:p>
        </p:txBody>
      </p:sp>
      <p:pic>
        <p:nvPicPr>
          <p:cNvPr id="7" name="Picture 3" descr="ETBL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01208" y="6876256"/>
            <a:ext cx="541338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Bergen kommune pos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4664" y="2204112"/>
            <a:ext cx="120015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498778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 rotWithShape="1">
          <a:blip r:embed="rId2"/>
          <a:srcRect l="24793" t="4847" r="19008" b="84973"/>
          <a:stretch/>
        </p:blipFill>
        <p:spPr bwMode="auto">
          <a:xfrm>
            <a:off x="350658" y="347531"/>
            <a:ext cx="6172200" cy="14907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ktangel 2"/>
          <p:cNvSpPr/>
          <p:nvPr/>
        </p:nvSpPr>
        <p:spPr>
          <a:xfrm>
            <a:off x="773485" y="2651787"/>
            <a:ext cx="17411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nb-NO" altLang="nb-NO" sz="2800" dirty="0">
                <a:latin typeface="Andalus" panose="02020603050405020304" pitchFamily="18" charset="-78"/>
                <a:cs typeface="Andalus" panose="02020603050405020304" pitchFamily="18" charset="-78"/>
              </a:rPr>
              <a:t>M</a:t>
            </a:r>
            <a:r>
              <a:rPr lang="nb-NO" alt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ålsetting</a:t>
            </a:r>
            <a:endParaRPr lang="nb-NO" altLang="nb-NO" sz="2800" dirty="0">
              <a:cs typeface="Andalus" pitchFamily="18" charset="-78"/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764704" y="3563888"/>
            <a:ext cx="532859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altLang="nb-NO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Vannledninger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alt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Etablering av nye offentlige vannledninger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alt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Fornying av private stikkledninger ut av veibane. Avsluttes med stoppekran i fortau.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alt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Huseier oppfordres til å fornye privat vannledning fra stoppekran gjennom husvegg hvis ledningen er gammel og dårlig. Det blir vanskelig og </a:t>
            </a:r>
            <a:r>
              <a:rPr lang="nb-NO" altLang="nb-NO" sz="2400" i="1" u="sng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kostbart</a:t>
            </a:r>
            <a:r>
              <a:rPr lang="nb-NO" alt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og gjøre det i ettertid.</a:t>
            </a:r>
          </a:p>
        </p:txBody>
      </p:sp>
      <p:pic>
        <p:nvPicPr>
          <p:cNvPr id="5" name="Picture 3" descr="ETBL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07882" y="7340248"/>
            <a:ext cx="541338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84849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6" y="2051720"/>
            <a:ext cx="6303487" cy="4458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lassholder for innhold 3"/>
          <p:cNvPicPr>
            <a:picLocks noGrp="1"/>
          </p:cNvPicPr>
          <p:nvPr>
            <p:ph idx="1"/>
          </p:nvPr>
        </p:nvPicPr>
        <p:blipFill rotWithShape="1">
          <a:blip r:embed="rId3"/>
          <a:srcRect l="24793" t="4847" r="19008" b="84973"/>
          <a:stretch/>
        </p:blipFill>
        <p:spPr bwMode="auto">
          <a:xfrm>
            <a:off x="350658" y="347531"/>
            <a:ext cx="6172200" cy="14907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kstSylinder 5"/>
          <p:cNvSpPr txBox="1"/>
          <p:nvPr/>
        </p:nvSpPr>
        <p:spPr>
          <a:xfrm>
            <a:off x="620688" y="7164288"/>
            <a:ext cx="5360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i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Informasjon blir distribuert til husstander for oppstart </a:t>
            </a:r>
          </a:p>
          <a:p>
            <a:r>
              <a:rPr lang="nb-NO" b="1" i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av arbeidene.</a:t>
            </a:r>
            <a:endParaRPr lang="nb-NO" b="1" i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44148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 rotWithShape="1">
          <a:blip r:embed="rId2"/>
          <a:srcRect l="24793" t="4847" r="19008" b="84973"/>
          <a:stretch/>
        </p:blipFill>
        <p:spPr bwMode="auto">
          <a:xfrm>
            <a:off x="350658" y="347531"/>
            <a:ext cx="6172200" cy="14907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ktangel 2"/>
          <p:cNvSpPr/>
          <p:nvPr/>
        </p:nvSpPr>
        <p:spPr>
          <a:xfrm>
            <a:off x="576362" y="2339752"/>
            <a:ext cx="3417923" cy="13542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nb-NO" altLang="nb-NO" sz="2800" dirty="0">
                <a:latin typeface="Andalus" panose="02020603050405020304" pitchFamily="18" charset="-78"/>
                <a:cs typeface="Andalus" panose="02020603050405020304" pitchFamily="18" charset="-78"/>
              </a:rPr>
              <a:t>Fortsettelse målsetting</a:t>
            </a:r>
          </a:p>
          <a:p>
            <a:pPr algn="ctr">
              <a:spcBef>
                <a:spcPct val="50000"/>
              </a:spcBef>
            </a:pPr>
            <a:endParaRPr lang="nb-NO" altLang="nb-NO" sz="3600" dirty="0">
              <a:cs typeface="Andalus" pitchFamily="18" charset="-78"/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748333" y="3275856"/>
            <a:ext cx="53285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altLang="nb-NO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Avløpsledninger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alt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Rehabilitering </a:t>
            </a:r>
            <a:r>
              <a:rPr lang="nb-NO" alt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av eksisterende ledninger </a:t>
            </a:r>
            <a:r>
              <a:rPr lang="nb-NO" altLang="nb-NO" sz="2400" dirty="0" err="1" smtClean="0">
                <a:latin typeface="Andalus" panose="02020603050405020304" pitchFamily="18" charset="-78"/>
                <a:cs typeface="Andalus" panose="02020603050405020304" pitchFamily="18" charset="-78"/>
              </a:rPr>
              <a:t>vhj</a:t>
            </a:r>
            <a:r>
              <a:rPr lang="nb-NO" alt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strømpeforing</a:t>
            </a:r>
            <a:r>
              <a:rPr lang="nb-NO" alt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. </a:t>
            </a:r>
            <a:r>
              <a:rPr lang="nb-NO" altLang="nb-NO" sz="2400" dirty="0">
                <a:latin typeface="Andalus" panose="02020603050405020304" pitchFamily="18" charset="-78"/>
                <a:cs typeface="Andalus" panose="02020603050405020304" pitchFamily="18" charset="-78"/>
              </a:rPr>
              <a:t>L</a:t>
            </a:r>
            <a:r>
              <a:rPr lang="nb-NO" alt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ukt av  syren i forbindelse med denne type arbeid er sjenerende, men ikke farlig.</a:t>
            </a:r>
            <a:endParaRPr lang="nb-NO" altLang="nb-NO" sz="2400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alt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Rørinspeksjon </a:t>
            </a:r>
            <a:r>
              <a:rPr lang="nb-NO" alt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gjennomført på de fleste private ledninger. </a:t>
            </a:r>
            <a:r>
              <a:rPr lang="nb-NO" alt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Rapport fra inspeksjonen vil </a:t>
            </a:r>
            <a:r>
              <a:rPr lang="nb-NO" alt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være grunnlag for </a:t>
            </a:r>
            <a:r>
              <a:rPr lang="nb-NO" alt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eventuelle pålegg.</a:t>
            </a:r>
          </a:p>
          <a:p>
            <a:endParaRPr lang="nb-NO" altLang="nb-NO" sz="2400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5" name="Picture 3" descr="ETBL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07882" y="7340248"/>
            <a:ext cx="541338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96708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 rotWithShape="1">
          <a:blip r:embed="rId2"/>
          <a:srcRect l="24793" t="4847" r="19008" b="84973"/>
          <a:stretch/>
        </p:blipFill>
        <p:spPr bwMode="auto">
          <a:xfrm>
            <a:off x="350658" y="347531"/>
            <a:ext cx="6172200" cy="14907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ktangel 2"/>
          <p:cNvSpPr/>
          <p:nvPr/>
        </p:nvSpPr>
        <p:spPr>
          <a:xfrm>
            <a:off x="480167" y="2339752"/>
            <a:ext cx="3506088" cy="13542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b-NO" alt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Fortsettelse målsetting </a:t>
            </a:r>
            <a:endParaRPr lang="nb-NO" altLang="nb-NO" sz="28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>
              <a:spcBef>
                <a:spcPct val="50000"/>
              </a:spcBef>
            </a:pPr>
            <a:endParaRPr lang="nb-NO" altLang="nb-NO" sz="3600" dirty="0">
              <a:cs typeface="Andalus" pitchFamily="18" charset="-78"/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748333" y="3275856"/>
            <a:ext cx="53285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altLang="nb-NO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Overvannsledning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alt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Etablering av ny overvannsledning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alt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Nedløp fra tak skal renne over fortau ut i veibane (Bergensstandard).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alt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Bakgårder skal separeres så langt som mulig.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alt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Overvann skal ikke inn på kloakkledning.</a:t>
            </a:r>
          </a:p>
        </p:txBody>
      </p:sp>
      <p:pic>
        <p:nvPicPr>
          <p:cNvPr id="5" name="Picture 3" descr="ETBL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07882" y="7340248"/>
            <a:ext cx="541338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96582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 rotWithShape="1">
          <a:blip r:embed="rId2"/>
          <a:srcRect l="24793" t="4847" r="19008" b="84973"/>
          <a:stretch/>
        </p:blipFill>
        <p:spPr bwMode="auto">
          <a:xfrm>
            <a:off x="350658" y="347531"/>
            <a:ext cx="6172200" cy="14907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ktangel 2"/>
          <p:cNvSpPr/>
          <p:nvPr/>
        </p:nvSpPr>
        <p:spPr>
          <a:xfrm>
            <a:off x="1124744" y="4355976"/>
            <a:ext cx="48141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altLang="nb-NO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Takk for oppmerksomheten</a:t>
            </a:r>
          </a:p>
        </p:txBody>
      </p:sp>
      <p:pic>
        <p:nvPicPr>
          <p:cNvPr id="8" name="Picture 3" descr="ETBL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51958" y="7308304"/>
            <a:ext cx="541338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84849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31a2e15b-7058-48bc-ae5d-d48f8b501392" ContentTypeId="0x0101006543EA735C126E448997BFAB61D14AD90504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Presentasjon" ma:contentTypeID="0x0101006543EA735C126E448997BFAB61D14AD90504007F654E8A098DF048A2403D7CE2F99175" ma:contentTypeVersion="2" ma:contentTypeDescription="Presentasjon BossNett, knyttet til mal" ma:contentTypeScope="" ma:versionID="c1bec215c75c43f64e3487cc57551ae8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abd114c010ee9bffa39ee2743fe580d0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13" nillable="true" ma:displayName="Status" ma:default="Ikke startet" ma:internalName="_Status">
      <xsd:simpleType>
        <xsd:union memberTypes="dms:Text">
          <xsd:simpleType>
            <xsd:restriction base="dms:Choice">
              <xsd:enumeration value="Ikke startet"/>
              <xsd:enumeration value="Kladd"/>
              <xsd:enumeration value="Kontrollert"/>
              <xsd:enumeration value="Planlagt"/>
              <xsd:enumeration value="Publisert"/>
              <xsd:enumeration value="Endelig"/>
              <xsd:enumeration value="Utløpt"/>
            </xsd:restriction>
          </xsd:simpleType>
        </xsd:un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12" ma:displayName="Redigerer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 ma:index="8" ma:displayName="Emne"/>
        <xsd:element ref="dc:description" minOccurs="0" maxOccurs="1" ma:index="10" ma:displayName="Kommentarer"/>
        <xsd:element name="keywords" minOccurs="0" maxOccurs="1" type="xsd:string" ma:index="11" ma:displayName="Nøkkelord"/>
        <xsd:element ref="dc:language" minOccurs="0" maxOccurs="1"/>
        <xsd:element name="category" minOccurs="0" maxOccurs="1" type="xsd:string" ma:index="9" ma:displayName="Kategori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tatus xmlns="http://schemas.microsoft.com/sharepoint/v3/fields">Ikke startet</_Status>
  </documentManagement>
</p:properties>
</file>

<file path=customXml/itemProps1.xml><?xml version="1.0" encoding="utf-8"?>
<ds:datastoreItem xmlns:ds="http://schemas.openxmlformats.org/officeDocument/2006/customXml" ds:itemID="{40709616-7F7A-4FA4-85F2-A4D38FEBA70D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20333ED9-91B1-4834-9386-29AEF45277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522BF8F-0A14-4336-9221-6F24CA73663F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2F21A26D-85AA-4CA5-8F23-16077F5185A1}">
  <ds:schemaRefs>
    <ds:schemaRef ds:uri="http://schemas.microsoft.com/sharepoint/v3/fields"/>
    <ds:schemaRef ds:uri="http://schemas.microsoft.com/office/2006/documentManagement/types"/>
    <ds:schemaRef ds:uri="http://purl.org/dc/dcmitype/"/>
    <ds:schemaRef ds:uri="http://purl.org/dc/terms/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157</Words>
  <Application>Microsoft Office PowerPoint</Application>
  <PresentationFormat>Skjermfremvisning (4:3)</PresentationFormat>
  <Paragraphs>25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BIR 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Vestre Murallmenning med fler</dc:title>
  <dc:creator>Ørjan Johan Mjøs</dc:creator>
  <cp:lastModifiedBy>Andersen, Oddbjørn</cp:lastModifiedBy>
  <cp:revision>62</cp:revision>
  <cp:lastPrinted>2016-02-24T09:54:42Z</cp:lastPrinted>
  <dcterms:created xsi:type="dcterms:W3CDTF">2014-03-21T11:31:26Z</dcterms:created>
  <dcterms:modified xsi:type="dcterms:W3CDTF">2016-02-24T11:20:59Z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0x0101006543EA735C126E448997BFAB61D14AD90504007F654E8A098DF048A2403D7CE2F99175</vt:lpwstr>
  </property>
  <property fmtid="{D5CDD505-2E9C-101B-9397-08002B2CF9AE}" pid="3" name="UnntattOffentlighet">
    <vt:lpwstr>Nei</vt:lpwstr>
  </property>
</Properties>
</file>