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5"/>
  </p:notesMasterIdLst>
  <p:sldIdLst>
    <p:sldId id="261" r:id="rId6"/>
    <p:sldId id="370" r:id="rId7"/>
    <p:sldId id="422" r:id="rId8"/>
    <p:sldId id="426" r:id="rId9"/>
    <p:sldId id="423" r:id="rId10"/>
    <p:sldId id="424" r:id="rId11"/>
    <p:sldId id="425" r:id="rId12"/>
    <p:sldId id="401" r:id="rId13"/>
    <p:sldId id="434" r:id="rId14"/>
    <p:sldId id="435" r:id="rId15"/>
    <p:sldId id="433" r:id="rId16"/>
    <p:sldId id="301" r:id="rId17"/>
    <p:sldId id="427" r:id="rId18"/>
    <p:sldId id="428" r:id="rId19"/>
    <p:sldId id="429" r:id="rId20"/>
    <p:sldId id="430" r:id="rId21"/>
    <p:sldId id="431" r:id="rId22"/>
    <p:sldId id="372" r:id="rId23"/>
    <p:sldId id="373" r:id="rId2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70" autoAdjust="0"/>
  </p:normalViewPr>
  <p:slideViewPr>
    <p:cSldViewPr>
      <p:cViewPr varScale="1">
        <p:scale>
          <a:sx n="116" d="100"/>
          <a:sy n="116" d="100"/>
        </p:scale>
        <p:origin x="13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7202E-10F9-4653-BAED-4C77C4689973}" type="datetimeFigureOut">
              <a:rPr lang="nb-NO" smtClean="0"/>
              <a:t>24.02.2016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A3907-EECA-421F-BE81-4362AB3910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47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62F864-AA54-4CD7-A462-3999D44C3B11}" type="slidenum">
              <a:rPr lang="nb-NO" altLang="nb-NO"/>
              <a:pPr/>
              <a:t>1</a:t>
            </a:fld>
            <a:endParaRPr lang="nb-NO" altLang="nb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 w="12700"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3913"/>
            <a:ext cx="5028986" cy="4114361"/>
          </a:xfrm>
          <a:ln/>
        </p:spPr>
        <p:txBody>
          <a:bodyPr lIns="92075" tIns="46038" rIns="92075" bIns="46038"/>
          <a:lstStyle/>
          <a:p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95647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Avfallsinfrastruktur har ikke mye status i lov og forskrifter </a:t>
            </a:r>
            <a:r>
              <a:rPr lang="nb-NO" dirty="0" err="1" smtClean="0"/>
              <a:t>ift</a:t>
            </a:r>
            <a:r>
              <a:rPr lang="nb-NO" dirty="0" smtClean="0"/>
              <a:t> sammenlignbare områder</a:t>
            </a:r>
          </a:p>
          <a:p>
            <a:r>
              <a:rPr lang="nb-NO" dirty="0" smtClean="0"/>
              <a:t>Alle andre infrastrukturer har en form for drahjelp</a:t>
            </a:r>
          </a:p>
          <a:p>
            <a:r>
              <a:rPr lang="nb-NO" dirty="0" smtClean="0"/>
              <a:t>Over</a:t>
            </a:r>
            <a:r>
              <a:rPr lang="nb-NO" baseline="0" dirty="0" smtClean="0"/>
              <a:t> 80% av befolkningen bor i byer eller tettsteder, økende. </a:t>
            </a:r>
            <a:r>
              <a:rPr lang="nb-NO" baseline="0" dirty="0" err="1" smtClean="0"/>
              <a:t>Fremskriving</a:t>
            </a:r>
            <a:r>
              <a:rPr lang="nb-NO" baseline="0" dirty="0" smtClean="0"/>
              <a:t> av det vi ser i dag er gir utfordringer</a:t>
            </a:r>
          </a:p>
          <a:p>
            <a:r>
              <a:rPr lang="nb-NO" baseline="0" dirty="0" smtClean="0"/>
              <a:t>Befolkningen generelt ønsker å bo sentralt.</a:t>
            </a:r>
          </a:p>
          <a:p>
            <a:r>
              <a:rPr lang="nb-NO" baseline="0" dirty="0" smtClean="0"/>
              <a:t>Det er sagt fra politisk hold i Bergen at «Bergen sentrum hadde vært tjent med nær dobbelt så mange beboere som i dag for å skape et optimalt bymiljø»</a:t>
            </a:r>
          </a:p>
          <a:p>
            <a:r>
              <a:rPr lang="nb-NO" baseline="0" dirty="0" smtClean="0"/>
              <a:t>Videre: «Det vil rett og slett ikke la seg gjøre å bygge et stort antall boliger etter gamle prinsipp»</a:t>
            </a:r>
          </a:p>
          <a:p>
            <a:r>
              <a:rPr lang="nb-NO" baseline="0" dirty="0" smtClean="0"/>
              <a:t>Etter Paris: Vi skal ha en samfunnsutvikling som legger </a:t>
            </a:r>
            <a:r>
              <a:rPr lang="nb-NO" baseline="0" dirty="0" err="1" smtClean="0"/>
              <a:t>tilrette</a:t>
            </a:r>
            <a:r>
              <a:rPr lang="nb-NO" baseline="0" dirty="0" smtClean="0"/>
              <a:t> for lavutslipp. Da må vi ha drahjelp fra teknologier som gir ønsket resultat.</a:t>
            </a:r>
          </a:p>
          <a:p>
            <a:r>
              <a:rPr lang="nb-NO" baseline="0" dirty="0" smtClean="0"/>
              <a:t>Dette kan medføre behov for endrede rammebetingelser.</a:t>
            </a:r>
          </a:p>
          <a:p>
            <a:r>
              <a:rPr lang="nb-NO" baseline="0" dirty="0" smtClean="0"/>
              <a:t>De nye jobbene som det snakkes om fra sentrale politikere</a:t>
            </a:r>
          </a:p>
          <a:p>
            <a:endParaRPr lang="nb-NO" baseline="0" dirty="0" smtClean="0"/>
          </a:p>
          <a:p>
            <a:r>
              <a:rPr lang="nb-NO" baseline="0" dirty="0" smtClean="0"/>
              <a:t>Endring i vilkår som 5 meter fra </a:t>
            </a:r>
            <a:r>
              <a:rPr lang="nb-NO" baseline="0" dirty="0" err="1" smtClean="0"/>
              <a:t>bosspann</a:t>
            </a:r>
            <a:r>
              <a:rPr lang="nb-NO" baseline="0" dirty="0" smtClean="0"/>
              <a:t> til brennbar husvegg utfordrer oss alle</a:t>
            </a:r>
          </a:p>
          <a:p>
            <a:endParaRPr lang="nb-NO" baseline="0" dirty="0" smtClean="0"/>
          </a:p>
          <a:p>
            <a:r>
              <a:rPr lang="nb-NO" baseline="0" dirty="0" smtClean="0"/>
              <a:t>Skal vi videre vil det koste, byutvikling koster, innovasjon er ikke gratis på kort sikt.</a:t>
            </a:r>
          </a:p>
          <a:p>
            <a:r>
              <a:rPr lang="nb-NO" baseline="0" dirty="0" smtClean="0"/>
              <a:t>Sammenligne med kagger og </a:t>
            </a:r>
            <a:r>
              <a:rPr lang="nb-NO" baseline="0" dirty="0" err="1" smtClean="0"/>
              <a:t>selvfallssytem</a:t>
            </a:r>
            <a:endParaRPr lang="nb-NO" baseline="0" dirty="0" smtClean="0"/>
          </a:p>
          <a:p>
            <a:endParaRPr lang="nb-NO" baseline="0" dirty="0" smtClean="0"/>
          </a:p>
          <a:p>
            <a:r>
              <a:rPr lang="nb-NO" baseline="0" dirty="0" smtClean="0"/>
              <a:t>Vi deler gjerne av vår erfaring.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0E2E3-E9A4-4138-BA72-ADDFACF6A5A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1360-DDCF-4400-9EAB-5DB7AD420709}" type="datetime1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34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143D-36D2-4036-90C7-13435E82017B}" type="datetime1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2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6E580-66A1-4226-87DB-319996B78470}" type="datetime1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79C0-0561-44B0-B272-E25C661059E8}" type="datetime1">
              <a:rPr lang="nb-NO" smtClean="0"/>
              <a:t>24.02.2016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716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C9FE-414A-4A0B-9A62-44C17732AD62}" type="datetime1">
              <a:rPr lang="nb-NO" smtClean="0"/>
              <a:t>24.02.2016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191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4590-8856-44A0-830E-C739B5896105}" type="datetime1">
              <a:rPr lang="nb-NO" smtClean="0"/>
              <a:t>24.02.2016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08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7017-E72E-4F1F-BCFF-A9AE541F1292}" type="datetime1">
              <a:rPr lang="nb-NO" smtClean="0"/>
              <a:t>24.02.2016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40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75A7C-9F1B-4299-AA06-3831037CC072}" type="datetime1">
              <a:rPr lang="nb-NO" smtClean="0"/>
              <a:t>24.02.2016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47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F26DF-49E2-4B37-8E4B-1D3B70D37FA1}" type="datetime1">
              <a:rPr lang="nb-NO" smtClean="0"/>
              <a:t>24.02.2016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378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2A358-589B-46F5-A8E3-B34873202073}" type="datetime1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09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5BB3-21B7-47FA-9C9B-B328699FDDE9}" type="datetime1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113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685800" y="404813"/>
            <a:ext cx="7162800" cy="5691187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6A578-805D-4512-91BB-37A3549F4252}" type="datetime1">
              <a:rPr lang="nb-NO" smtClean="0"/>
              <a:t>24.02.2016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771B3-B459-4BAA-9382-CFEA98C96509}" type="slidenum">
              <a:rPr lang="nb-NO"/>
              <a:pPr>
                <a:defRPr/>
              </a:pPr>
              <a:t>‹#›</a:t>
            </a:fld>
            <a:endParaRPr lang="nb-NO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5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8A730-B980-4462-9C51-00677FF78CC4}" type="datetime1">
              <a:rPr lang="nb-NO" smtClean="0"/>
              <a:t>24.02.2016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3A9E3-4ADE-4CEA-A36E-954F02D03D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95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8755-937E-47CB-99C2-2610268AF146}" type="slidenum">
              <a:rPr lang="nb-NO" altLang="nb-NO"/>
              <a:pPr/>
              <a:t>1</a:t>
            </a:fld>
            <a:endParaRPr lang="nb-NO" altLang="nb-NO">
              <a:latin typeface="Times New Roman" pitchFamily="18" charset="0"/>
            </a:endParaRPr>
          </a:p>
        </p:txBody>
      </p:sp>
      <p:sp>
        <p:nvSpPr>
          <p:cNvPr id="336898" name="Rectangle 2"/>
          <p:cNvSpPr>
            <a:spLocks noChangeArrowheads="1"/>
          </p:cNvSpPr>
          <p:nvPr/>
        </p:nvSpPr>
        <p:spPr bwMode="auto">
          <a:xfrm>
            <a:off x="955675" y="2286000"/>
            <a:ext cx="8874125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50000"/>
              </a:lnSpc>
            </a:pPr>
            <a:endParaRPr lang="nb-NO" altLang="nb-NO" b="1">
              <a:solidFill>
                <a:srgbClr val="FF0000"/>
              </a:solidFill>
              <a:latin typeface="Arial" charset="0"/>
            </a:endParaRPr>
          </a:p>
          <a:p>
            <a:endParaRPr lang="nb-NO" altLang="nb-NO" b="1">
              <a:solidFill>
                <a:srgbClr val="FF0000"/>
              </a:solidFill>
              <a:latin typeface="Arial" charset="0"/>
            </a:endParaRPr>
          </a:p>
          <a:p>
            <a:endParaRPr lang="nb-NO" altLang="nb-NO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36899" name="Rectangle 3"/>
          <p:cNvSpPr>
            <a:spLocks noChangeArrowheads="1"/>
          </p:cNvSpPr>
          <p:nvPr/>
        </p:nvSpPr>
        <p:spPr bwMode="auto">
          <a:xfrm>
            <a:off x="755650" y="4508500"/>
            <a:ext cx="763428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50000"/>
              </a:lnSpc>
            </a:pPr>
            <a:endParaRPr lang="nb-NO" altLang="nb-NO" b="1">
              <a:solidFill>
                <a:srgbClr val="FF0000"/>
              </a:solidFill>
              <a:latin typeface="Arial" charset="0"/>
            </a:endParaRPr>
          </a:p>
          <a:p>
            <a:endParaRPr lang="nb-NO" altLang="nb-NO" b="1">
              <a:solidFill>
                <a:srgbClr val="FF0000"/>
              </a:solidFill>
              <a:latin typeface="Arial" charset="0"/>
            </a:endParaRPr>
          </a:p>
          <a:p>
            <a:r>
              <a:rPr lang="nb-NO" altLang="nb-NO" b="1">
                <a:solidFill>
                  <a:srgbClr val="FF0000"/>
                </a:solidFill>
                <a:latin typeface="Arial" charset="0"/>
              </a:rPr>
              <a:t> 	</a:t>
            </a:r>
          </a:p>
        </p:txBody>
      </p:sp>
      <p:sp>
        <p:nvSpPr>
          <p:cNvPr id="336900" name="Rectangle 4"/>
          <p:cNvSpPr>
            <a:spLocks noChangeArrowheads="1"/>
          </p:cNvSpPr>
          <p:nvPr/>
        </p:nvSpPr>
        <p:spPr bwMode="auto">
          <a:xfrm>
            <a:off x="4381500" y="3030538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 typeface="Marlett" pitchFamily="2" charset="2"/>
              <a:buChar char="h"/>
            </a:pPr>
            <a:endParaRPr lang="nb-NO" altLang="nb-NO" sz="1800">
              <a:latin typeface="Arial" charset="0"/>
            </a:endParaRPr>
          </a:p>
        </p:txBody>
      </p:sp>
      <p:sp>
        <p:nvSpPr>
          <p:cNvPr id="336902" name="Rectangle 6"/>
          <p:cNvSpPr>
            <a:spLocks noChangeArrowheads="1"/>
          </p:cNvSpPr>
          <p:nvPr/>
        </p:nvSpPr>
        <p:spPr bwMode="auto">
          <a:xfrm>
            <a:off x="647563" y="4368719"/>
            <a:ext cx="7992888" cy="1570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Fornying av infrastruktur</a:t>
            </a:r>
          </a:p>
          <a:p>
            <a:pPr algn="ctr"/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«Strandgaten ytre del, fra Holbergsallmenningen til Nordnesbakken»</a:t>
            </a:r>
            <a:endParaRPr lang="nb-NO" altLang="nb-NO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Bergen </a:t>
            </a:r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24</a:t>
            </a:r>
            <a:r>
              <a:rPr lang="nb-NO" altLang="nb-NO" dirty="0" smtClean="0">
                <a:solidFill>
                  <a:srgbClr val="000000"/>
                </a:solidFill>
                <a:latin typeface="Arial" charset="0"/>
              </a:rPr>
              <a:t>.02.2016</a:t>
            </a:r>
            <a:endParaRPr lang="nb-NO" altLang="nb-NO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690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786807"/>
          </a:xfrm>
        </p:spPr>
        <p:txBody>
          <a:bodyPr>
            <a:normAutofit/>
          </a:bodyPr>
          <a:lstStyle/>
          <a:p>
            <a:pPr algn="ctr"/>
            <a:r>
              <a:rPr lang="nb-NO" altLang="nb-NO" b="1" dirty="0" smtClean="0"/>
              <a:t>Velkommen til </a:t>
            </a:r>
            <a:br>
              <a:rPr lang="nb-NO" altLang="nb-NO" b="1" dirty="0" smtClean="0"/>
            </a:br>
            <a:r>
              <a:rPr lang="nb-NO" altLang="nb-NO" b="1" dirty="0" smtClean="0"/>
              <a:t>informasjonsmøte</a:t>
            </a:r>
            <a:endParaRPr lang="nb-NO" altLang="nb-NO" b="1" dirty="0"/>
          </a:p>
        </p:txBody>
      </p:sp>
      <p:pic>
        <p:nvPicPr>
          <p:cNvPr id="9" name="Bilde 8"/>
          <p:cNvPicPr/>
          <p:nvPr/>
        </p:nvPicPr>
        <p:blipFill rotWithShape="1">
          <a:blip r:embed="rId3"/>
          <a:srcRect l="24793" t="4847" r="19008" b="84973"/>
          <a:stretch/>
        </p:blipFill>
        <p:spPr bwMode="auto">
          <a:xfrm>
            <a:off x="647563" y="2352888"/>
            <a:ext cx="7992888" cy="15835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54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2</a:t>
            </a:fld>
            <a:endParaRPr lang="nb-NO"/>
          </a:p>
        </p:txBody>
      </p:sp>
      <p:pic>
        <p:nvPicPr>
          <p:cNvPr id="3" name="Bilde 2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56792"/>
            <a:ext cx="5304489" cy="460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28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69876" y="1484784"/>
            <a:ext cx="84249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nb-NO" dirty="0" smtClean="0"/>
          </a:p>
          <a:p>
            <a:r>
              <a:rPr lang="nb-NO" dirty="0"/>
              <a:t>Entreprisen har vært på </a:t>
            </a:r>
            <a:r>
              <a:rPr lang="nb-NO" dirty="0" smtClean="0"/>
              <a:t>Doffin </a:t>
            </a:r>
            <a:r>
              <a:rPr lang="nb-NO" dirty="0"/>
              <a:t>og TED databasen i et ledd av offentlig anskaffelse og tilbudsfristen er gått ut. Evalueringsprosessen </a:t>
            </a:r>
            <a:r>
              <a:rPr lang="nb-NO" dirty="0" smtClean="0"/>
              <a:t>er akkurat avsluttet. </a:t>
            </a:r>
          </a:p>
          <a:p>
            <a:r>
              <a:rPr lang="nb-NO" dirty="0" smtClean="0"/>
              <a:t>Kontraktsmøte vil tidligst være mandag 07.mars 2016</a:t>
            </a:r>
            <a:endParaRPr lang="nb-NO" dirty="0"/>
          </a:p>
          <a:p>
            <a:r>
              <a:rPr lang="nb-NO" dirty="0"/>
              <a:t> </a:t>
            </a:r>
          </a:p>
          <a:p>
            <a:r>
              <a:rPr lang="nb-NO" dirty="0"/>
              <a:t>Entreprisen har ca 1300 meter grøft og er den største og mest omfattende entreprisen i Graveklubbens historie. Følgende etater og aktører deltar i entreprisen: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Bergens programmet v/Statens Vegvesen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Bergen kommune Trafikketaten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Bergen kommune Vann- og avløpsetaten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BKK Varme 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BKK Nett 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BIR Nett 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5940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69876" y="1484784"/>
            <a:ext cx="859461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nb-NO" dirty="0" smtClean="0"/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Lomme </a:t>
            </a:r>
            <a:r>
              <a:rPr lang="nb-NO" sz="1600" dirty="0"/>
              <a:t>på strekket Tidemands gate – Tollbodallmenningen er økt fra 60 m til 90 </a:t>
            </a:r>
            <a:r>
              <a:rPr lang="nb-NO" sz="1600" dirty="0" smtClean="0"/>
              <a:t>m.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Det </a:t>
            </a:r>
            <a:r>
              <a:rPr lang="nb-NO" sz="1600" dirty="0"/>
              <a:t>er lagt en ny vareleveringsmulighet på 15 m ved </a:t>
            </a:r>
            <a:r>
              <a:rPr lang="nb-NO" sz="1600" dirty="0" err="1"/>
              <a:t>nr</a:t>
            </a:r>
            <a:r>
              <a:rPr lang="nb-NO" sz="1600" dirty="0"/>
              <a:t> Strandgaten 223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Busslommen </a:t>
            </a:r>
            <a:r>
              <a:rPr lang="nb-NO" sz="1600" dirty="0"/>
              <a:t>ved Strandgaten 210/212 er flyttet tilbake til Tollbodallmenningen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Lomme </a:t>
            </a:r>
            <a:r>
              <a:rPr lang="nb-NO" sz="1600" dirty="0"/>
              <a:t>på strekket Tollbodallmenningen – Nykirkeallmenningen (vestsiden) er økt fra 80 til 155 m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Lomme </a:t>
            </a:r>
            <a:r>
              <a:rPr lang="nb-NO" sz="1600" dirty="0"/>
              <a:t>på strekket Tollbodallmenningen – Nykirkeallmenningen (østsiden) er økt fra 50 m til 80 m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Lomme </a:t>
            </a:r>
            <a:r>
              <a:rPr lang="nb-NO" sz="1600" dirty="0"/>
              <a:t>på strekket Nykirkeallmenningen – Holbergsallmenningen er økt fra 30 til 40 </a:t>
            </a:r>
            <a:r>
              <a:rPr lang="nb-NO" sz="1600" dirty="0" smtClean="0"/>
              <a:t>meter.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Kantstopp </a:t>
            </a:r>
            <a:r>
              <a:rPr lang="nb-NO" sz="1600" dirty="0"/>
              <a:t>for buss ved Holbergsallmenningen er flyttet til </a:t>
            </a:r>
            <a:r>
              <a:rPr lang="nb-NO" sz="1600" dirty="0" err="1"/>
              <a:t>nr</a:t>
            </a:r>
            <a:r>
              <a:rPr lang="nb-NO" sz="1600" dirty="0"/>
              <a:t> 190, og det er passeringsmulighet for privatbil når det står buss på kantstoppet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Det </a:t>
            </a:r>
            <a:r>
              <a:rPr lang="nb-NO" sz="1600" dirty="0"/>
              <a:t>anlegges parkeringslomme på Holbergsallmenningen mellom Strandgaten og C. Sundts gate, og nytt fortau langs bebyggelsen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På </a:t>
            </a:r>
            <a:r>
              <a:rPr lang="nb-NO" sz="1600" dirty="0"/>
              <a:t>grunn av behov for plass til sykkelfeltene kan ikke dagens parkeringsløsning beholdes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Sykkelfeltene </a:t>
            </a:r>
            <a:r>
              <a:rPr lang="nb-NO" sz="1600" dirty="0"/>
              <a:t>ender i Holbergsallmenningen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Det </a:t>
            </a:r>
            <a:r>
              <a:rPr lang="nb-NO" sz="1600" dirty="0"/>
              <a:t>blir foreløpig ingen tiltak i C Sundts gate</a:t>
            </a:r>
            <a:r>
              <a:rPr lang="nb-NO" sz="1600" dirty="0" smtClean="0"/>
              <a:t>.</a:t>
            </a:r>
          </a:p>
          <a:p>
            <a:pPr marL="285750" indent="-285750">
              <a:buBlip>
                <a:blip r:embed="rId3"/>
              </a:buBlip>
            </a:pPr>
            <a:r>
              <a:rPr lang="nb-NO" sz="1600" dirty="0" smtClean="0"/>
              <a:t>Oppsummert </a:t>
            </a:r>
            <a:r>
              <a:rPr lang="nb-NO" sz="1600" dirty="0"/>
              <a:t>er total lengde på parkeringslommene økt fra 220 meter til 365 meter.</a:t>
            </a:r>
            <a:endParaRPr lang="nb-NO" sz="1600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063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155679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5</a:t>
            </a:fld>
            <a:endParaRPr lang="nb-NO"/>
          </a:p>
        </p:txBody>
      </p:sp>
      <p:pic>
        <p:nvPicPr>
          <p:cNvPr id="3" name="Bilde 2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6921826" cy="508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81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1556792"/>
            <a:ext cx="8424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nb-NO" dirty="0" smtClean="0"/>
              <a:t>Tildeling av entreprenør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Arbeidsvarslingsplaner bli publisert under kunngjøringer i BA, BT, Nordnesrepublikken.no og Graveklubben.no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Generelt om faseplanene.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Tilgang til private parkeringsplasser vil bli stengt i perioder. Aktuelle grunneiere vil bli kontaktet.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Varighet for hele entreprisen er stipulert til 317 arbeidsdager.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Bussforbindelsen vil bli midlertidig forandret</a:t>
            </a:r>
            <a:r>
              <a:rPr lang="nb-NO" dirty="0" smtClean="0"/>
              <a:t>, publiseres som kunngjøring i media.</a:t>
            </a:r>
            <a:r>
              <a:rPr lang="nb-NO" dirty="0" smtClean="0"/>
              <a:t> 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Vareleveringen til alle næringsdrivende vil bli ivaretatt.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Tilkomst til alle bygg vil bli ivaretatt, «blålysetatene»…</a:t>
            </a:r>
            <a:endParaRPr lang="nb-NO" dirty="0" smtClean="0"/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Middelalder by, tett dialog og oppfølging av Riksantikvaren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Stillas og private rehabiliteringsprosjekter må søkes til Trafikketaten i god tid.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Varmekabler i fortau må søkes til Trafikketaten.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Arbeidstiden er satt til 07:00 – 19:00 (06:00 – 22:00)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Prosjektet administreres av Asplan Viak</a:t>
            </a:r>
          </a:p>
          <a:p>
            <a:pPr marL="285750" indent="-285750">
              <a:buBlip>
                <a:blip r:embed="rId3"/>
              </a:buBlip>
            </a:pPr>
            <a:r>
              <a:rPr lang="nb-NO" dirty="0" smtClean="0"/>
              <a:t>Jeg er alltid tilgjengelig på telefon 99 444 535 </a:t>
            </a:r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1805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155679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 </a:t>
            </a: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7</a:t>
            </a:fld>
            <a:endParaRPr lang="nb-NO"/>
          </a:p>
        </p:txBody>
      </p:sp>
      <p:pic>
        <p:nvPicPr>
          <p:cNvPr id="3" name="Bilde 2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80" y="1556792"/>
            <a:ext cx="7524328" cy="447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06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155679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8</a:t>
            </a:fld>
            <a:endParaRPr lang="nb-NO"/>
          </a:p>
        </p:txBody>
      </p:sp>
      <p:pic>
        <p:nvPicPr>
          <p:cNvPr id="3" name="Bilde 2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8388424" cy="35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485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155679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9</a:t>
            </a:fld>
            <a:endParaRPr lang="nb-NO"/>
          </a:p>
        </p:txBody>
      </p:sp>
      <p:pic>
        <p:nvPicPr>
          <p:cNvPr id="6" name="Bilde 5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" y="1700808"/>
            <a:ext cx="8172400" cy="440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74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467544" y="260648"/>
            <a:ext cx="8229600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155679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endParaRPr lang="nb-NO" dirty="0" smtClean="0"/>
          </a:p>
          <a:p>
            <a:pPr marL="285750" indent="-285750">
              <a:buBlip>
                <a:blip r:embed="rId3"/>
              </a:buBlip>
            </a:pPr>
            <a:endParaRPr lang="nb-NO" dirty="0" smtClean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10</a:t>
            </a:fld>
            <a:endParaRPr lang="nb-NO"/>
          </a:p>
        </p:txBody>
      </p:sp>
      <p:pic>
        <p:nvPicPr>
          <p:cNvPr id="6" name="Bilde 5" descr="Skjermutklip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29" y="1556792"/>
            <a:ext cx="7925029" cy="45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52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Nedkast tilknyttet bossnettet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179" r="3" b="15484"/>
          <a:stretch/>
        </p:blipFill>
        <p:spPr>
          <a:xfrm>
            <a:off x="402213" y="1628799"/>
            <a:ext cx="8346500" cy="446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9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12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5714"/>
            <a:ext cx="7920880" cy="11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844824"/>
            <a:ext cx="5801535" cy="38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8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13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5714"/>
            <a:ext cx="7920880" cy="11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ilde 1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988840"/>
            <a:ext cx="4599820" cy="398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14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5714"/>
            <a:ext cx="7920880" cy="11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ilde 1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72816"/>
            <a:ext cx="5591955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15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5714"/>
            <a:ext cx="7920880" cy="11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ilde 1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26" y="1856754"/>
            <a:ext cx="7144747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3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16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5714"/>
            <a:ext cx="7920880" cy="11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de 3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677115"/>
            <a:ext cx="6008316" cy="472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lysbilde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86BB78-C668-4720-B915-980258834FDD}" type="slidenum">
              <a:rPr lang="nb-NO" altLang="nb-NO" sz="1400" smtClean="0">
                <a:solidFill>
                  <a:srgbClr val="000000"/>
                </a:solidFill>
                <a:latin typeface="DIN-Bold" pitchFamily="34" charset="0"/>
              </a:rPr>
              <a:pPr/>
              <a:t>17</a:t>
            </a:fld>
            <a:endParaRPr lang="nb-NO" altLang="nb-NO" sz="1400" smtClean="0">
              <a:solidFill>
                <a:srgbClr val="000000"/>
              </a:solidFill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5714"/>
            <a:ext cx="7920880" cy="11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ilde 1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05" y="1739802"/>
            <a:ext cx="7079189" cy="447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Gruppe 1078"/>
          <p:cNvGrpSpPr/>
          <p:nvPr/>
        </p:nvGrpSpPr>
        <p:grpSpPr>
          <a:xfrm>
            <a:off x="1366171" y="1426950"/>
            <a:ext cx="6734471" cy="3639628"/>
            <a:chOff x="1821561" y="-5544000"/>
            <a:chExt cx="8979295" cy="4852837"/>
          </a:xfrm>
        </p:grpSpPr>
        <p:sp>
          <p:nvSpPr>
            <p:cNvPr id="73" name="Freeform 54"/>
            <p:cNvSpPr>
              <a:spLocks/>
            </p:cNvSpPr>
            <p:nvPr/>
          </p:nvSpPr>
          <p:spPr bwMode="auto">
            <a:xfrm>
              <a:off x="2808069" y="-5481937"/>
              <a:ext cx="80049" cy="3941919"/>
            </a:xfrm>
            <a:custGeom>
              <a:avLst/>
              <a:gdLst>
                <a:gd name="T0" fmla="*/ 41 w 41"/>
                <a:gd name="T1" fmla="*/ 0 h 2019"/>
                <a:gd name="T2" fmla="*/ 0 w 41"/>
                <a:gd name="T3" fmla="*/ 0 h 2019"/>
                <a:gd name="T4" fmla="*/ 41 w 41"/>
                <a:gd name="T5" fmla="*/ 2019 h 2019"/>
                <a:gd name="T6" fmla="*/ 41 w 41"/>
                <a:gd name="T7" fmla="*/ 0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019">
                  <a:moveTo>
                    <a:pt x="41" y="0"/>
                  </a:moveTo>
                  <a:lnTo>
                    <a:pt x="0" y="0"/>
                  </a:lnTo>
                  <a:lnTo>
                    <a:pt x="41" y="201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74" name="Freeform 55"/>
            <p:cNvSpPr>
              <a:spLocks/>
            </p:cNvSpPr>
            <p:nvPr/>
          </p:nvSpPr>
          <p:spPr bwMode="auto">
            <a:xfrm>
              <a:off x="2808069" y="-5481937"/>
              <a:ext cx="80049" cy="3941919"/>
            </a:xfrm>
            <a:custGeom>
              <a:avLst/>
              <a:gdLst>
                <a:gd name="T0" fmla="*/ 0 w 41"/>
                <a:gd name="T1" fmla="*/ 0 h 2019"/>
                <a:gd name="T2" fmla="*/ 41 w 41"/>
                <a:gd name="T3" fmla="*/ 2019 h 2019"/>
                <a:gd name="T4" fmla="*/ 0 w 41"/>
                <a:gd name="T5" fmla="*/ 2019 h 2019"/>
                <a:gd name="T6" fmla="*/ 0 w 41"/>
                <a:gd name="T7" fmla="*/ 0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019">
                  <a:moveTo>
                    <a:pt x="0" y="0"/>
                  </a:moveTo>
                  <a:lnTo>
                    <a:pt x="41" y="2019"/>
                  </a:lnTo>
                  <a:lnTo>
                    <a:pt x="0" y="20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75" name="Rectangle 56"/>
            <p:cNvSpPr>
              <a:spLocks noChangeArrowheads="1"/>
            </p:cNvSpPr>
            <p:nvPr/>
          </p:nvSpPr>
          <p:spPr bwMode="auto">
            <a:xfrm>
              <a:off x="2808069" y="-5481937"/>
              <a:ext cx="80049" cy="3941919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76" name="Freeform 57"/>
            <p:cNvSpPr>
              <a:spLocks/>
            </p:cNvSpPr>
            <p:nvPr/>
          </p:nvSpPr>
          <p:spPr bwMode="auto">
            <a:xfrm>
              <a:off x="2817830" y="-2356127"/>
              <a:ext cx="6931061" cy="169860"/>
            </a:xfrm>
            <a:custGeom>
              <a:avLst/>
              <a:gdLst>
                <a:gd name="T0" fmla="*/ 3550 w 3550"/>
                <a:gd name="T1" fmla="*/ 30 h 87"/>
                <a:gd name="T2" fmla="*/ 3530 w 3550"/>
                <a:gd name="T3" fmla="*/ 30 h 87"/>
                <a:gd name="T4" fmla="*/ 2825 w 3550"/>
                <a:gd name="T5" fmla="*/ 54 h 87"/>
                <a:gd name="T6" fmla="*/ 2820 w 3550"/>
                <a:gd name="T7" fmla="*/ 87 h 87"/>
                <a:gd name="T8" fmla="*/ 2770 w 3550"/>
                <a:gd name="T9" fmla="*/ 86 h 87"/>
                <a:gd name="T10" fmla="*/ 2733 w 3550"/>
                <a:gd name="T11" fmla="*/ 86 h 87"/>
                <a:gd name="T12" fmla="*/ 2070 w 3550"/>
                <a:gd name="T13" fmla="*/ 39 h 87"/>
                <a:gd name="T14" fmla="*/ 857 w 3550"/>
                <a:gd name="T15" fmla="*/ 2 h 87"/>
                <a:gd name="T16" fmla="*/ 857 w 3550"/>
                <a:gd name="T17" fmla="*/ 0 h 87"/>
                <a:gd name="T18" fmla="*/ 21 w 3550"/>
                <a:gd name="T19" fmla="*/ 1 h 87"/>
                <a:gd name="T20" fmla="*/ 11 w 3550"/>
                <a:gd name="T21" fmla="*/ 1 h 87"/>
                <a:gd name="T22" fmla="*/ 0 w 3550"/>
                <a:gd name="T23" fmla="*/ 0 h 87"/>
                <a:gd name="connsiteX0" fmla="*/ 10000 w 10000"/>
                <a:gd name="connsiteY0" fmla="*/ 3448 h 10000"/>
                <a:gd name="connsiteX1" fmla="*/ 9944 w 10000"/>
                <a:gd name="connsiteY1" fmla="*/ 3448 h 10000"/>
                <a:gd name="connsiteX2" fmla="*/ 7958 w 10000"/>
                <a:gd name="connsiteY2" fmla="*/ 6207 h 10000"/>
                <a:gd name="connsiteX3" fmla="*/ 7944 w 10000"/>
                <a:gd name="connsiteY3" fmla="*/ 10000 h 10000"/>
                <a:gd name="connsiteX4" fmla="*/ 7803 w 10000"/>
                <a:gd name="connsiteY4" fmla="*/ 9885 h 10000"/>
                <a:gd name="connsiteX5" fmla="*/ 7699 w 10000"/>
                <a:gd name="connsiteY5" fmla="*/ 9885 h 10000"/>
                <a:gd name="connsiteX6" fmla="*/ 5831 w 10000"/>
                <a:gd name="connsiteY6" fmla="*/ 4483 h 10000"/>
                <a:gd name="connsiteX7" fmla="*/ 2421 w 10000"/>
                <a:gd name="connsiteY7" fmla="*/ 4576 h 10000"/>
                <a:gd name="connsiteX8" fmla="*/ 2414 w 10000"/>
                <a:gd name="connsiteY8" fmla="*/ 0 h 10000"/>
                <a:gd name="connsiteX9" fmla="*/ 59 w 10000"/>
                <a:gd name="connsiteY9" fmla="*/ 115 h 10000"/>
                <a:gd name="connsiteX10" fmla="*/ 31 w 10000"/>
                <a:gd name="connsiteY10" fmla="*/ 115 h 10000"/>
                <a:gd name="connsiteX11" fmla="*/ 0 w 10000"/>
                <a:gd name="connsiteY11" fmla="*/ 0 h 10000"/>
                <a:gd name="connsiteX0" fmla="*/ 10000 w 10000"/>
                <a:gd name="connsiteY0" fmla="*/ 3448 h 10000"/>
                <a:gd name="connsiteX1" fmla="*/ 9944 w 10000"/>
                <a:gd name="connsiteY1" fmla="*/ 3448 h 10000"/>
                <a:gd name="connsiteX2" fmla="*/ 7958 w 10000"/>
                <a:gd name="connsiteY2" fmla="*/ 6207 h 10000"/>
                <a:gd name="connsiteX3" fmla="*/ 7944 w 10000"/>
                <a:gd name="connsiteY3" fmla="*/ 10000 h 10000"/>
                <a:gd name="connsiteX4" fmla="*/ 7803 w 10000"/>
                <a:gd name="connsiteY4" fmla="*/ 9885 h 10000"/>
                <a:gd name="connsiteX5" fmla="*/ 7699 w 10000"/>
                <a:gd name="connsiteY5" fmla="*/ 9885 h 10000"/>
                <a:gd name="connsiteX6" fmla="*/ 5831 w 10000"/>
                <a:gd name="connsiteY6" fmla="*/ 4483 h 10000"/>
                <a:gd name="connsiteX7" fmla="*/ 2428 w 10000"/>
                <a:gd name="connsiteY7" fmla="*/ 6539 h 10000"/>
                <a:gd name="connsiteX8" fmla="*/ 2414 w 10000"/>
                <a:gd name="connsiteY8" fmla="*/ 0 h 10000"/>
                <a:gd name="connsiteX9" fmla="*/ 59 w 10000"/>
                <a:gd name="connsiteY9" fmla="*/ 115 h 10000"/>
                <a:gd name="connsiteX10" fmla="*/ 31 w 10000"/>
                <a:gd name="connsiteY10" fmla="*/ 115 h 10000"/>
                <a:gd name="connsiteX11" fmla="*/ 0 w 10000"/>
                <a:gd name="connsiteY11" fmla="*/ 0 h 10000"/>
                <a:gd name="connsiteX0" fmla="*/ 10000 w 10000"/>
                <a:gd name="connsiteY0" fmla="*/ 3448 h 10000"/>
                <a:gd name="connsiteX1" fmla="*/ 9944 w 10000"/>
                <a:gd name="connsiteY1" fmla="*/ 3448 h 10000"/>
                <a:gd name="connsiteX2" fmla="*/ 7958 w 10000"/>
                <a:gd name="connsiteY2" fmla="*/ 6207 h 10000"/>
                <a:gd name="connsiteX3" fmla="*/ 7944 w 10000"/>
                <a:gd name="connsiteY3" fmla="*/ 10000 h 10000"/>
                <a:gd name="connsiteX4" fmla="*/ 7803 w 10000"/>
                <a:gd name="connsiteY4" fmla="*/ 9885 h 10000"/>
                <a:gd name="connsiteX5" fmla="*/ 7699 w 10000"/>
                <a:gd name="connsiteY5" fmla="*/ 9885 h 10000"/>
                <a:gd name="connsiteX6" fmla="*/ 5831 w 10000"/>
                <a:gd name="connsiteY6" fmla="*/ 4483 h 10000"/>
                <a:gd name="connsiteX7" fmla="*/ 4672 w 10000"/>
                <a:gd name="connsiteY7" fmla="*/ 5041 h 10000"/>
                <a:gd name="connsiteX8" fmla="*/ 2428 w 10000"/>
                <a:gd name="connsiteY8" fmla="*/ 6539 h 10000"/>
                <a:gd name="connsiteX9" fmla="*/ 2414 w 10000"/>
                <a:gd name="connsiteY9" fmla="*/ 0 h 10000"/>
                <a:gd name="connsiteX10" fmla="*/ 59 w 10000"/>
                <a:gd name="connsiteY10" fmla="*/ 115 h 10000"/>
                <a:gd name="connsiteX11" fmla="*/ 31 w 10000"/>
                <a:gd name="connsiteY11" fmla="*/ 115 h 10000"/>
                <a:gd name="connsiteX12" fmla="*/ 0 w 10000"/>
                <a:gd name="connsiteY12" fmla="*/ 0 h 10000"/>
                <a:gd name="connsiteX0" fmla="*/ 10000 w 10000"/>
                <a:gd name="connsiteY0" fmla="*/ 3448 h 10000"/>
                <a:gd name="connsiteX1" fmla="*/ 9944 w 10000"/>
                <a:gd name="connsiteY1" fmla="*/ 3448 h 10000"/>
                <a:gd name="connsiteX2" fmla="*/ 7958 w 10000"/>
                <a:gd name="connsiteY2" fmla="*/ 6207 h 10000"/>
                <a:gd name="connsiteX3" fmla="*/ 7944 w 10000"/>
                <a:gd name="connsiteY3" fmla="*/ 10000 h 10000"/>
                <a:gd name="connsiteX4" fmla="*/ 7803 w 10000"/>
                <a:gd name="connsiteY4" fmla="*/ 9885 h 10000"/>
                <a:gd name="connsiteX5" fmla="*/ 7699 w 10000"/>
                <a:gd name="connsiteY5" fmla="*/ 9885 h 10000"/>
                <a:gd name="connsiteX6" fmla="*/ 5831 w 10000"/>
                <a:gd name="connsiteY6" fmla="*/ 4483 h 10000"/>
                <a:gd name="connsiteX7" fmla="*/ 4672 w 10000"/>
                <a:gd name="connsiteY7" fmla="*/ 3919 h 10000"/>
                <a:gd name="connsiteX8" fmla="*/ 2428 w 10000"/>
                <a:gd name="connsiteY8" fmla="*/ 6539 h 10000"/>
                <a:gd name="connsiteX9" fmla="*/ 2414 w 10000"/>
                <a:gd name="connsiteY9" fmla="*/ 0 h 10000"/>
                <a:gd name="connsiteX10" fmla="*/ 59 w 10000"/>
                <a:gd name="connsiteY10" fmla="*/ 115 h 10000"/>
                <a:gd name="connsiteX11" fmla="*/ 31 w 10000"/>
                <a:gd name="connsiteY11" fmla="*/ 115 h 10000"/>
                <a:gd name="connsiteX12" fmla="*/ 0 w 10000"/>
                <a:gd name="connsiteY12" fmla="*/ 0 h 10000"/>
                <a:gd name="connsiteX0" fmla="*/ 10000 w 10000"/>
                <a:gd name="connsiteY0" fmla="*/ 3448 h 10000"/>
                <a:gd name="connsiteX1" fmla="*/ 9944 w 10000"/>
                <a:gd name="connsiteY1" fmla="*/ 3448 h 10000"/>
                <a:gd name="connsiteX2" fmla="*/ 7958 w 10000"/>
                <a:gd name="connsiteY2" fmla="*/ 6207 h 10000"/>
                <a:gd name="connsiteX3" fmla="*/ 7944 w 10000"/>
                <a:gd name="connsiteY3" fmla="*/ 10000 h 10000"/>
                <a:gd name="connsiteX4" fmla="*/ 7803 w 10000"/>
                <a:gd name="connsiteY4" fmla="*/ 9885 h 10000"/>
                <a:gd name="connsiteX5" fmla="*/ 7699 w 10000"/>
                <a:gd name="connsiteY5" fmla="*/ 9885 h 10000"/>
                <a:gd name="connsiteX6" fmla="*/ 5831 w 10000"/>
                <a:gd name="connsiteY6" fmla="*/ 4483 h 10000"/>
                <a:gd name="connsiteX7" fmla="*/ 4672 w 10000"/>
                <a:gd name="connsiteY7" fmla="*/ 3919 h 10000"/>
                <a:gd name="connsiteX8" fmla="*/ 2428 w 10000"/>
                <a:gd name="connsiteY8" fmla="*/ 5137 h 10000"/>
                <a:gd name="connsiteX9" fmla="*/ 2414 w 10000"/>
                <a:gd name="connsiteY9" fmla="*/ 0 h 10000"/>
                <a:gd name="connsiteX10" fmla="*/ 59 w 10000"/>
                <a:gd name="connsiteY10" fmla="*/ 115 h 10000"/>
                <a:gd name="connsiteX11" fmla="*/ 31 w 10000"/>
                <a:gd name="connsiteY11" fmla="*/ 115 h 10000"/>
                <a:gd name="connsiteX12" fmla="*/ 0 w 10000"/>
                <a:gd name="connsiteY12" fmla="*/ 0 h 10000"/>
                <a:gd name="connsiteX0" fmla="*/ 10000 w 10000"/>
                <a:gd name="connsiteY0" fmla="*/ 3448 h 10000"/>
                <a:gd name="connsiteX1" fmla="*/ 9944 w 10000"/>
                <a:gd name="connsiteY1" fmla="*/ 3448 h 10000"/>
                <a:gd name="connsiteX2" fmla="*/ 7958 w 10000"/>
                <a:gd name="connsiteY2" fmla="*/ 6207 h 10000"/>
                <a:gd name="connsiteX3" fmla="*/ 7944 w 10000"/>
                <a:gd name="connsiteY3" fmla="*/ 10000 h 10000"/>
                <a:gd name="connsiteX4" fmla="*/ 7803 w 10000"/>
                <a:gd name="connsiteY4" fmla="*/ 9885 h 10000"/>
                <a:gd name="connsiteX5" fmla="*/ 7699 w 10000"/>
                <a:gd name="connsiteY5" fmla="*/ 9885 h 10000"/>
                <a:gd name="connsiteX6" fmla="*/ 5831 w 10000"/>
                <a:gd name="connsiteY6" fmla="*/ 4483 h 10000"/>
                <a:gd name="connsiteX7" fmla="*/ 4672 w 10000"/>
                <a:gd name="connsiteY7" fmla="*/ 3919 h 10000"/>
                <a:gd name="connsiteX8" fmla="*/ 2428 w 10000"/>
                <a:gd name="connsiteY8" fmla="*/ 4576 h 10000"/>
                <a:gd name="connsiteX9" fmla="*/ 2414 w 10000"/>
                <a:gd name="connsiteY9" fmla="*/ 0 h 10000"/>
                <a:gd name="connsiteX10" fmla="*/ 59 w 10000"/>
                <a:gd name="connsiteY10" fmla="*/ 115 h 10000"/>
                <a:gd name="connsiteX11" fmla="*/ 31 w 10000"/>
                <a:gd name="connsiteY11" fmla="*/ 115 h 10000"/>
                <a:gd name="connsiteX12" fmla="*/ 0 w 10000"/>
                <a:gd name="connsiteY12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00" h="10000">
                  <a:moveTo>
                    <a:pt x="10000" y="3448"/>
                  </a:moveTo>
                  <a:lnTo>
                    <a:pt x="9944" y="3448"/>
                  </a:lnTo>
                  <a:lnTo>
                    <a:pt x="7958" y="6207"/>
                  </a:lnTo>
                  <a:cubicBezTo>
                    <a:pt x="7953" y="7471"/>
                    <a:pt x="7949" y="8736"/>
                    <a:pt x="7944" y="10000"/>
                  </a:cubicBezTo>
                  <a:lnTo>
                    <a:pt x="7803" y="9885"/>
                  </a:lnTo>
                  <a:lnTo>
                    <a:pt x="7699" y="9885"/>
                  </a:lnTo>
                  <a:lnTo>
                    <a:pt x="5831" y="4483"/>
                  </a:lnTo>
                  <a:lnTo>
                    <a:pt x="4672" y="3919"/>
                  </a:lnTo>
                  <a:lnTo>
                    <a:pt x="2428" y="4576"/>
                  </a:lnTo>
                  <a:cubicBezTo>
                    <a:pt x="2426" y="3051"/>
                    <a:pt x="2416" y="1525"/>
                    <a:pt x="2414" y="0"/>
                  </a:cubicBezTo>
                  <a:lnTo>
                    <a:pt x="59" y="115"/>
                  </a:lnTo>
                  <a:lnTo>
                    <a:pt x="31" y="115"/>
                  </a:lnTo>
                  <a:cubicBezTo>
                    <a:pt x="21" y="77"/>
                    <a:pt x="10" y="38"/>
                    <a:pt x="0" y="0"/>
                  </a:cubicBez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605" name="Freeform 1067"/>
            <p:cNvSpPr>
              <a:spLocks/>
            </p:cNvSpPr>
            <p:nvPr/>
          </p:nvSpPr>
          <p:spPr bwMode="auto">
            <a:xfrm>
              <a:off x="2806398" y="-5530748"/>
              <a:ext cx="81720" cy="4790468"/>
            </a:xfrm>
            <a:custGeom>
              <a:avLst/>
              <a:gdLst>
                <a:gd name="T0" fmla="*/ 36 w 36"/>
                <a:gd name="T1" fmla="*/ 0 h 1739"/>
                <a:gd name="T2" fmla="*/ 0 w 36"/>
                <a:gd name="T3" fmla="*/ 0 h 1739"/>
                <a:gd name="T4" fmla="*/ 36 w 36"/>
                <a:gd name="T5" fmla="*/ 1739 h 1739"/>
                <a:gd name="T6" fmla="*/ 36 w 36"/>
                <a:gd name="T7" fmla="*/ 0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739">
                  <a:moveTo>
                    <a:pt x="36" y="0"/>
                  </a:moveTo>
                  <a:lnTo>
                    <a:pt x="0" y="0"/>
                  </a:lnTo>
                  <a:lnTo>
                    <a:pt x="36" y="173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606" name="Freeform 1068"/>
            <p:cNvSpPr>
              <a:spLocks/>
            </p:cNvSpPr>
            <p:nvPr/>
          </p:nvSpPr>
          <p:spPr bwMode="auto">
            <a:xfrm>
              <a:off x="2806398" y="-5530748"/>
              <a:ext cx="81720" cy="4790468"/>
            </a:xfrm>
            <a:custGeom>
              <a:avLst/>
              <a:gdLst>
                <a:gd name="T0" fmla="*/ 0 w 36"/>
                <a:gd name="T1" fmla="*/ 0 h 1739"/>
                <a:gd name="T2" fmla="*/ 36 w 36"/>
                <a:gd name="T3" fmla="*/ 1739 h 1739"/>
                <a:gd name="T4" fmla="*/ 0 w 36"/>
                <a:gd name="T5" fmla="*/ 1739 h 1739"/>
                <a:gd name="T6" fmla="*/ 0 w 36"/>
                <a:gd name="T7" fmla="*/ 0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739">
                  <a:moveTo>
                    <a:pt x="0" y="0"/>
                  </a:moveTo>
                  <a:lnTo>
                    <a:pt x="36" y="1739"/>
                  </a:lnTo>
                  <a:lnTo>
                    <a:pt x="0" y="1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607" name="Rectangle 1069"/>
            <p:cNvSpPr>
              <a:spLocks noChangeArrowheads="1"/>
            </p:cNvSpPr>
            <p:nvPr/>
          </p:nvSpPr>
          <p:spPr bwMode="auto">
            <a:xfrm>
              <a:off x="2806398" y="-5530748"/>
              <a:ext cx="81720" cy="4790468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608" name="Rektangel 2607"/>
            <p:cNvSpPr/>
            <p:nvPr/>
          </p:nvSpPr>
          <p:spPr>
            <a:xfrm>
              <a:off x="1821561" y="-798529"/>
              <a:ext cx="1079809" cy="100013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350"/>
            </a:p>
          </p:txBody>
        </p:sp>
        <p:pic>
          <p:nvPicPr>
            <p:cNvPr id="6" name="Bild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21770" y="-5544000"/>
              <a:ext cx="1079086" cy="4852837"/>
            </a:xfrm>
            <a:prstGeom prst="rect">
              <a:avLst/>
            </a:prstGeom>
          </p:spPr>
        </p:pic>
      </p:grpSp>
      <p:sp>
        <p:nvSpPr>
          <p:cNvPr id="1601" name="Rektangel 1600"/>
          <p:cNvSpPr/>
          <p:nvPr/>
        </p:nvSpPr>
        <p:spPr>
          <a:xfrm>
            <a:off x="1152939" y="1273280"/>
            <a:ext cx="7046843" cy="4047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/>
              <a:t>||||||</a:t>
            </a:r>
          </a:p>
        </p:txBody>
      </p:sp>
      <p:grpSp>
        <p:nvGrpSpPr>
          <p:cNvPr id="1085" name="Gruppe 1084"/>
          <p:cNvGrpSpPr/>
          <p:nvPr/>
        </p:nvGrpSpPr>
        <p:grpSpPr>
          <a:xfrm>
            <a:off x="2262490" y="4193214"/>
            <a:ext cx="4482120" cy="1081088"/>
            <a:chOff x="3016652" y="5435914"/>
            <a:chExt cx="5976161" cy="1441450"/>
          </a:xfrm>
        </p:grpSpPr>
        <p:sp>
          <p:nvSpPr>
            <p:cNvPr id="45" name="Rectangle 27"/>
            <p:cNvSpPr>
              <a:spLocks noChangeArrowheads="1"/>
            </p:cNvSpPr>
            <p:nvPr/>
          </p:nvSpPr>
          <p:spPr bwMode="auto">
            <a:xfrm>
              <a:off x="3016652" y="5837551"/>
              <a:ext cx="299227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>
                  <a:solidFill>
                    <a:srgbClr val="009900"/>
                  </a:solidFill>
                </a:rPr>
                <a:t>Eks Tele</a:t>
              </a:r>
              <a:endParaRPr lang="nb-NO" altLang="nb-NO" sz="1350"/>
            </a:p>
          </p:txBody>
        </p:sp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3023001" y="5904226"/>
              <a:ext cx="517236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 dirty="0">
                  <a:solidFill>
                    <a:srgbClr val="009900"/>
                  </a:solidFill>
                </a:rPr>
                <a:t>Antatt 600x600</a:t>
              </a:r>
              <a:endParaRPr lang="nb-NO" altLang="nb-NO" sz="1350" dirty="0"/>
            </a:p>
          </p:txBody>
        </p:sp>
        <p:sp>
          <p:nvSpPr>
            <p:cNvPr id="48" name="Rectangle 30"/>
            <p:cNvSpPr>
              <a:spLocks noChangeArrowheads="1"/>
            </p:cNvSpPr>
            <p:nvPr/>
          </p:nvSpPr>
          <p:spPr bwMode="auto">
            <a:xfrm>
              <a:off x="3049989" y="5485126"/>
              <a:ext cx="322263" cy="322263"/>
            </a:xfrm>
            <a:prstGeom prst="rect">
              <a:avLst/>
            </a:prstGeom>
            <a:noFill/>
            <a:ln w="0">
              <a:solidFill>
                <a:srgbClr val="0099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9" name="Freeform 31"/>
            <p:cNvSpPr>
              <a:spLocks/>
            </p:cNvSpPr>
            <p:nvPr/>
          </p:nvSpPr>
          <p:spPr bwMode="auto">
            <a:xfrm>
              <a:off x="5536014" y="5743889"/>
              <a:ext cx="160338" cy="160338"/>
            </a:xfrm>
            <a:custGeom>
              <a:avLst/>
              <a:gdLst>
                <a:gd name="T0" fmla="*/ 50 w 101"/>
                <a:gd name="T1" fmla="*/ 101 h 101"/>
                <a:gd name="T2" fmla="*/ 60 w 101"/>
                <a:gd name="T3" fmla="*/ 100 h 101"/>
                <a:gd name="T4" fmla="*/ 69 w 101"/>
                <a:gd name="T5" fmla="*/ 98 h 101"/>
                <a:gd name="T6" fmla="*/ 78 w 101"/>
                <a:gd name="T7" fmla="*/ 93 h 101"/>
                <a:gd name="T8" fmla="*/ 86 w 101"/>
                <a:gd name="T9" fmla="*/ 87 h 101"/>
                <a:gd name="T10" fmla="*/ 92 w 101"/>
                <a:gd name="T11" fmla="*/ 80 h 101"/>
                <a:gd name="T12" fmla="*/ 97 w 101"/>
                <a:gd name="T13" fmla="*/ 72 h 101"/>
                <a:gd name="T14" fmla="*/ 100 w 101"/>
                <a:gd name="T15" fmla="*/ 62 h 101"/>
                <a:gd name="T16" fmla="*/ 101 w 101"/>
                <a:gd name="T17" fmla="*/ 53 h 101"/>
                <a:gd name="T18" fmla="*/ 100 w 101"/>
                <a:gd name="T19" fmla="*/ 43 h 101"/>
                <a:gd name="T20" fmla="*/ 99 w 101"/>
                <a:gd name="T21" fmla="*/ 34 h 101"/>
                <a:gd name="T22" fmla="*/ 94 w 101"/>
                <a:gd name="T23" fmla="*/ 25 h 101"/>
                <a:gd name="T24" fmla="*/ 89 w 101"/>
                <a:gd name="T25" fmla="*/ 17 h 101"/>
                <a:gd name="T26" fmla="*/ 82 w 101"/>
                <a:gd name="T27" fmla="*/ 10 h 101"/>
                <a:gd name="T28" fmla="*/ 74 w 101"/>
                <a:gd name="T29" fmla="*/ 5 h 101"/>
                <a:gd name="T30" fmla="*/ 65 w 101"/>
                <a:gd name="T31" fmla="*/ 2 h 101"/>
                <a:gd name="T32" fmla="*/ 55 w 101"/>
                <a:gd name="T33" fmla="*/ 0 h 101"/>
                <a:gd name="T34" fmla="*/ 45 w 101"/>
                <a:gd name="T35" fmla="*/ 0 h 101"/>
                <a:gd name="T36" fmla="*/ 36 w 101"/>
                <a:gd name="T37" fmla="*/ 2 h 101"/>
                <a:gd name="T38" fmla="*/ 27 w 101"/>
                <a:gd name="T39" fmla="*/ 5 h 101"/>
                <a:gd name="T40" fmla="*/ 19 w 101"/>
                <a:gd name="T41" fmla="*/ 10 h 101"/>
                <a:gd name="T42" fmla="*/ 12 w 101"/>
                <a:gd name="T43" fmla="*/ 17 h 101"/>
                <a:gd name="T44" fmla="*/ 6 w 101"/>
                <a:gd name="T45" fmla="*/ 25 h 101"/>
                <a:gd name="T46" fmla="*/ 3 w 101"/>
                <a:gd name="T47" fmla="*/ 34 h 101"/>
                <a:gd name="T48" fmla="*/ 0 w 101"/>
                <a:gd name="T49" fmla="*/ 43 h 101"/>
                <a:gd name="T50" fmla="*/ 0 w 101"/>
                <a:gd name="T51" fmla="*/ 53 h 101"/>
                <a:gd name="T52" fmla="*/ 1 w 101"/>
                <a:gd name="T53" fmla="*/ 62 h 101"/>
                <a:gd name="T54" fmla="*/ 4 w 101"/>
                <a:gd name="T55" fmla="*/ 72 h 101"/>
                <a:gd name="T56" fmla="*/ 9 w 101"/>
                <a:gd name="T57" fmla="*/ 80 h 101"/>
                <a:gd name="T58" fmla="*/ 15 w 101"/>
                <a:gd name="T59" fmla="*/ 87 h 101"/>
                <a:gd name="T60" fmla="*/ 23 w 101"/>
                <a:gd name="T61" fmla="*/ 93 h 101"/>
                <a:gd name="T62" fmla="*/ 31 w 101"/>
                <a:gd name="T63" fmla="*/ 98 h 101"/>
                <a:gd name="T64" fmla="*/ 41 w 101"/>
                <a:gd name="T65" fmla="*/ 100 h 101"/>
                <a:gd name="T66" fmla="*/ 50 w 101"/>
                <a:gd name="T6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" h="101">
                  <a:moveTo>
                    <a:pt x="50" y="101"/>
                  </a:moveTo>
                  <a:lnTo>
                    <a:pt x="60" y="100"/>
                  </a:lnTo>
                  <a:lnTo>
                    <a:pt x="69" y="98"/>
                  </a:lnTo>
                  <a:lnTo>
                    <a:pt x="78" y="93"/>
                  </a:lnTo>
                  <a:lnTo>
                    <a:pt x="86" y="87"/>
                  </a:lnTo>
                  <a:lnTo>
                    <a:pt x="92" y="80"/>
                  </a:lnTo>
                  <a:lnTo>
                    <a:pt x="97" y="72"/>
                  </a:lnTo>
                  <a:lnTo>
                    <a:pt x="100" y="62"/>
                  </a:lnTo>
                  <a:lnTo>
                    <a:pt x="101" y="53"/>
                  </a:lnTo>
                  <a:lnTo>
                    <a:pt x="100" y="43"/>
                  </a:lnTo>
                  <a:lnTo>
                    <a:pt x="99" y="34"/>
                  </a:lnTo>
                  <a:lnTo>
                    <a:pt x="94" y="25"/>
                  </a:lnTo>
                  <a:lnTo>
                    <a:pt x="89" y="17"/>
                  </a:lnTo>
                  <a:lnTo>
                    <a:pt x="82" y="10"/>
                  </a:lnTo>
                  <a:lnTo>
                    <a:pt x="74" y="5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6" y="2"/>
                  </a:lnTo>
                  <a:lnTo>
                    <a:pt x="27" y="5"/>
                  </a:lnTo>
                  <a:lnTo>
                    <a:pt x="19" y="10"/>
                  </a:lnTo>
                  <a:lnTo>
                    <a:pt x="12" y="17"/>
                  </a:lnTo>
                  <a:lnTo>
                    <a:pt x="6" y="25"/>
                  </a:lnTo>
                  <a:lnTo>
                    <a:pt x="3" y="34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0"/>
                  </a:lnTo>
                  <a:lnTo>
                    <a:pt x="15" y="87"/>
                  </a:lnTo>
                  <a:lnTo>
                    <a:pt x="23" y="93"/>
                  </a:lnTo>
                  <a:lnTo>
                    <a:pt x="31" y="98"/>
                  </a:lnTo>
                  <a:lnTo>
                    <a:pt x="41" y="100"/>
                  </a:lnTo>
                  <a:lnTo>
                    <a:pt x="50" y="101"/>
                  </a:lnTo>
                  <a:close/>
                </a:path>
              </a:pathLst>
            </a:custGeom>
            <a:noFill/>
            <a:ln w="0">
              <a:solidFill>
                <a:srgbClr val="003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0" name="Rectangle 32"/>
            <p:cNvSpPr>
              <a:spLocks noChangeArrowheads="1"/>
            </p:cNvSpPr>
            <p:nvPr/>
          </p:nvSpPr>
          <p:spPr bwMode="auto">
            <a:xfrm>
              <a:off x="5505852" y="5666101"/>
              <a:ext cx="200909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>
                  <a:solidFill>
                    <a:srgbClr val="003FFF"/>
                  </a:solidFill>
                </a:rPr>
                <a:t>V 300</a:t>
              </a:r>
              <a:endParaRPr lang="nb-NO" altLang="nb-NO" sz="1350"/>
            </a:p>
          </p:txBody>
        </p:sp>
        <p:sp>
          <p:nvSpPr>
            <p:cNvPr id="51" name="Rectangle 33"/>
            <p:cNvSpPr>
              <a:spLocks noChangeArrowheads="1"/>
            </p:cNvSpPr>
            <p:nvPr/>
          </p:nvSpPr>
          <p:spPr bwMode="auto">
            <a:xfrm>
              <a:off x="5501089" y="5601014"/>
              <a:ext cx="128240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>
                  <a:solidFill>
                    <a:srgbClr val="003FFF"/>
                  </a:solidFill>
                </a:rPr>
                <a:t>Eks</a:t>
              </a:r>
              <a:endParaRPr lang="nb-NO" altLang="nb-NO" sz="1350"/>
            </a:p>
          </p:txBody>
        </p:sp>
        <p:sp>
          <p:nvSpPr>
            <p:cNvPr id="52" name="Freeform 34"/>
            <p:cNvSpPr>
              <a:spLocks/>
            </p:cNvSpPr>
            <p:nvPr/>
          </p:nvSpPr>
          <p:spPr bwMode="auto">
            <a:xfrm>
              <a:off x="5531252" y="5737539"/>
              <a:ext cx="171450" cy="173038"/>
            </a:xfrm>
            <a:custGeom>
              <a:avLst/>
              <a:gdLst>
                <a:gd name="T0" fmla="*/ 53 w 108"/>
                <a:gd name="T1" fmla="*/ 109 h 109"/>
                <a:gd name="T2" fmla="*/ 64 w 108"/>
                <a:gd name="T3" fmla="*/ 108 h 109"/>
                <a:gd name="T4" fmla="*/ 73 w 108"/>
                <a:gd name="T5" fmla="*/ 105 h 109"/>
                <a:gd name="T6" fmla="*/ 83 w 108"/>
                <a:gd name="T7" fmla="*/ 100 h 109"/>
                <a:gd name="T8" fmla="*/ 91 w 108"/>
                <a:gd name="T9" fmla="*/ 94 h 109"/>
                <a:gd name="T10" fmla="*/ 97 w 108"/>
                <a:gd name="T11" fmla="*/ 86 h 109"/>
                <a:gd name="T12" fmla="*/ 103 w 108"/>
                <a:gd name="T13" fmla="*/ 77 h 109"/>
                <a:gd name="T14" fmla="*/ 106 w 108"/>
                <a:gd name="T15" fmla="*/ 68 h 109"/>
                <a:gd name="T16" fmla="*/ 108 w 108"/>
                <a:gd name="T17" fmla="*/ 57 h 109"/>
                <a:gd name="T18" fmla="*/ 107 w 108"/>
                <a:gd name="T19" fmla="*/ 47 h 109"/>
                <a:gd name="T20" fmla="*/ 105 w 108"/>
                <a:gd name="T21" fmla="*/ 37 h 109"/>
                <a:gd name="T22" fmla="*/ 100 w 108"/>
                <a:gd name="T23" fmla="*/ 27 h 109"/>
                <a:gd name="T24" fmla="*/ 94 w 108"/>
                <a:gd name="T25" fmla="*/ 19 h 109"/>
                <a:gd name="T26" fmla="*/ 87 w 108"/>
                <a:gd name="T27" fmla="*/ 12 h 109"/>
                <a:gd name="T28" fmla="*/ 78 w 108"/>
                <a:gd name="T29" fmla="*/ 6 h 109"/>
                <a:gd name="T30" fmla="*/ 69 w 108"/>
                <a:gd name="T31" fmla="*/ 3 h 109"/>
                <a:gd name="T32" fmla="*/ 59 w 108"/>
                <a:gd name="T33" fmla="*/ 0 h 109"/>
                <a:gd name="T34" fmla="*/ 48 w 108"/>
                <a:gd name="T35" fmla="*/ 0 h 109"/>
                <a:gd name="T36" fmla="*/ 38 w 108"/>
                <a:gd name="T37" fmla="*/ 3 h 109"/>
                <a:gd name="T38" fmla="*/ 29 w 108"/>
                <a:gd name="T39" fmla="*/ 6 h 109"/>
                <a:gd name="T40" fmla="*/ 20 w 108"/>
                <a:gd name="T41" fmla="*/ 12 h 109"/>
                <a:gd name="T42" fmla="*/ 12 w 108"/>
                <a:gd name="T43" fmla="*/ 19 h 109"/>
                <a:gd name="T44" fmla="*/ 7 w 108"/>
                <a:gd name="T45" fmla="*/ 27 h 109"/>
                <a:gd name="T46" fmla="*/ 3 w 108"/>
                <a:gd name="T47" fmla="*/ 37 h 109"/>
                <a:gd name="T48" fmla="*/ 0 w 108"/>
                <a:gd name="T49" fmla="*/ 47 h 109"/>
                <a:gd name="T50" fmla="*/ 0 w 108"/>
                <a:gd name="T51" fmla="*/ 57 h 109"/>
                <a:gd name="T52" fmla="*/ 1 w 108"/>
                <a:gd name="T53" fmla="*/ 68 h 109"/>
                <a:gd name="T54" fmla="*/ 4 w 108"/>
                <a:gd name="T55" fmla="*/ 77 h 109"/>
                <a:gd name="T56" fmla="*/ 9 w 108"/>
                <a:gd name="T57" fmla="*/ 86 h 109"/>
                <a:gd name="T58" fmla="*/ 16 w 108"/>
                <a:gd name="T59" fmla="*/ 94 h 109"/>
                <a:gd name="T60" fmla="*/ 24 w 108"/>
                <a:gd name="T61" fmla="*/ 100 h 109"/>
                <a:gd name="T62" fmla="*/ 33 w 108"/>
                <a:gd name="T63" fmla="*/ 105 h 109"/>
                <a:gd name="T64" fmla="*/ 43 w 108"/>
                <a:gd name="T65" fmla="*/ 108 h 109"/>
                <a:gd name="T66" fmla="*/ 53 w 108"/>
                <a:gd name="T6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8" h="109">
                  <a:moveTo>
                    <a:pt x="53" y="109"/>
                  </a:moveTo>
                  <a:lnTo>
                    <a:pt x="64" y="108"/>
                  </a:lnTo>
                  <a:lnTo>
                    <a:pt x="73" y="105"/>
                  </a:lnTo>
                  <a:lnTo>
                    <a:pt x="83" y="100"/>
                  </a:lnTo>
                  <a:lnTo>
                    <a:pt x="91" y="94"/>
                  </a:lnTo>
                  <a:lnTo>
                    <a:pt x="97" y="86"/>
                  </a:lnTo>
                  <a:lnTo>
                    <a:pt x="103" y="77"/>
                  </a:lnTo>
                  <a:lnTo>
                    <a:pt x="106" y="68"/>
                  </a:lnTo>
                  <a:lnTo>
                    <a:pt x="108" y="57"/>
                  </a:lnTo>
                  <a:lnTo>
                    <a:pt x="107" y="47"/>
                  </a:lnTo>
                  <a:lnTo>
                    <a:pt x="105" y="37"/>
                  </a:lnTo>
                  <a:lnTo>
                    <a:pt x="100" y="27"/>
                  </a:lnTo>
                  <a:lnTo>
                    <a:pt x="94" y="19"/>
                  </a:lnTo>
                  <a:lnTo>
                    <a:pt x="87" y="12"/>
                  </a:lnTo>
                  <a:lnTo>
                    <a:pt x="78" y="6"/>
                  </a:lnTo>
                  <a:lnTo>
                    <a:pt x="69" y="3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38" y="3"/>
                  </a:lnTo>
                  <a:lnTo>
                    <a:pt x="29" y="6"/>
                  </a:lnTo>
                  <a:lnTo>
                    <a:pt x="20" y="12"/>
                  </a:lnTo>
                  <a:lnTo>
                    <a:pt x="12" y="19"/>
                  </a:lnTo>
                  <a:lnTo>
                    <a:pt x="7" y="27"/>
                  </a:lnTo>
                  <a:lnTo>
                    <a:pt x="3" y="37"/>
                  </a:lnTo>
                  <a:lnTo>
                    <a:pt x="0" y="47"/>
                  </a:lnTo>
                  <a:lnTo>
                    <a:pt x="0" y="57"/>
                  </a:lnTo>
                  <a:lnTo>
                    <a:pt x="1" y="68"/>
                  </a:lnTo>
                  <a:lnTo>
                    <a:pt x="4" y="77"/>
                  </a:lnTo>
                  <a:lnTo>
                    <a:pt x="9" y="86"/>
                  </a:lnTo>
                  <a:lnTo>
                    <a:pt x="16" y="94"/>
                  </a:lnTo>
                  <a:lnTo>
                    <a:pt x="24" y="100"/>
                  </a:lnTo>
                  <a:lnTo>
                    <a:pt x="33" y="105"/>
                  </a:lnTo>
                  <a:lnTo>
                    <a:pt x="43" y="108"/>
                  </a:lnTo>
                  <a:lnTo>
                    <a:pt x="53" y="109"/>
                  </a:lnTo>
                  <a:close/>
                </a:path>
              </a:pathLst>
            </a:custGeom>
            <a:noFill/>
            <a:ln w="0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3" name="Rectangle 35"/>
            <p:cNvSpPr>
              <a:spLocks noChangeArrowheads="1"/>
            </p:cNvSpPr>
            <p:nvPr/>
          </p:nvSpPr>
          <p:spPr bwMode="auto">
            <a:xfrm>
              <a:off x="6836178" y="6483664"/>
              <a:ext cx="440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 dirty="0">
                  <a:solidFill>
                    <a:srgbClr val="FF0000"/>
                  </a:solidFill>
                </a:rPr>
                <a:t>Eks AF 1000</a:t>
              </a:r>
              <a:endParaRPr lang="nb-NO" altLang="nb-NO" sz="1350" dirty="0"/>
            </a:p>
          </p:txBody>
        </p:sp>
        <p:sp>
          <p:nvSpPr>
            <p:cNvPr id="54" name="Freeform 36"/>
            <p:cNvSpPr>
              <a:spLocks/>
            </p:cNvSpPr>
            <p:nvPr/>
          </p:nvSpPr>
          <p:spPr bwMode="auto">
            <a:xfrm>
              <a:off x="6767914" y="6274114"/>
              <a:ext cx="538163" cy="538163"/>
            </a:xfrm>
            <a:custGeom>
              <a:avLst/>
              <a:gdLst>
                <a:gd name="T0" fmla="*/ 339 w 339"/>
                <a:gd name="T1" fmla="*/ 170 h 339"/>
                <a:gd name="T2" fmla="*/ 335 w 339"/>
                <a:gd name="T3" fmla="*/ 137 h 339"/>
                <a:gd name="T4" fmla="*/ 326 w 339"/>
                <a:gd name="T5" fmla="*/ 105 h 339"/>
                <a:gd name="T6" fmla="*/ 310 w 339"/>
                <a:gd name="T7" fmla="*/ 76 h 339"/>
                <a:gd name="T8" fmla="*/ 289 w 339"/>
                <a:gd name="T9" fmla="*/ 50 h 339"/>
                <a:gd name="T10" fmla="*/ 263 w 339"/>
                <a:gd name="T11" fmla="*/ 29 h 339"/>
                <a:gd name="T12" fmla="*/ 234 w 339"/>
                <a:gd name="T13" fmla="*/ 14 h 339"/>
                <a:gd name="T14" fmla="*/ 202 w 339"/>
                <a:gd name="T15" fmla="*/ 4 h 339"/>
                <a:gd name="T16" fmla="*/ 169 w 339"/>
                <a:gd name="T17" fmla="*/ 0 h 339"/>
                <a:gd name="T18" fmla="*/ 136 w 339"/>
                <a:gd name="T19" fmla="*/ 4 h 339"/>
                <a:gd name="T20" fmla="*/ 105 w 339"/>
                <a:gd name="T21" fmla="*/ 14 h 339"/>
                <a:gd name="T22" fmla="*/ 76 w 339"/>
                <a:gd name="T23" fmla="*/ 29 h 339"/>
                <a:gd name="T24" fmla="*/ 50 w 339"/>
                <a:gd name="T25" fmla="*/ 50 h 339"/>
                <a:gd name="T26" fmla="*/ 29 w 339"/>
                <a:gd name="T27" fmla="*/ 76 h 339"/>
                <a:gd name="T28" fmla="*/ 13 w 339"/>
                <a:gd name="T29" fmla="*/ 105 h 339"/>
                <a:gd name="T30" fmla="*/ 4 w 339"/>
                <a:gd name="T31" fmla="*/ 137 h 339"/>
                <a:gd name="T32" fmla="*/ 0 w 339"/>
                <a:gd name="T33" fmla="*/ 170 h 339"/>
                <a:gd name="T34" fmla="*/ 4 w 339"/>
                <a:gd name="T35" fmla="*/ 203 h 339"/>
                <a:gd name="T36" fmla="*/ 13 w 339"/>
                <a:gd name="T37" fmla="*/ 235 h 339"/>
                <a:gd name="T38" fmla="*/ 29 w 339"/>
                <a:gd name="T39" fmla="*/ 264 h 339"/>
                <a:gd name="T40" fmla="*/ 50 w 339"/>
                <a:gd name="T41" fmla="*/ 290 h 339"/>
                <a:gd name="T42" fmla="*/ 76 w 339"/>
                <a:gd name="T43" fmla="*/ 311 h 339"/>
                <a:gd name="T44" fmla="*/ 105 w 339"/>
                <a:gd name="T45" fmla="*/ 326 h 339"/>
                <a:gd name="T46" fmla="*/ 136 w 339"/>
                <a:gd name="T47" fmla="*/ 336 h 339"/>
                <a:gd name="T48" fmla="*/ 169 w 339"/>
                <a:gd name="T49" fmla="*/ 339 h 339"/>
                <a:gd name="T50" fmla="*/ 202 w 339"/>
                <a:gd name="T51" fmla="*/ 336 h 339"/>
                <a:gd name="T52" fmla="*/ 234 w 339"/>
                <a:gd name="T53" fmla="*/ 326 h 339"/>
                <a:gd name="T54" fmla="*/ 263 w 339"/>
                <a:gd name="T55" fmla="*/ 311 h 339"/>
                <a:gd name="T56" fmla="*/ 289 w 339"/>
                <a:gd name="T57" fmla="*/ 290 h 339"/>
                <a:gd name="T58" fmla="*/ 310 w 339"/>
                <a:gd name="T59" fmla="*/ 264 h 339"/>
                <a:gd name="T60" fmla="*/ 326 w 339"/>
                <a:gd name="T61" fmla="*/ 235 h 339"/>
                <a:gd name="T62" fmla="*/ 335 w 339"/>
                <a:gd name="T63" fmla="*/ 203 h 339"/>
                <a:gd name="T64" fmla="*/ 339 w 339"/>
                <a:gd name="T65" fmla="*/ 17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9" h="339">
                  <a:moveTo>
                    <a:pt x="339" y="170"/>
                  </a:moveTo>
                  <a:lnTo>
                    <a:pt x="335" y="137"/>
                  </a:lnTo>
                  <a:lnTo>
                    <a:pt x="326" y="105"/>
                  </a:lnTo>
                  <a:lnTo>
                    <a:pt x="310" y="76"/>
                  </a:lnTo>
                  <a:lnTo>
                    <a:pt x="289" y="50"/>
                  </a:lnTo>
                  <a:lnTo>
                    <a:pt x="263" y="29"/>
                  </a:lnTo>
                  <a:lnTo>
                    <a:pt x="234" y="14"/>
                  </a:lnTo>
                  <a:lnTo>
                    <a:pt x="202" y="4"/>
                  </a:lnTo>
                  <a:lnTo>
                    <a:pt x="169" y="0"/>
                  </a:lnTo>
                  <a:lnTo>
                    <a:pt x="136" y="4"/>
                  </a:lnTo>
                  <a:lnTo>
                    <a:pt x="105" y="14"/>
                  </a:lnTo>
                  <a:lnTo>
                    <a:pt x="76" y="29"/>
                  </a:lnTo>
                  <a:lnTo>
                    <a:pt x="50" y="50"/>
                  </a:lnTo>
                  <a:lnTo>
                    <a:pt x="29" y="76"/>
                  </a:lnTo>
                  <a:lnTo>
                    <a:pt x="13" y="105"/>
                  </a:lnTo>
                  <a:lnTo>
                    <a:pt x="4" y="137"/>
                  </a:lnTo>
                  <a:lnTo>
                    <a:pt x="0" y="170"/>
                  </a:lnTo>
                  <a:lnTo>
                    <a:pt x="4" y="203"/>
                  </a:lnTo>
                  <a:lnTo>
                    <a:pt x="13" y="235"/>
                  </a:lnTo>
                  <a:lnTo>
                    <a:pt x="29" y="264"/>
                  </a:lnTo>
                  <a:lnTo>
                    <a:pt x="50" y="290"/>
                  </a:lnTo>
                  <a:lnTo>
                    <a:pt x="76" y="311"/>
                  </a:lnTo>
                  <a:lnTo>
                    <a:pt x="105" y="326"/>
                  </a:lnTo>
                  <a:lnTo>
                    <a:pt x="136" y="336"/>
                  </a:lnTo>
                  <a:lnTo>
                    <a:pt x="169" y="339"/>
                  </a:lnTo>
                  <a:lnTo>
                    <a:pt x="202" y="336"/>
                  </a:lnTo>
                  <a:lnTo>
                    <a:pt x="234" y="326"/>
                  </a:lnTo>
                  <a:lnTo>
                    <a:pt x="263" y="311"/>
                  </a:lnTo>
                  <a:lnTo>
                    <a:pt x="289" y="290"/>
                  </a:lnTo>
                  <a:lnTo>
                    <a:pt x="310" y="264"/>
                  </a:lnTo>
                  <a:lnTo>
                    <a:pt x="326" y="235"/>
                  </a:lnTo>
                  <a:lnTo>
                    <a:pt x="335" y="203"/>
                  </a:lnTo>
                  <a:lnTo>
                    <a:pt x="339" y="170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5" name="Freeform 37"/>
            <p:cNvSpPr>
              <a:spLocks/>
            </p:cNvSpPr>
            <p:nvPr/>
          </p:nvSpPr>
          <p:spPr bwMode="auto">
            <a:xfrm>
              <a:off x="6704414" y="6210614"/>
              <a:ext cx="665163" cy="666750"/>
            </a:xfrm>
            <a:custGeom>
              <a:avLst/>
              <a:gdLst>
                <a:gd name="T0" fmla="*/ 419 w 419"/>
                <a:gd name="T1" fmla="*/ 210 h 420"/>
                <a:gd name="T2" fmla="*/ 416 w 419"/>
                <a:gd name="T3" fmla="*/ 174 h 420"/>
                <a:gd name="T4" fmla="*/ 407 w 419"/>
                <a:gd name="T5" fmla="*/ 138 h 420"/>
                <a:gd name="T6" fmla="*/ 391 w 419"/>
                <a:gd name="T7" fmla="*/ 105 h 420"/>
                <a:gd name="T8" fmla="*/ 370 w 419"/>
                <a:gd name="T9" fmla="*/ 75 h 420"/>
                <a:gd name="T10" fmla="*/ 344 w 419"/>
                <a:gd name="T11" fmla="*/ 49 h 420"/>
                <a:gd name="T12" fmla="*/ 314 w 419"/>
                <a:gd name="T13" fmla="*/ 28 h 420"/>
                <a:gd name="T14" fmla="*/ 281 w 419"/>
                <a:gd name="T15" fmla="*/ 13 h 420"/>
                <a:gd name="T16" fmla="*/ 246 w 419"/>
                <a:gd name="T17" fmla="*/ 3 h 420"/>
                <a:gd name="T18" fmla="*/ 209 w 419"/>
                <a:gd name="T19" fmla="*/ 0 h 420"/>
                <a:gd name="T20" fmla="*/ 173 w 419"/>
                <a:gd name="T21" fmla="*/ 3 h 420"/>
                <a:gd name="T22" fmla="*/ 138 w 419"/>
                <a:gd name="T23" fmla="*/ 13 h 420"/>
                <a:gd name="T24" fmla="*/ 105 w 419"/>
                <a:gd name="T25" fmla="*/ 28 h 420"/>
                <a:gd name="T26" fmla="*/ 75 w 419"/>
                <a:gd name="T27" fmla="*/ 49 h 420"/>
                <a:gd name="T28" fmla="*/ 49 w 419"/>
                <a:gd name="T29" fmla="*/ 75 h 420"/>
                <a:gd name="T30" fmla="*/ 28 w 419"/>
                <a:gd name="T31" fmla="*/ 105 h 420"/>
                <a:gd name="T32" fmla="*/ 12 w 419"/>
                <a:gd name="T33" fmla="*/ 138 h 420"/>
                <a:gd name="T34" fmla="*/ 3 w 419"/>
                <a:gd name="T35" fmla="*/ 174 h 420"/>
                <a:gd name="T36" fmla="*/ 0 w 419"/>
                <a:gd name="T37" fmla="*/ 210 h 420"/>
                <a:gd name="T38" fmla="*/ 3 w 419"/>
                <a:gd name="T39" fmla="*/ 247 h 420"/>
                <a:gd name="T40" fmla="*/ 12 w 419"/>
                <a:gd name="T41" fmla="*/ 282 h 420"/>
                <a:gd name="T42" fmla="*/ 28 w 419"/>
                <a:gd name="T43" fmla="*/ 315 h 420"/>
                <a:gd name="T44" fmla="*/ 49 w 419"/>
                <a:gd name="T45" fmla="*/ 345 h 420"/>
                <a:gd name="T46" fmla="*/ 75 w 419"/>
                <a:gd name="T47" fmla="*/ 371 h 420"/>
                <a:gd name="T48" fmla="*/ 105 w 419"/>
                <a:gd name="T49" fmla="*/ 392 h 420"/>
                <a:gd name="T50" fmla="*/ 138 w 419"/>
                <a:gd name="T51" fmla="*/ 407 h 420"/>
                <a:gd name="T52" fmla="*/ 173 w 419"/>
                <a:gd name="T53" fmla="*/ 417 h 420"/>
                <a:gd name="T54" fmla="*/ 209 w 419"/>
                <a:gd name="T55" fmla="*/ 420 h 420"/>
                <a:gd name="T56" fmla="*/ 246 w 419"/>
                <a:gd name="T57" fmla="*/ 417 h 420"/>
                <a:gd name="T58" fmla="*/ 281 w 419"/>
                <a:gd name="T59" fmla="*/ 407 h 420"/>
                <a:gd name="T60" fmla="*/ 314 w 419"/>
                <a:gd name="T61" fmla="*/ 392 h 420"/>
                <a:gd name="T62" fmla="*/ 344 w 419"/>
                <a:gd name="T63" fmla="*/ 371 h 420"/>
                <a:gd name="T64" fmla="*/ 370 w 419"/>
                <a:gd name="T65" fmla="*/ 345 h 420"/>
                <a:gd name="T66" fmla="*/ 391 w 419"/>
                <a:gd name="T67" fmla="*/ 315 h 420"/>
                <a:gd name="T68" fmla="*/ 407 w 419"/>
                <a:gd name="T69" fmla="*/ 282 h 420"/>
                <a:gd name="T70" fmla="*/ 416 w 419"/>
                <a:gd name="T71" fmla="*/ 247 h 420"/>
                <a:gd name="T72" fmla="*/ 419 w 419"/>
                <a:gd name="T73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420">
                  <a:moveTo>
                    <a:pt x="419" y="210"/>
                  </a:moveTo>
                  <a:lnTo>
                    <a:pt x="416" y="174"/>
                  </a:lnTo>
                  <a:lnTo>
                    <a:pt x="407" y="138"/>
                  </a:lnTo>
                  <a:lnTo>
                    <a:pt x="391" y="105"/>
                  </a:lnTo>
                  <a:lnTo>
                    <a:pt x="370" y="75"/>
                  </a:lnTo>
                  <a:lnTo>
                    <a:pt x="344" y="49"/>
                  </a:lnTo>
                  <a:lnTo>
                    <a:pt x="314" y="28"/>
                  </a:lnTo>
                  <a:lnTo>
                    <a:pt x="281" y="13"/>
                  </a:lnTo>
                  <a:lnTo>
                    <a:pt x="246" y="3"/>
                  </a:lnTo>
                  <a:lnTo>
                    <a:pt x="209" y="0"/>
                  </a:lnTo>
                  <a:lnTo>
                    <a:pt x="173" y="3"/>
                  </a:lnTo>
                  <a:lnTo>
                    <a:pt x="138" y="13"/>
                  </a:lnTo>
                  <a:lnTo>
                    <a:pt x="105" y="28"/>
                  </a:lnTo>
                  <a:lnTo>
                    <a:pt x="75" y="49"/>
                  </a:lnTo>
                  <a:lnTo>
                    <a:pt x="49" y="75"/>
                  </a:lnTo>
                  <a:lnTo>
                    <a:pt x="28" y="105"/>
                  </a:lnTo>
                  <a:lnTo>
                    <a:pt x="12" y="138"/>
                  </a:lnTo>
                  <a:lnTo>
                    <a:pt x="3" y="174"/>
                  </a:lnTo>
                  <a:lnTo>
                    <a:pt x="0" y="210"/>
                  </a:lnTo>
                  <a:lnTo>
                    <a:pt x="3" y="247"/>
                  </a:lnTo>
                  <a:lnTo>
                    <a:pt x="12" y="282"/>
                  </a:lnTo>
                  <a:lnTo>
                    <a:pt x="28" y="315"/>
                  </a:lnTo>
                  <a:lnTo>
                    <a:pt x="49" y="345"/>
                  </a:lnTo>
                  <a:lnTo>
                    <a:pt x="75" y="371"/>
                  </a:lnTo>
                  <a:lnTo>
                    <a:pt x="105" y="392"/>
                  </a:lnTo>
                  <a:lnTo>
                    <a:pt x="138" y="407"/>
                  </a:lnTo>
                  <a:lnTo>
                    <a:pt x="173" y="417"/>
                  </a:lnTo>
                  <a:lnTo>
                    <a:pt x="209" y="420"/>
                  </a:lnTo>
                  <a:lnTo>
                    <a:pt x="246" y="417"/>
                  </a:lnTo>
                  <a:lnTo>
                    <a:pt x="281" y="407"/>
                  </a:lnTo>
                  <a:lnTo>
                    <a:pt x="314" y="392"/>
                  </a:lnTo>
                  <a:lnTo>
                    <a:pt x="344" y="371"/>
                  </a:lnTo>
                  <a:lnTo>
                    <a:pt x="370" y="345"/>
                  </a:lnTo>
                  <a:lnTo>
                    <a:pt x="391" y="315"/>
                  </a:lnTo>
                  <a:lnTo>
                    <a:pt x="407" y="282"/>
                  </a:lnTo>
                  <a:lnTo>
                    <a:pt x="416" y="247"/>
                  </a:lnTo>
                  <a:lnTo>
                    <a:pt x="419" y="210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6" name="Freeform 38"/>
            <p:cNvSpPr>
              <a:spLocks/>
            </p:cNvSpPr>
            <p:nvPr/>
          </p:nvSpPr>
          <p:spPr bwMode="auto">
            <a:xfrm>
              <a:off x="8487177" y="5435914"/>
              <a:ext cx="85725" cy="85725"/>
            </a:xfrm>
            <a:custGeom>
              <a:avLst/>
              <a:gdLst>
                <a:gd name="T0" fmla="*/ 54 w 54"/>
                <a:gd name="T1" fmla="*/ 27 h 54"/>
                <a:gd name="T2" fmla="*/ 50 w 54"/>
                <a:gd name="T3" fmla="*/ 14 h 54"/>
                <a:gd name="T4" fmla="*/ 40 w 54"/>
                <a:gd name="T5" fmla="*/ 4 h 54"/>
                <a:gd name="T6" fmla="*/ 27 w 54"/>
                <a:gd name="T7" fmla="*/ 0 h 54"/>
                <a:gd name="T8" fmla="*/ 13 w 54"/>
                <a:gd name="T9" fmla="*/ 4 h 54"/>
                <a:gd name="T10" fmla="*/ 3 w 54"/>
                <a:gd name="T11" fmla="*/ 14 h 54"/>
                <a:gd name="T12" fmla="*/ 0 w 54"/>
                <a:gd name="T13" fmla="*/ 27 h 54"/>
                <a:gd name="T14" fmla="*/ 3 w 54"/>
                <a:gd name="T15" fmla="*/ 40 h 54"/>
                <a:gd name="T16" fmla="*/ 13 w 54"/>
                <a:gd name="T17" fmla="*/ 50 h 54"/>
                <a:gd name="T18" fmla="*/ 27 w 54"/>
                <a:gd name="T19" fmla="*/ 54 h 54"/>
                <a:gd name="T20" fmla="*/ 40 w 54"/>
                <a:gd name="T21" fmla="*/ 50 h 54"/>
                <a:gd name="T22" fmla="*/ 50 w 54"/>
                <a:gd name="T23" fmla="*/ 40 h 54"/>
                <a:gd name="T24" fmla="*/ 54 w 54"/>
                <a:gd name="T25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54">
                  <a:moveTo>
                    <a:pt x="54" y="27"/>
                  </a:moveTo>
                  <a:lnTo>
                    <a:pt x="50" y="14"/>
                  </a:lnTo>
                  <a:lnTo>
                    <a:pt x="40" y="4"/>
                  </a:lnTo>
                  <a:lnTo>
                    <a:pt x="27" y="0"/>
                  </a:lnTo>
                  <a:lnTo>
                    <a:pt x="13" y="4"/>
                  </a:lnTo>
                  <a:lnTo>
                    <a:pt x="3" y="14"/>
                  </a:lnTo>
                  <a:lnTo>
                    <a:pt x="0" y="27"/>
                  </a:lnTo>
                  <a:lnTo>
                    <a:pt x="3" y="40"/>
                  </a:lnTo>
                  <a:lnTo>
                    <a:pt x="13" y="50"/>
                  </a:lnTo>
                  <a:lnTo>
                    <a:pt x="27" y="54"/>
                  </a:lnTo>
                  <a:lnTo>
                    <a:pt x="40" y="50"/>
                  </a:lnTo>
                  <a:lnTo>
                    <a:pt x="50" y="40"/>
                  </a:lnTo>
                  <a:lnTo>
                    <a:pt x="54" y="27"/>
                  </a:lnTo>
                  <a:close/>
                </a:path>
              </a:pathLst>
            </a:custGeom>
            <a:noFill/>
            <a:ln w="0">
              <a:solidFill>
                <a:srgbClr val="FF00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7" name="Freeform 39"/>
            <p:cNvSpPr>
              <a:spLocks/>
            </p:cNvSpPr>
            <p:nvPr/>
          </p:nvSpPr>
          <p:spPr bwMode="auto">
            <a:xfrm>
              <a:off x="8776102" y="5435914"/>
              <a:ext cx="26988" cy="26988"/>
            </a:xfrm>
            <a:custGeom>
              <a:avLst/>
              <a:gdLst>
                <a:gd name="T0" fmla="*/ 17 w 17"/>
                <a:gd name="T1" fmla="*/ 8 h 17"/>
                <a:gd name="T2" fmla="*/ 14 w 17"/>
                <a:gd name="T3" fmla="*/ 3 h 17"/>
                <a:gd name="T4" fmla="*/ 8 w 17"/>
                <a:gd name="T5" fmla="*/ 0 h 17"/>
                <a:gd name="T6" fmla="*/ 3 w 17"/>
                <a:gd name="T7" fmla="*/ 3 h 17"/>
                <a:gd name="T8" fmla="*/ 0 w 17"/>
                <a:gd name="T9" fmla="*/ 8 h 17"/>
                <a:gd name="T10" fmla="*/ 3 w 17"/>
                <a:gd name="T11" fmla="*/ 14 h 17"/>
                <a:gd name="T12" fmla="*/ 8 w 17"/>
                <a:gd name="T13" fmla="*/ 17 h 17"/>
                <a:gd name="T14" fmla="*/ 14 w 17"/>
                <a:gd name="T15" fmla="*/ 14 h 17"/>
                <a:gd name="T16" fmla="*/ 17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4" y="3"/>
                  </a:lnTo>
                  <a:lnTo>
                    <a:pt x="8" y="0"/>
                  </a:lnTo>
                  <a:lnTo>
                    <a:pt x="3" y="3"/>
                  </a:lnTo>
                  <a:lnTo>
                    <a:pt x="0" y="8"/>
                  </a:lnTo>
                  <a:lnTo>
                    <a:pt x="3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8" name="Freeform 40"/>
            <p:cNvSpPr>
              <a:spLocks/>
            </p:cNvSpPr>
            <p:nvPr/>
          </p:nvSpPr>
          <p:spPr bwMode="auto">
            <a:xfrm>
              <a:off x="8803089" y="5435914"/>
              <a:ext cx="26988" cy="26988"/>
            </a:xfrm>
            <a:custGeom>
              <a:avLst/>
              <a:gdLst>
                <a:gd name="T0" fmla="*/ 17 w 17"/>
                <a:gd name="T1" fmla="*/ 8 h 17"/>
                <a:gd name="T2" fmla="*/ 14 w 17"/>
                <a:gd name="T3" fmla="*/ 3 h 17"/>
                <a:gd name="T4" fmla="*/ 8 w 17"/>
                <a:gd name="T5" fmla="*/ 0 h 17"/>
                <a:gd name="T6" fmla="*/ 2 w 17"/>
                <a:gd name="T7" fmla="*/ 3 h 17"/>
                <a:gd name="T8" fmla="*/ 0 w 17"/>
                <a:gd name="T9" fmla="*/ 8 h 17"/>
                <a:gd name="T10" fmla="*/ 2 w 17"/>
                <a:gd name="T11" fmla="*/ 14 h 17"/>
                <a:gd name="T12" fmla="*/ 8 w 17"/>
                <a:gd name="T13" fmla="*/ 17 h 17"/>
                <a:gd name="T14" fmla="*/ 14 w 17"/>
                <a:gd name="T15" fmla="*/ 14 h 17"/>
                <a:gd name="T16" fmla="*/ 17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4" y="3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59" name="Freeform 41"/>
            <p:cNvSpPr>
              <a:spLocks/>
            </p:cNvSpPr>
            <p:nvPr/>
          </p:nvSpPr>
          <p:spPr bwMode="auto">
            <a:xfrm>
              <a:off x="8776102" y="5462901"/>
              <a:ext cx="26988" cy="26988"/>
            </a:xfrm>
            <a:custGeom>
              <a:avLst/>
              <a:gdLst>
                <a:gd name="T0" fmla="*/ 17 w 17"/>
                <a:gd name="T1" fmla="*/ 8 h 17"/>
                <a:gd name="T2" fmla="*/ 14 w 17"/>
                <a:gd name="T3" fmla="*/ 2 h 17"/>
                <a:gd name="T4" fmla="*/ 8 w 17"/>
                <a:gd name="T5" fmla="*/ 0 h 17"/>
                <a:gd name="T6" fmla="*/ 3 w 17"/>
                <a:gd name="T7" fmla="*/ 2 h 17"/>
                <a:gd name="T8" fmla="*/ 0 w 17"/>
                <a:gd name="T9" fmla="*/ 8 h 17"/>
                <a:gd name="T10" fmla="*/ 3 w 17"/>
                <a:gd name="T11" fmla="*/ 14 h 17"/>
                <a:gd name="T12" fmla="*/ 8 w 17"/>
                <a:gd name="T13" fmla="*/ 17 h 17"/>
                <a:gd name="T14" fmla="*/ 14 w 17"/>
                <a:gd name="T15" fmla="*/ 14 h 17"/>
                <a:gd name="T16" fmla="*/ 17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3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0" name="Freeform 42"/>
            <p:cNvSpPr>
              <a:spLocks/>
            </p:cNvSpPr>
            <p:nvPr/>
          </p:nvSpPr>
          <p:spPr bwMode="auto">
            <a:xfrm>
              <a:off x="8803089" y="5462901"/>
              <a:ext cx="26988" cy="26988"/>
            </a:xfrm>
            <a:custGeom>
              <a:avLst/>
              <a:gdLst>
                <a:gd name="T0" fmla="*/ 17 w 17"/>
                <a:gd name="T1" fmla="*/ 8 h 17"/>
                <a:gd name="T2" fmla="*/ 14 w 17"/>
                <a:gd name="T3" fmla="*/ 2 h 17"/>
                <a:gd name="T4" fmla="*/ 8 w 17"/>
                <a:gd name="T5" fmla="*/ 0 h 17"/>
                <a:gd name="T6" fmla="*/ 2 w 17"/>
                <a:gd name="T7" fmla="*/ 2 h 17"/>
                <a:gd name="T8" fmla="*/ 0 w 17"/>
                <a:gd name="T9" fmla="*/ 8 h 17"/>
                <a:gd name="T10" fmla="*/ 2 w 17"/>
                <a:gd name="T11" fmla="*/ 14 h 17"/>
                <a:gd name="T12" fmla="*/ 8 w 17"/>
                <a:gd name="T13" fmla="*/ 17 h 17"/>
                <a:gd name="T14" fmla="*/ 14 w 17"/>
                <a:gd name="T15" fmla="*/ 14 h 17"/>
                <a:gd name="T16" fmla="*/ 17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1" name="Rectangle 43"/>
            <p:cNvSpPr>
              <a:spLocks noChangeArrowheads="1"/>
            </p:cNvSpPr>
            <p:nvPr/>
          </p:nvSpPr>
          <p:spPr bwMode="auto">
            <a:xfrm>
              <a:off x="8471302" y="5548626"/>
              <a:ext cx="521511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>
                  <a:solidFill>
                    <a:srgbClr val="009900"/>
                  </a:solidFill>
                </a:rPr>
                <a:t>Eks EL og Tele</a:t>
              </a:r>
              <a:endParaRPr lang="nb-NO" altLang="nb-NO" sz="1350"/>
            </a:p>
          </p:txBody>
        </p:sp>
        <p:sp>
          <p:nvSpPr>
            <p:cNvPr id="62" name="Freeform 44"/>
            <p:cNvSpPr>
              <a:spLocks/>
            </p:cNvSpPr>
            <p:nvPr/>
          </p:nvSpPr>
          <p:spPr bwMode="auto">
            <a:xfrm>
              <a:off x="8703077" y="5435914"/>
              <a:ext cx="26988" cy="26988"/>
            </a:xfrm>
            <a:custGeom>
              <a:avLst/>
              <a:gdLst>
                <a:gd name="T0" fmla="*/ 17 w 17"/>
                <a:gd name="T1" fmla="*/ 8 h 17"/>
                <a:gd name="T2" fmla="*/ 14 w 17"/>
                <a:gd name="T3" fmla="*/ 3 h 17"/>
                <a:gd name="T4" fmla="*/ 8 w 17"/>
                <a:gd name="T5" fmla="*/ 0 h 17"/>
                <a:gd name="T6" fmla="*/ 2 w 17"/>
                <a:gd name="T7" fmla="*/ 3 h 17"/>
                <a:gd name="T8" fmla="*/ 0 w 17"/>
                <a:gd name="T9" fmla="*/ 8 h 17"/>
                <a:gd name="T10" fmla="*/ 2 w 17"/>
                <a:gd name="T11" fmla="*/ 14 h 17"/>
                <a:gd name="T12" fmla="*/ 8 w 17"/>
                <a:gd name="T13" fmla="*/ 17 h 17"/>
                <a:gd name="T14" fmla="*/ 14 w 17"/>
                <a:gd name="T15" fmla="*/ 14 h 17"/>
                <a:gd name="T16" fmla="*/ 17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4" y="3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3" name="Freeform 45"/>
            <p:cNvSpPr>
              <a:spLocks/>
            </p:cNvSpPr>
            <p:nvPr/>
          </p:nvSpPr>
          <p:spPr bwMode="auto">
            <a:xfrm>
              <a:off x="8730064" y="5435914"/>
              <a:ext cx="25400" cy="26988"/>
            </a:xfrm>
            <a:custGeom>
              <a:avLst/>
              <a:gdLst>
                <a:gd name="T0" fmla="*/ 16 w 16"/>
                <a:gd name="T1" fmla="*/ 8 h 17"/>
                <a:gd name="T2" fmla="*/ 14 w 16"/>
                <a:gd name="T3" fmla="*/ 3 h 17"/>
                <a:gd name="T4" fmla="*/ 8 w 16"/>
                <a:gd name="T5" fmla="*/ 0 h 17"/>
                <a:gd name="T6" fmla="*/ 2 w 16"/>
                <a:gd name="T7" fmla="*/ 3 h 17"/>
                <a:gd name="T8" fmla="*/ 0 w 16"/>
                <a:gd name="T9" fmla="*/ 8 h 17"/>
                <a:gd name="T10" fmla="*/ 2 w 16"/>
                <a:gd name="T11" fmla="*/ 14 h 17"/>
                <a:gd name="T12" fmla="*/ 8 w 16"/>
                <a:gd name="T13" fmla="*/ 17 h 17"/>
                <a:gd name="T14" fmla="*/ 14 w 16"/>
                <a:gd name="T15" fmla="*/ 14 h 17"/>
                <a:gd name="T16" fmla="*/ 16 w 16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lnTo>
                    <a:pt x="14" y="3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6" y="8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4" name="Freeform 46"/>
            <p:cNvSpPr>
              <a:spLocks/>
            </p:cNvSpPr>
            <p:nvPr/>
          </p:nvSpPr>
          <p:spPr bwMode="auto">
            <a:xfrm>
              <a:off x="8703077" y="5462901"/>
              <a:ext cx="26988" cy="26988"/>
            </a:xfrm>
            <a:custGeom>
              <a:avLst/>
              <a:gdLst>
                <a:gd name="T0" fmla="*/ 17 w 17"/>
                <a:gd name="T1" fmla="*/ 8 h 17"/>
                <a:gd name="T2" fmla="*/ 14 w 17"/>
                <a:gd name="T3" fmla="*/ 2 h 17"/>
                <a:gd name="T4" fmla="*/ 8 w 17"/>
                <a:gd name="T5" fmla="*/ 0 h 17"/>
                <a:gd name="T6" fmla="*/ 2 w 17"/>
                <a:gd name="T7" fmla="*/ 2 h 17"/>
                <a:gd name="T8" fmla="*/ 0 w 17"/>
                <a:gd name="T9" fmla="*/ 8 h 17"/>
                <a:gd name="T10" fmla="*/ 2 w 17"/>
                <a:gd name="T11" fmla="*/ 14 h 17"/>
                <a:gd name="T12" fmla="*/ 8 w 17"/>
                <a:gd name="T13" fmla="*/ 17 h 17"/>
                <a:gd name="T14" fmla="*/ 14 w 17"/>
                <a:gd name="T15" fmla="*/ 14 h 17"/>
                <a:gd name="T16" fmla="*/ 17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5" name="Freeform 47"/>
            <p:cNvSpPr>
              <a:spLocks/>
            </p:cNvSpPr>
            <p:nvPr/>
          </p:nvSpPr>
          <p:spPr bwMode="auto">
            <a:xfrm>
              <a:off x="8730064" y="5462901"/>
              <a:ext cx="25400" cy="26988"/>
            </a:xfrm>
            <a:custGeom>
              <a:avLst/>
              <a:gdLst>
                <a:gd name="T0" fmla="*/ 16 w 16"/>
                <a:gd name="T1" fmla="*/ 8 h 17"/>
                <a:gd name="T2" fmla="*/ 14 w 16"/>
                <a:gd name="T3" fmla="*/ 2 h 17"/>
                <a:gd name="T4" fmla="*/ 8 w 16"/>
                <a:gd name="T5" fmla="*/ 0 h 17"/>
                <a:gd name="T6" fmla="*/ 2 w 16"/>
                <a:gd name="T7" fmla="*/ 2 h 17"/>
                <a:gd name="T8" fmla="*/ 0 w 16"/>
                <a:gd name="T9" fmla="*/ 8 h 17"/>
                <a:gd name="T10" fmla="*/ 2 w 16"/>
                <a:gd name="T11" fmla="*/ 14 h 17"/>
                <a:gd name="T12" fmla="*/ 8 w 16"/>
                <a:gd name="T13" fmla="*/ 17 h 17"/>
                <a:gd name="T14" fmla="*/ 14 w 16"/>
                <a:gd name="T15" fmla="*/ 14 h 17"/>
                <a:gd name="T16" fmla="*/ 16 w 16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7"/>
                  </a:lnTo>
                  <a:lnTo>
                    <a:pt x="14" y="14"/>
                  </a:lnTo>
                  <a:lnTo>
                    <a:pt x="16" y="8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1780" name="Gruppe 1779"/>
          <p:cNvGrpSpPr/>
          <p:nvPr/>
        </p:nvGrpSpPr>
        <p:grpSpPr>
          <a:xfrm>
            <a:off x="3175701" y="3213452"/>
            <a:ext cx="402346" cy="1331345"/>
            <a:chOff x="4234265" y="4129565"/>
            <a:chExt cx="536461" cy="1775126"/>
          </a:xfrm>
        </p:grpSpPr>
        <p:sp>
          <p:nvSpPr>
            <p:cNvPr id="1610" name="Freeform 1579"/>
            <p:cNvSpPr>
              <a:spLocks/>
            </p:cNvSpPr>
            <p:nvPr/>
          </p:nvSpPr>
          <p:spPr bwMode="auto">
            <a:xfrm>
              <a:off x="4328375" y="5635339"/>
              <a:ext cx="267730" cy="267730"/>
            </a:xfrm>
            <a:custGeom>
              <a:avLst/>
              <a:gdLst>
                <a:gd name="T0" fmla="*/ 82 w 165"/>
                <a:gd name="T1" fmla="*/ 165 h 165"/>
                <a:gd name="T2" fmla="*/ 98 w 165"/>
                <a:gd name="T3" fmla="*/ 163 h 165"/>
                <a:gd name="T4" fmla="*/ 113 w 165"/>
                <a:gd name="T5" fmla="*/ 159 h 165"/>
                <a:gd name="T6" fmla="*/ 127 w 165"/>
                <a:gd name="T7" fmla="*/ 152 h 165"/>
                <a:gd name="T8" fmla="*/ 139 w 165"/>
                <a:gd name="T9" fmla="*/ 142 h 165"/>
                <a:gd name="T10" fmla="*/ 149 w 165"/>
                <a:gd name="T11" fmla="*/ 130 h 165"/>
                <a:gd name="T12" fmla="*/ 158 w 165"/>
                <a:gd name="T13" fmla="*/ 117 h 165"/>
                <a:gd name="T14" fmla="*/ 162 w 165"/>
                <a:gd name="T15" fmla="*/ 102 h 165"/>
                <a:gd name="T16" fmla="*/ 165 w 165"/>
                <a:gd name="T17" fmla="*/ 86 h 165"/>
                <a:gd name="T18" fmla="*/ 164 w 165"/>
                <a:gd name="T19" fmla="*/ 70 h 165"/>
                <a:gd name="T20" fmla="*/ 160 w 165"/>
                <a:gd name="T21" fmla="*/ 55 h 165"/>
                <a:gd name="T22" fmla="*/ 154 w 165"/>
                <a:gd name="T23" fmla="*/ 41 h 165"/>
                <a:gd name="T24" fmla="*/ 145 w 165"/>
                <a:gd name="T25" fmla="*/ 28 h 165"/>
                <a:gd name="T26" fmla="*/ 133 w 165"/>
                <a:gd name="T27" fmla="*/ 17 h 165"/>
                <a:gd name="T28" fmla="*/ 120 w 165"/>
                <a:gd name="T29" fmla="*/ 9 h 165"/>
                <a:gd name="T30" fmla="*/ 106 w 165"/>
                <a:gd name="T31" fmla="*/ 3 h 165"/>
                <a:gd name="T32" fmla="*/ 90 w 165"/>
                <a:gd name="T33" fmla="*/ 0 h 165"/>
                <a:gd name="T34" fmla="*/ 74 w 165"/>
                <a:gd name="T35" fmla="*/ 0 h 165"/>
                <a:gd name="T36" fmla="*/ 59 w 165"/>
                <a:gd name="T37" fmla="*/ 3 h 165"/>
                <a:gd name="T38" fmla="*/ 44 w 165"/>
                <a:gd name="T39" fmla="*/ 9 h 165"/>
                <a:gd name="T40" fmla="*/ 31 w 165"/>
                <a:gd name="T41" fmla="*/ 17 h 165"/>
                <a:gd name="T42" fmla="*/ 20 w 165"/>
                <a:gd name="T43" fmla="*/ 28 h 165"/>
                <a:gd name="T44" fmla="*/ 11 w 165"/>
                <a:gd name="T45" fmla="*/ 41 h 165"/>
                <a:gd name="T46" fmla="*/ 4 w 165"/>
                <a:gd name="T47" fmla="*/ 55 h 165"/>
                <a:gd name="T48" fmla="*/ 0 w 165"/>
                <a:gd name="T49" fmla="*/ 70 h 165"/>
                <a:gd name="T50" fmla="*/ 0 w 165"/>
                <a:gd name="T51" fmla="*/ 86 h 165"/>
                <a:gd name="T52" fmla="*/ 2 w 165"/>
                <a:gd name="T53" fmla="*/ 102 h 165"/>
                <a:gd name="T54" fmla="*/ 7 w 165"/>
                <a:gd name="T55" fmla="*/ 117 h 165"/>
                <a:gd name="T56" fmla="*/ 15 w 165"/>
                <a:gd name="T57" fmla="*/ 130 h 165"/>
                <a:gd name="T58" fmla="*/ 25 w 165"/>
                <a:gd name="T59" fmla="*/ 142 h 165"/>
                <a:gd name="T60" fmla="*/ 37 w 165"/>
                <a:gd name="T61" fmla="*/ 152 h 165"/>
                <a:gd name="T62" fmla="*/ 52 w 165"/>
                <a:gd name="T63" fmla="*/ 159 h 165"/>
                <a:gd name="T64" fmla="*/ 66 w 165"/>
                <a:gd name="T65" fmla="*/ 163 h 165"/>
                <a:gd name="T66" fmla="*/ 82 w 165"/>
                <a:gd name="T6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5" h="165">
                  <a:moveTo>
                    <a:pt x="82" y="165"/>
                  </a:moveTo>
                  <a:lnTo>
                    <a:pt x="98" y="163"/>
                  </a:lnTo>
                  <a:lnTo>
                    <a:pt x="113" y="159"/>
                  </a:lnTo>
                  <a:lnTo>
                    <a:pt x="127" y="152"/>
                  </a:lnTo>
                  <a:lnTo>
                    <a:pt x="139" y="142"/>
                  </a:lnTo>
                  <a:lnTo>
                    <a:pt x="149" y="130"/>
                  </a:lnTo>
                  <a:lnTo>
                    <a:pt x="158" y="117"/>
                  </a:lnTo>
                  <a:lnTo>
                    <a:pt x="162" y="102"/>
                  </a:lnTo>
                  <a:lnTo>
                    <a:pt x="165" y="86"/>
                  </a:lnTo>
                  <a:lnTo>
                    <a:pt x="164" y="70"/>
                  </a:lnTo>
                  <a:lnTo>
                    <a:pt x="160" y="55"/>
                  </a:lnTo>
                  <a:lnTo>
                    <a:pt x="154" y="41"/>
                  </a:lnTo>
                  <a:lnTo>
                    <a:pt x="145" y="28"/>
                  </a:lnTo>
                  <a:lnTo>
                    <a:pt x="133" y="17"/>
                  </a:lnTo>
                  <a:lnTo>
                    <a:pt x="120" y="9"/>
                  </a:lnTo>
                  <a:lnTo>
                    <a:pt x="106" y="3"/>
                  </a:lnTo>
                  <a:lnTo>
                    <a:pt x="90" y="0"/>
                  </a:lnTo>
                  <a:lnTo>
                    <a:pt x="74" y="0"/>
                  </a:lnTo>
                  <a:lnTo>
                    <a:pt x="59" y="3"/>
                  </a:lnTo>
                  <a:lnTo>
                    <a:pt x="44" y="9"/>
                  </a:lnTo>
                  <a:lnTo>
                    <a:pt x="31" y="17"/>
                  </a:lnTo>
                  <a:lnTo>
                    <a:pt x="20" y="28"/>
                  </a:lnTo>
                  <a:lnTo>
                    <a:pt x="11" y="41"/>
                  </a:lnTo>
                  <a:lnTo>
                    <a:pt x="4" y="55"/>
                  </a:lnTo>
                  <a:lnTo>
                    <a:pt x="0" y="70"/>
                  </a:lnTo>
                  <a:lnTo>
                    <a:pt x="0" y="86"/>
                  </a:lnTo>
                  <a:lnTo>
                    <a:pt x="2" y="102"/>
                  </a:lnTo>
                  <a:lnTo>
                    <a:pt x="7" y="117"/>
                  </a:lnTo>
                  <a:lnTo>
                    <a:pt x="15" y="130"/>
                  </a:lnTo>
                  <a:lnTo>
                    <a:pt x="25" y="142"/>
                  </a:lnTo>
                  <a:lnTo>
                    <a:pt x="37" y="152"/>
                  </a:lnTo>
                  <a:lnTo>
                    <a:pt x="52" y="159"/>
                  </a:lnTo>
                  <a:lnTo>
                    <a:pt x="66" y="163"/>
                  </a:lnTo>
                  <a:lnTo>
                    <a:pt x="82" y="165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1" name="Rectangle 1580"/>
            <p:cNvSpPr>
              <a:spLocks noChangeArrowheads="1"/>
            </p:cNvSpPr>
            <p:nvPr/>
          </p:nvSpPr>
          <p:spPr bwMode="auto">
            <a:xfrm>
              <a:off x="4321885" y="5703488"/>
              <a:ext cx="448841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>
                  <a:solidFill>
                    <a:srgbClr val="000000"/>
                  </a:solidFill>
                </a:rPr>
                <a:t>Boss 500mm</a:t>
              </a:r>
              <a:endParaRPr lang="nb-NO" altLang="nb-NO" sz="1350"/>
            </a:p>
          </p:txBody>
        </p:sp>
        <p:sp>
          <p:nvSpPr>
            <p:cNvPr id="1612" name="Freeform 1581"/>
            <p:cNvSpPr>
              <a:spLocks/>
            </p:cNvSpPr>
            <p:nvPr/>
          </p:nvSpPr>
          <p:spPr bwMode="auto">
            <a:xfrm>
              <a:off x="4329998" y="5636962"/>
              <a:ext cx="264485" cy="264485"/>
            </a:xfrm>
            <a:custGeom>
              <a:avLst/>
              <a:gdLst>
                <a:gd name="T0" fmla="*/ 81 w 163"/>
                <a:gd name="T1" fmla="*/ 163 h 163"/>
                <a:gd name="T2" fmla="*/ 96 w 163"/>
                <a:gd name="T3" fmla="*/ 161 h 163"/>
                <a:gd name="T4" fmla="*/ 111 w 163"/>
                <a:gd name="T5" fmla="*/ 157 h 163"/>
                <a:gd name="T6" fmla="*/ 125 w 163"/>
                <a:gd name="T7" fmla="*/ 150 h 163"/>
                <a:gd name="T8" fmla="*/ 137 w 163"/>
                <a:gd name="T9" fmla="*/ 140 h 163"/>
                <a:gd name="T10" fmla="*/ 147 w 163"/>
                <a:gd name="T11" fmla="*/ 128 h 163"/>
                <a:gd name="T12" fmla="*/ 155 w 163"/>
                <a:gd name="T13" fmla="*/ 115 h 163"/>
                <a:gd name="T14" fmla="*/ 160 w 163"/>
                <a:gd name="T15" fmla="*/ 101 h 163"/>
                <a:gd name="T16" fmla="*/ 163 w 163"/>
                <a:gd name="T17" fmla="*/ 85 h 163"/>
                <a:gd name="T18" fmla="*/ 162 w 163"/>
                <a:gd name="T19" fmla="*/ 70 h 163"/>
                <a:gd name="T20" fmla="*/ 158 w 163"/>
                <a:gd name="T21" fmla="*/ 55 h 163"/>
                <a:gd name="T22" fmla="*/ 152 w 163"/>
                <a:gd name="T23" fmla="*/ 40 h 163"/>
                <a:gd name="T24" fmla="*/ 143 w 163"/>
                <a:gd name="T25" fmla="*/ 28 h 163"/>
                <a:gd name="T26" fmla="*/ 131 w 163"/>
                <a:gd name="T27" fmla="*/ 17 h 163"/>
                <a:gd name="T28" fmla="*/ 118 w 163"/>
                <a:gd name="T29" fmla="*/ 9 h 163"/>
                <a:gd name="T30" fmla="*/ 104 w 163"/>
                <a:gd name="T31" fmla="*/ 3 h 163"/>
                <a:gd name="T32" fmla="*/ 89 w 163"/>
                <a:gd name="T33" fmla="*/ 0 h 163"/>
                <a:gd name="T34" fmla="*/ 74 w 163"/>
                <a:gd name="T35" fmla="*/ 0 h 163"/>
                <a:gd name="T36" fmla="*/ 58 w 163"/>
                <a:gd name="T37" fmla="*/ 3 h 163"/>
                <a:gd name="T38" fmla="*/ 44 w 163"/>
                <a:gd name="T39" fmla="*/ 9 h 163"/>
                <a:gd name="T40" fmla="*/ 31 w 163"/>
                <a:gd name="T41" fmla="*/ 17 h 163"/>
                <a:gd name="T42" fmla="*/ 20 w 163"/>
                <a:gd name="T43" fmla="*/ 28 h 163"/>
                <a:gd name="T44" fmla="*/ 11 w 163"/>
                <a:gd name="T45" fmla="*/ 40 h 163"/>
                <a:gd name="T46" fmla="*/ 4 w 163"/>
                <a:gd name="T47" fmla="*/ 55 h 163"/>
                <a:gd name="T48" fmla="*/ 1 w 163"/>
                <a:gd name="T49" fmla="*/ 70 h 163"/>
                <a:gd name="T50" fmla="*/ 0 w 163"/>
                <a:gd name="T51" fmla="*/ 85 h 163"/>
                <a:gd name="T52" fmla="*/ 2 w 163"/>
                <a:gd name="T53" fmla="*/ 101 h 163"/>
                <a:gd name="T54" fmla="*/ 7 w 163"/>
                <a:gd name="T55" fmla="*/ 115 h 163"/>
                <a:gd name="T56" fmla="*/ 15 w 163"/>
                <a:gd name="T57" fmla="*/ 128 h 163"/>
                <a:gd name="T58" fmla="*/ 25 w 163"/>
                <a:gd name="T59" fmla="*/ 140 h 163"/>
                <a:gd name="T60" fmla="*/ 37 w 163"/>
                <a:gd name="T61" fmla="*/ 150 h 163"/>
                <a:gd name="T62" fmla="*/ 51 w 163"/>
                <a:gd name="T63" fmla="*/ 157 h 163"/>
                <a:gd name="T64" fmla="*/ 66 w 163"/>
                <a:gd name="T65" fmla="*/ 161 h 163"/>
                <a:gd name="T66" fmla="*/ 81 w 163"/>
                <a:gd name="T6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3" h="163">
                  <a:moveTo>
                    <a:pt x="81" y="163"/>
                  </a:moveTo>
                  <a:lnTo>
                    <a:pt x="96" y="161"/>
                  </a:lnTo>
                  <a:lnTo>
                    <a:pt x="111" y="157"/>
                  </a:lnTo>
                  <a:lnTo>
                    <a:pt x="125" y="150"/>
                  </a:lnTo>
                  <a:lnTo>
                    <a:pt x="137" y="140"/>
                  </a:lnTo>
                  <a:lnTo>
                    <a:pt x="147" y="128"/>
                  </a:lnTo>
                  <a:lnTo>
                    <a:pt x="155" y="115"/>
                  </a:lnTo>
                  <a:lnTo>
                    <a:pt x="160" y="101"/>
                  </a:lnTo>
                  <a:lnTo>
                    <a:pt x="163" y="85"/>
                  </a:lnTo>
                  <a:lnTo>
                    <a:pt x="162" y="70"/>
                  </a:lnTo>
                  <a:lnTo>
                    <a:pt x="158" y="55"/>
                  </a:lnTo>
                  <a:lnTo>
                    <a:pt x="152" y="40"/>
                  </a:lnTo>
                  <a:lnTo>
                    <a:pt x="143" y="28"/>
                  </a:lnTo>
                  <a:lnTo>
                    <a:pt x="131" y="17"/>
                  </a:lnTo>
                  <a:lnTo>
                    <a:pt x="118" y="9"/>
                  </a:lnTo>
                  <a:lnTo>
                    <a:pt x="104" y="3"/>
                  </a:lnTo>
                  <a:lnTo>
                    <a:pt x="89" y="0"/>
                  </a:lnTo>
                  <a:lnTo>
                    <a:pt x="74" y="0"/>
                  </a:lnTo>
                  <a:lnTo>
                    <a:pt x="58" y="3"/>
                  </a:lnTo>
                  <a:lnTo>
                    <a:pt x="44" y="9"/>
                  </a:lnTo>
                  <a:lnTo>
                    <a:pt x="31" y="17"/>
                  </a:lnTo>
                  <a:lnTo>
                    <a:pt x="20" y="28"/>
                  </a:lnTo>
                  <a:lnTo>
                    <a:pt x="11" y="40"/>
                  </a:lnTo>
                  <a:lnTo>
                    <a:pt x="4" y="55"/>
                  </a:lnTo>
                  <a:lnTo>
                    <a:pt x="1" y="70"/>
                  </a:lnTo>
                  <a:lnTo>
                    <a:pt x="0" y="85"/>
                  </a:lnTo>
                  <a:lnTo>
                    <a:pt x="2" y="101"/>
                  </a:lnTo>
                  <a:lnTo>
                    <a:pt x="7" y="115"/>
                  </a:lnTo>
                  <a:lnTo>
                    <a:pt x="15" y="128"/>
                  </a:lnTo>
                  <a:lnTo>
                    <a:pt x="25" y="140"/>
                  </a:lnTo>
                  <a:lnTo>
                    <a:pt x="37" y="150"/>
                  </a:lnTo>
                  <a:lnTo>
                    <a:pt x="51" y="157"/>
                  </a:lnTo>
                  <a:lnTo>
                    <a:pt x="66" y="161"/>
                  </a:lnTo>
                  <a:lnTo>
                    <a:pt x="81" y="163"/>
                  </a:lnTo>
                  <a:close/>
                </a:path>
              </a:pathLst>
            </a:custGeom>
            <a:noFill/>
            <a:ln w="0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3" name="Freeform 1582"/>
            <p:cNvSpPr>
              <a:spLocks/>
            </p:cNvSpPr>
            <p:nvPr/>
          </p:nvSpPr>
          <p:spPr bwMode="auto">
            <a:xfrm>
              <a:off x="4325130" y="5632094"/>
              <a:ext cx="272597" cy="272597"/>
            </a:xfrm>
            <a:custGeom>
              <a:avLst/>
              <a:gdLst>
                <a:gd name="T0" fmla="*/ 168 w 168"/>
                <a:gd name="T1" fmla="*/ 84 h 168"/>
                <a:gd name="T2" fmla="*/ 165 w 168"/>
                <a:gd name="T3" fmla="*/ 63 h 168"/>
                <a:gd name="T4" fmla="*/ 157 w 168"/>
                <a:gd name="T5" fmla="*/ 42 h 168"/>
                <a:gd name="T6" fmla="*/ 144 w 168"/>
                <a:gd name="T7" fmla="*/ 25 h 168"/>
                <a:gd name="T8" fmla="*/ 126 w 168"/>
                <a:gd name="T9" fmla="*/ 11 h 168"/>
                <a:gd name="T10" fmla="*/ 106 w 168"/>
                <a:gd name="T11" fmla="*/ 3 h 168"/>
                <a:gd name="T12" fmla="*/ 84 w 168"/>
                <a:gd name="T13" fmla="*/ 0 h 168"/>
                <a:gd name="T14" fmla="*/ 62 w 168"/>
                <a:gd name="T15" fmla="*/ 3 h 168"/>
                <a:gd name="T16" fmla="*/ 42 w 168"/>
                <a:gd name="T17" fmla="*/ 11 h 168"/>
                <a:gd name="T18" fmla="*/ 25 w 168"/>
                <a:gd name="T19" fmla="*/ 25 h 168"/>
                <a:gd name="T20" fmla="*/ 12 w 168"/>
                <a:gd name="T21" fmla="*/ 42 h 168"/>
                <a:gd name="T22" fmla="*/ 3 w 168"/>
                <a:gd name="T23" fmla="*/ 63 h 168"/>
                <a:gd name="T24" fmla="*/ 0 w 168"/>
                <a:gd name="T25" fmla="*/ 84 h 168"/>
                <a:gd name="T26" fmla="*/ 3 w 168"/>
                <a:gd name="T27" fmla="*/ 106 h 168"/>
                <a:gd name="T28" fmla="*/ 12 w 168"/>
                <a:gd name="T29" fmla="*/ 126 h 168"/>
                <a:gd name="T30" fmla="*/ 25 w 168"/>
                <a:gd name="T31" fmla="*/ 144 h 168"/>
                <a:gd name="T32" fmla="*/ 42 w 168"/>
                <a:gd name="T33" fmla="*/ 157 h 168"/>
                <a:gd name="T34" fmla="*/ 62 w 168"/>
                <a:gd name="T35" fmla="*/ 165 h 168"/>
                <a:gd name="T36" fmla="*/ 84 w 168"/>
                <a:gd name="T37" fmla="*/ 168 h 168"/>
                <a:gd name="T38" fmla="*/ 106 w 168"/>
                <a:gd name="T39" fmla="*/ 165 h 168"/>
                <a:gd name="T40" fmla="*/ 126 w 168"/>
                <a:gd name="T41" fmla="*/ 157 h 168"/>
                <a:gd name="T42" fmla="*/ 144 w 168"/>
                <a:gd name="T43" fmla="*/ 144 h 168"/>
                <a:gd name="T44" fmla="*/ 157 w 168"/>
                <a:gd name="T45" fmla="*/ 126 h 168"/>
                <a:gd name="T46" fmla="*/ 165 w 168"/>
                <a:gd name="T47" fmla="*/ 106 h 168"/>
                <a:gd name="T48" fmla="*/ 168 w 168"/>
                <a:gd name="T49" fmla="*/ 8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168">
                  <a:moveTo>
                    <a:pt x="168" y="84"/>
                  </a:moveTo>
                  <a:lnTo>
                    <a:pt x="165" y="63"/>
                  </a:lnTo>
                  <a:lnTo>
                    <a:pt x="157" y="42"/>
                  </a:lnTo>
                  <a:lnTo>
                    <a:pt x="144" y="25"/>
                  </a:lnTo>
                  <a:lnTo>
                    <a:pt x="126" y="11"/>
                  </a:lnTo>
                  <a:lnTo>
                    <a:pt x="106" y="3"/>
                  </a:lnTo>
                  <a:lnTo>
                    <a:pt x="84" y="0"/>
                  </a:lnTo>
                  <a:lnTo>
                    <a:pt x="62" y="3"/>
                  </a:lnTo>
                  <a:lnTo>
                    <a:pt x="42" y="11"/>
                  </a:lnTo>
                  <a:lnTo>
                    <a:pt x="25" y="25"/>
                  </a:lnTo>
                  <a:lnTo>
                    <a:pt x="12" y="42"/>
                  </a:lnTo>
                  <a:lnTo>
                    <a:pt x="3" y="63"/>
                  </a:lnTo>
                  <a:lnTo>
                    <a:pt x="0" y="84"/>
                  </a:lnTo>
                  <a:lnTo>
                    <a:pt x="3" y="106"/>
                  </a:lnTo>
                  <a:lnTo>
                    <a:pt x="12" y="126"/>
                  </a:lnTo>
                  <a:lnTo>
                    <a:pt x="25" y="144"/>
                  </a:lnTo>
                  <a:lnTo>
                    <a:pt x="42" y="157"/>
                  </a:lnTo>
                  <a:lnTo>
                    <a:pt x="62" y="165"/>
                  </a:lnTo>
                  <a:lnTo>
                    <a:pt x="84" y="168"/>
                  </a:lnTo>
                  <a:lnTo>
                    <a:pt x="106" y="165"/>
                  </a:lnTo>
                  <a:lnTo>
                    <a:pt x="126" y="157"/>
                  </a:lnTo>
                  <a:lnTo>
                    <a:pt x="144" y="144"/>
                  </a:lnTo>
                  <a:lnTo>
                    <a:pt x="157" y="126"/>
                  </a:lnTo>
                  <a:lnTo>
                    <a:pt x="165" y="106"/>
                  </a:lnTo>
                  <a:lnTo>
                    <a:pt x="168" y="84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4" name="Freeform 1583"/>
            <p:cNvSpPr>
              <a:spLocks/>
            </p:cNvSpPr>
            <p:nvPr/>
          </p:nvSpPr>
          <p:spPr bwMode="auto">
            <a:xfrm>
              <a:off x="4328375" y="5635339"/>
              <a:ext cx="266107" cy="266107"/>
            </a:xfrm>
            <a:custGeom>
              <a:avLst/>
              <a:gdLst>
                <a:gd name="T0" fmla="*/ 164 w 164"/>
                <a:gd name="T1" fmla="*/ 82 h 164"/>
                <a:gd name="T2" fmla="*/ 161 w 164"/>
                <a:gd name="T3" fmla="*/ 61 h 164"/>
                <a:gd name="T4" fmla="*/ 153 w 164"/>
                <a:gd name="T5" fmla="*/ 41 h 164"/>
                <a:gd name="T6" fmla="*/ 140 w 164"/>
                <a:gd name="T7" fmla="*/ 24 h 164"/>
                <a:gd name="T8" fmla="*/ 123 w 164"/>
                <a:gd name="T9" fmla="*/ 11 h 164"/>
                <a:gd name="T10" fmla="*/ 103 w 164"/>
                <a:gd name="T11" fmla="*/ 3 h 164"/>
                <a:gd name="T12" fmla="*/ 82 w 164"/>
                <a:gd name="T13" fmla="*/ 0 h 164"/>
                <a:gd name="T14" fmla="*/ 61 w 164"/>
                <a:gd name="T15" fmla="*/ 3 h 164"/>
                <a:gd name="T16" fmla="*/ 41 w 164"/>
                <a:gd name="T17" fmla="*/ 11 h 164"/>
                <a:gd name="T18" fmla="*/ 24 w 164"/>
                <a:gd name="T19" fmla="*/ 24 h 164"/>
                <a:gd name="T20" fmla="*/ 11 w 164"/>
                <a:gd name="T21" fmla="*/ 41 h 164"/>
                <a:gd name="T22" fmla="*/ 3 w 164"/>
                <a:gd name="T23" fmla="*/ 61 h 164"/>
                <a:gd name="T24" fmla="*/ 0 w 164"/>
                <a:gd name="T25" fmla="*/ 82 h 164"/>
                <a:gd name="T26" fmla="*/ 3 w 164"/>
                <a:gd name="T27" fmla="*/ 103 h 164"/>
                <a:gd name="T28" fmla="*/ 11 w 164"/>
                <a:gd name="T29" fmla="*/ 123 h 164"/>
                <a:gd name="T30" fmla="*/ 24 w 164"/>
                <a:gd name="T31" fmla="*/ 140 h 164"/>
                <a:gd name="T32" fmla="*/ 41 w 164"/>
                <a:gd name="T33" fmla="*/ 153 h 164"/>
                <a:gd name="T34" fmla="*/ 61 w 164"/>
                <a:gd name="T35" fmla="*/ 161 h 164"/>
                <a:gd name="T36" fmla="*/ 82 w 164"/>
                <a:gd name="T37" fmla="*/ 164 h 164"/>
                <a:gd name="T38" fmla="*/ 103 w 164"/>
                <a:gd name="T39" fmla="*/ 161 h 164"/>
                <a:gd name="T40" fmla="*/ 123 w 164"/>
                <a:gd name="T41" fmla="*/ 153 h 164"/>
                <a:gd name="T42" fmla="*/ 140 w 164"/>
                <a:gd name="T43" fmla="*/ 140 h 164"/>
                <a:gd name="T44" fmla="*/ 153 w 164"/>
                <a:gd name="T45" fmla="*/ 123 h 164"/>
                <a:gd name="T46" fmla="*/ 161 w 164"/>
                <a:gd name="T47" fmla="*/ 103 h 164"/>
                <a:gd name="T48" fmla="*/ 164 w 164"/>
                <a:gd name="T49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164">
                  <a:moveTo>
                    <a:pt x="164" y="82"/>
                  </a:moveTo>
                  <a:lnTo>
                    <a:pt x="161" y="61"/>
                  </a:lnTo>
                  <a:lnTo>
                    <a:pt x="153" y="41"/>
                  </a:lnTo>
                  <a:lnTo>
                    <a:pt x="140" y="24"/>
                  </a:lnTo>
                  <a:lnTo>
                    <a:pt x="123" y="11"/>
                  </a:lnTo>
                  <a:lnTo>
                    <a:pt x="103" y="3"/>
                  </a:lnTo>
                  <a:lnTo>
                    <a:pt x="82" y="0"/>
                  </a:lnTo>
                  <a:lnTo>
                    <a:pt x="61" y="3"/>
                  </a:lnTo>
                  <a:lnTo>
                    <a:pt x="41" y="11"/>
                  </a:lnTo>
                  <a:lnTo>
                    <a:pt x="24" y="24"/>
                  </a:lnTo>
                  <a:lnTo>
                    <a:pt x="11" y="41"/>
                  </a:lnTo>
                  <a:lnTo>
                    <a:pt x="3" y="61"/>
                  </a:lnTo>
                  <a:lnTo>
                    <a:pt x="0" y="82"/>
                  </a:lnTo>
                  <a:lnTo>
                    <a:pt x="3" y="103"/>
                  </a:lnTo>
                  <a:lnTo>
                    <a:pt x="11" y="123"/>
                  </a:lnTo>
                  <a:lnTo>
                    <a:pt x="24" y="140"/>
                  </a:lnTo>
                  <a:lnTo>
                    <a:pt x="41" y="153"/>
                  </a:lnTo>
                  <a:lnTo>
                    <a:pt x="61" y="161"/>
                  </a:lnTo>
                  <a:lnTo>
                    <a:pt x="82" y="164"/>
                  </a:lnTo>
                  <a:lnTo>
                    <a:pt x="103" y="161"/>
                  </a:lnTo>
                  <a:lnTo>
                    <a:pt x="123" y="153"/>
                  </a:lnTo>
                  <a:lnTo>
                    <a:pt x="140" y="140"/>
                  </a:lnTo>
                  <a:lnTo>
                    <a:pt x="153" y="123"/>
                  </a:lnTo>
                  <a:lnTo>
                    <a:pt x="161" y="103"/>
                  </a:lnTo>
                  <a:lnTo>
                    <a:pt x="164" y="82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5" name="Line 1584"/>
            <p:cNvSpPr>
              <a:spLocks noChangeShapeType="1"/>
            </p:cNvSpPr>
            <p:nvPr/>
          </p:nvSpPr>
          <p:spPr bwMode="auto">
            <a:xfrm>
              <a:off x="4662631" y="5009015"/>
              <a:ext cx="0" cy="5159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6" name="Line 1585"/>
            <p:cNvSpPr>
              <a:spLocks noChangeShapeType="1"/>
            </p:cNvSpPr>
            <p:nvPr/>
          </p:nvSpPr>
          <p:spPr bwMode="auto">
            <a:xfrm>
              <a:off x="4260226" y="5009015"/>
              <a:ext cx="0" cy="5159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7" name="Line 1586"/>
            <p:cNvSpPr>
              <a:spLocks noChangeShapeType="1"/>
            </p:cNvSpPr>
            <p:nvPr/>
          </p:nvSpPr>
          <p:spPr bwMode="auto">
            <a:xfrm>
              <a:off x="4412751" y="5198859"/>
              <a:ext cx="0" cy="2320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8" name="Line 1587"/>
            <p:cNvSpPr>
              <a:spLocks noChangeShapeType="1"/>
            </p:cNvSpPr>
            <p:nvPr/>
          </p:nvSpPr>
          <p:spPr bwMode="auto">
            <a:xfrm flipV="1">
              <a:off x="4417618" y="5198859"/>
              <a:ext cx="0" cy="2255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19" name="Line 1588"/>
            <p:cNvSpPr>
              <a:spLocks noChangeShapeType="1"/>
            </p:cNvSpPr>
            <p:nvPr/>
          </p:nvSpPr>
          <p:spPr bwMode="auto">
            <a:xfrm>
              <a:off x="4505239" y="5198859"/>
              <a:ext cx="0" cy="2255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0" name="Line 1589"/>
            <p:cNvSpPr>
              <a:spLocks noChangeShapeType="1"/>
            </p:cNvSpPr>
            <p:nvPr/>
          </p:nvSpPr>
          <p:spPr bwMode="auto">
            <a:xfrm flipV="1">
              <a:off x="4510107" y="5198859"/>
              <a:ext cx="0" cy="2320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1" name="Line 1590"/>
            <p:cNvSpPr>
              <a:spLocks noChangeShapeType="1"/>
            </p:cNvSpPr>
            <p:nvPr/>
          </p:nvSpPr>
          <p:spPr bwMode="auto">
            <a:xfrm flipH="1">
              <a:off x="4417618" y="5424401"/>
              <a:ext cx="8762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2" name="Line 1591"/>
            <p:cNvSpPr>
              <a:spLocks noChangeShapeType="1"/>
            </p:cNvSpPr>
            <p:nvPr/>
          </p:nvSpPr>
          <p:spPr bwMode="auto">
            <a:xfrm>
              <a:off x="4412751" y="5430891"/>
              <a:ext cx="0" cy="1898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3" name="Line 1592"/>
            <p:cNvSpPr>
              <a:spLocks noChangeShapeType="1"/>
            </p:cNvSpPr>
            <p:nvPr/>
          </p:nvSpPr>
          <p:spPr bwMode="auto">
            <a:xfrm flipH="1">
              <a:off x="4260226" y="5525002"/>
              <a:ext cx="1525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4" name="Line 1593"/>
            <p:cNvSpPr>
              <a:spLocks noChangeShapeType="1"/>
            </p:cNvSpPr>
            <p:nvPr/>
          </p:nvSpPr>
          <p:spPr bwMode="auto">
            <a:xfrm flipH="1">
              <a:off x="4260226" y="5525002"/>
              <a:ext cx="1525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5" name="Line 1594"/>
            <p:cNvSpPr>
              <a:spLocks noChangeShapeType="1"/>
            </p:cNvSpPr>
            <p:nvPr/>
          </p:nvSpPr>
          <p:spPr bwMode="auto">
            <a:xfrm>
              <a:off x="4260226" y="5525002"/>
              <a:ext cx="64904" cy="24339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6" name="Freeform 1595"/>
            <p:cNvSpPr>
              <a:spLocks/>
            </p:cNvSpPr>
            <p:nvPr/>
          </p:nvSpPr>
          <p:spPr bwMode="auto">
            <a:xfrm>
              <a:off x="4305659" y="5693753"/>
              <a:ext cx="19471" cy="74640"/>
            </a:xfrm>
            <a:custGeom>
              <a:avLst/>
              <a:gdLst>
                <a:gd name="T0" fmla="*/ 12 w 12"/>
                <a:gd name="T1" fmla="*/ 46 h 46"/>
                <a:gd name="T2" fmla="*/ 12 w 12"/>
                <a:gd name="T3" fmla="*/ 44 h 46"/>
                <a:gd name="T4" fmla="*/ 11 w 12"/>
                <a:gd name="T5" fmla="*/ 43 h 46"/>
                <a:gd name="T6" fmla="*/ 11 w 12"/>
                <a:gd name="T7" fmla="*/ 42 h 46"/>
                <a:gd name="T8" fmla="*/ 11 w 12"/>
                <a:gd name="T9" fmla="*/ 40 h 46"/>
                <a:gd name="T10" fmla="*/ 10 w 12"/>
                <a:gd name="T11" fmla="*/ 39 h 46"/>
                <a:gd name="T12" fmla="*/ 10 w 12"/>
                <a:gd name="T13" fmla="*/ 38 h 46"/>
                <a:gd name="T14" fmla="*/ 10 w 12"/>
                <a:gd name="T15" fmla="*/ 37 h 46"/>
                <a:gd name="T16" fmla="*/ 9 w 12"/>
                <a:gd name="T17" fmla="*/ 35 h 46"/>
                <a:gd name="T18" fmla="*/ 9 w 12"/>
                <a:gd name="T19" fmla="*/ 34 h 46"/>
                <a:gd name="T20" fmla="*/ 9 w 12"/>
                <a:gd name="T21" fmla="*/ 33 h 46"/>
                <a:gd name="T22" fmla="*/ 8 w 12"/>
                <a:gd name="T23" fmla="*/ 32 h 46"/>
                <a:gd name="T24" fmla="*/ 8 w 12"/>
                <a:gd name="T25" fmla="*/ 31 h 46"/>
                <a:gd name="T26" fmla="*/ 8 w 12"/>
                <a:gd name="T27" fmla="*/ 29 h 46"/>
                <a:gd name="T28" fmla="*/ 7 w 12"/>
                <a:gd name="T29" fmla="*/ 28 h 46"/>
                <a:gd name="T30" fmla="*/ 7 w 12"/>
                <a:gd name="T31" fmla="*/ 27 h 46"/>
                <a:gd name="T32" fmla="*/ 7 w 12"/>
                <a:gd name="T33" fmla="*/ 26 h 46"/>
                <a:gd name="T34" fmla="*/ 6 w 12"/>
                <a:gd name="T35" fmla="*/ 24 h 46"/>
                <a:gd name="T36" fmla="*/ 6 w 12"/>
                <a:gd name="T37" fmla="*/ 23 h 46"/>
                <a:gd name="T38" fmla="*/ 6 w 12"/>
                <a:gd name="T39" fmla="*/ 22 h 46"/>
                <a:gd name="T40" fmla="*/ 5 w 12"/>
                <a:gd name="T41" fmla="*/ 21 h 46"/>
                <a:gd name="T42" fmla="*/ 5 w 12"/>
                <a:gd name="T43" fmla="*/ 19 h 46"/>
                <a:gd name="T44" fmla="*/ 5 w 12"/>
                <a:gd name="T45" fmla="*/ 18 h 46"/>
                <a:gd name="T46" fmla="*/ 4 w 12"/>
                <a:gd name="T47" fmla="*/ 17 h 46"/>
                <a:gd name="T48" fmla="*/ 4 w 12"/>
                <a:gd name="T49" fmla="*/ 16 h 46"/>
                <a:gd name="T50" fmla="*/ 4 w 12"/>
                <a:gd name="T51" fmla="*/ 14 h 46"/>
                <a:gd name="T52" fmla="*/ 3 w 12"/>
                <a:gd name="T53" fmla="*/ 13 h 46"/>
                <a:gd name="T54" fmla="*/ 3 w 12"/>
                <a:gd name="T55" fmla="*/ 12 h 46"/>
                <a:gd name="T56" fmla="*/ 3 w 12"/>
                <a:gd name="T57" fmla="*/ 10 h 46"/>
                <a:gd name="T58" fmla="*/ 2 w 12"/>
                <a:gd name="T59" fmla="*/ 9 h 46"/>
                <a:gd name="T60" fmla="*/ 2 w 12"/>
                <a:gd name="T61" fmla="*/ 8 h 46"/>
                <a:gd name="T62" fmla="*/ 2 w 12"/>
                <a:gd name="T63" fmla="*/ 7 h 46"/>
                <a:gd name="T64" fmla="*/ 1 w 12"/>
                <a:gd name="T65" fmla="*/ 5 h 46"/>
                <a:gd name="T66" fmla="*/ 1 w 12"/>
                <a:gd name="T67" fmla="*/ 4 h 46"/>
                <a:gd name="T68" fmla="*/ 1 w 12"/>
                <a:gd name="T69" fmla="*/ 3 h 46"/>
                <a:gd name="T70" fmla="*/ 0 w 12"/>
                <a:gd name="T71" fmla="*/ 2 h 46"/>
                <a:gd name="T72" fmla="*/ 0 w 12"/>
                <a:gd name="T7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46">
                  <a:moveTo>
                    <a:pt x="12" y="46"/>
                  </a:moveTo>
                  <a:lnTo>
                    <a:pt x="12" y="46"/>
                  </a:lnTo>
                  <a:lnTo>
                    <a:pt x="12" y="45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7"/>
                  </a:lnTo>
                  <a:lnTo>
                    <a:pt x="9" y="36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7" name="Line 1596"/>
            <p:cNvSpPr>
              <a:spLocks noChangeShapeType="1"/>
            </p:cNvSpPr>
            <p:nvPr/>
          </p:nvSpPr>
          <p:spPr bwMode="auto">
            <a:xfrm flipV="1">
              <a:off x="4305659" y="5692131"/>
              <a:ext cx="0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8" name="Freeform 1597"/>
            <p:cNvSpPr>
              <a:spLocks/>
            </p:cNvSpPr>
            <p:nvPr/>
          </p:nvSpPr>
          <p:spPr bwMode="auto">
            <a:xfrm>
              <a:off x="4273207" y="5572058"/>
              <a:ext cx="32452" cy="120073"/>
            </a:xfrm>
            <a:custGeom>
              <a:avLst/>
              <a:gdLst>
                <a:gd name="T0" fmla="*/ 19 w 20"/>
                <a:gd name="T1" fmla="*/ 74 h 74"/>
                <a:gd name="T2" fmla="*/ 19 w 20"/>
                <a:gd name="T3" fmla="*/ 72 h 74"/>
                <a:gd name="T4" fmla="*/ 19 w 20"/>
                <a:gd name="T5" fmla="*/ 71 h 74"/>
                <a:gd name="T6" fmla="*/ 18 w 20"/>
                <a:gd name="T7" fmla="*/ 70 h 74"/>
                <a:gd name="T8" fmla="*/ 18 w 20"/>
                <a:gd name="T9" fmla="*/ 69 h 74"/>
                <a:gd name="T10" fmla="*/ 18 w 20"/>
                <a:gd name="T11" fmla="*/ 67 h 74"/>
                <a:gd name="T12" fmla="*/ 17 w 20"/>
                <a:gd name="T13" fmla="*/ 66 h 74"/>
                <a:gd name="T14" fmla="*/ 17 w 20"/>
                <a:gd name="T15" fmla="*/ 65 h 74"/>
                <a:gd name="T16" fmla="*/ 17 w 20"/>
                <a:gd name="T17" fmla="*/ 63 h 74"/>
                <a:gd name="T18" fmla="*/ 17 w 20"/>
                <a:gd name="T19" fmla="*/ 62 h 74"/>
                <a:gd name="T20" fmla="*/ 16 w 20"/>
                <a:gd name="T21" fmla="*/ 61 h 74"/>
                <a:gd name="T22" fmla="*/ 16 w 20"/>
                <a:gd name="T23" fmla="*/ 60 h 74"/>
                <a:gd name="T24" fmla="*/ 16 w 20"/>
                <a:gd name="T25" fmla="*/ 58 h 74"/>
                <a:gd name="T26" fmla="*/ 15 w 20"/>
                <a:gd name="T27" fmla="*/ 57 h 74"/>
                <a:gd name="T28" fmla="*/ 15 w 20"/>
                <a:gd name="T29" fmla="*/ 56 h 74"/>
                <a:gd name="T30" fmla="*/ 15 w 20"/>
                <a:gd name="T31" fmla="*/ 55 h 74"/>
                <a:gd name="T32" fmla="*/ 14 w 20"/>
                <a:gd name="T33" fmla="*/ 54 h 74"/>
                <a:gd name="T34" fmla="*/ 14 w 20"/>
                <a:gd name="T35" fmla="*/ 52 h 74"/>
                <a:gd name="T36" fmla="*/ 13 w 20"/>
                <a:gd name="T37" fmla="*/ 51 h 74"/>
                <a:gd name="T38" fmla="*/ 13 w 20"/>
                <a:gd name="T39" fmla="*/ 50 h 74"/>
                <a:gd name="T40" fmla="*/ 13 w 20"/>
                <a:gd name="T41" fmla="*/ 49 h 74"/>
                <a:gd name="T42" fmla="*/ 12 w 20"/>
                <a:gd name="T43" fmla="*/ 47 h 74"/>
                <a:gd name="T44" fmla="*/ 12 w 20"/>
                <a:gd name="T45" fmla="*/ 46 h 74"/>
                <a:gd name="T46" fmla="*/ 12 w 20"/>
                <a:gd name="T47" fmla="*/ 45 h 74"/>
                <a:gd name="T48" fmla="*/ 11 w 20"/>
                <a:gd name="T49" fmla="*/ 44 h 74"/>
                <a:gd name="T50" fmla="*/ 11 w 20"/>
                <a:gd name="T51" fmla="*/ 42 h 74"/>
                <a:gd name="T52" fmla="*/ 11 w 20"/>
                <a:gd name="T53" fmla="*/ 41 h 74"/>
                <a:gd name="T54" fmla="*/ 11 w 20"/>
                <a:gd name="T55" fmla="*/ 40 h 74"/>
                <a:gd name="T56" fmla="*/ 10 w 20"/>
                <a:gd name="T57" fmla="*/ 39 h 74"/>
                <a:gd name="T58" fmla="*/ 10 w 20"/>
                <a:gd name="T59" fmla="*/ 37 h 74"/>
                <a:gd name="T60" fmla="*/ 10 w 20"/>
                <a:gd name="T61" fmla="*/ 36 h 74"/>
                <a:gd name="T62" fmla="*/ 9 w 20"/>
                <a:gd name="T63" fmla="*/ 35 h 74"/>
                <a:gd name="T64" fmla="*/ 9 w 20"/>
                <a:gd name="T65" fmla="*/ 33 h 74"/>
                <a:gd name="T66" fmla="*/ 9 w 20"/>
                <a:gd name="T67" fmla="*/ 32 h 74"/>
                <a:gd name="T68" fmla="*/ 8 w 20"/>
                <a:gd name="T69" fmla="*/ 31 h 74"/>
                <a:gd name="T70" fmla="*/ 8 w 20"/>
                <a:gd name="T71" fmla="*/ 30 h 74"/>
                <a:gd name="T72" fmla="*/ 7 w 20"/>
                <a:gd name="T73" fmla="*/ 28 h 74"/>
                <a:gd name="T74" fmla="*/ 7 w 20"/>
                <a:gd name="T75" fmla="*/ 27 h 74"/>
                <a:gd name="T76" fmla="*/ 7 w 20"/>
                <a:gd name="T77" fmla="*/ 26 h 74"/>
                <a:gd name="T78" fmla="*/ 6 w 20"/>
                <a:gd name="T79" fmla="*/ 25 h 74"/>
                <a:gd name="T80" fmla="*/ 6 w 20"/>
                <a:gd name="T81" fmla="*/ 23 h 74"/>
                <a:gd name="T82" fmla="*/ 6 w 20"/>
                <a:gd name="T83" fmla="*/ 22 h 74"/>
                <a:gd name="T84" fmla="*/ 6 w 20"/>
                <a:gd name="T85" fmla="*/ 21 h 74"/>
                <a:gd name="T86" fmla="*/ 5 w 20"/>
                <a:gd name="T87" fmla="*/ 20 h 74"/>
                <a:gd name="T88" fmla="*/ 5 w 20"/>
                <a:gd name="T89" fmla="*/ 19 h 74"/>
                <a:gd name="T90" fmla="*/ 5 w 20"/>
                <a:gd name="T91" fmla="*/ 17 h 74"/>
                <a:gd name="T92" fmla="*/ 4 w 20"/>
                <a:gd name="T93" fmla="*/ 16 h 74"/>
                <a:gd name="T94" fmla="*/ 4 w 20"/>
                <a:gd name="T95" fmla="*/ 15 h 74"/>
                <a:gd name="T96" fmla="*/ 4 w 20"/>
                <a:gd name="T97" fmla="*/ 14 h 74"/>
                <a:gd name="T98" fmla="*/ 3 w 20"/>
                <a:gd name="T99" fmla="*/ 12 h 74"/>
                <a:gd name="T100" fmla="*/ 3 w 20"/>
                <a:gd name="T101" fmla="*/ 11 h 74"/>
                <a:gd name="T102" fmla="*/ 3 w 20"/>
                <a:gd name="T103" fmla="*/ 10 h 74"/>
                <a:gd name="T104" fmla="*/ 2 w 20"/>
                <a:gd name="T105" fmla="*/ 9 h 74"/>
                <a:gd name="T106" fmla="*/ 2 w 20"/>
                <a:gd name="T107" fmla="*/ 7 h 74"/>
                <a:gd name="T108" fmla="*/ 1 w 20"/>
                <a:gd name="T109" fmla="*/ 6 h 74"/>
                <a:gd name="T110" fmla="*/ 1 w 20"/>
                <a:gd name="T111" fmla="*/ 5 h 74"/>
                <a:gd name="T112" fmla="*/ 1 w 20"/>
                <a:gd name="T113" fmla="*/ 3 h 74"/>
                <a:gd name="T114" fmla="*/ 0 w 20"/>
                <a:gd name="T115" fmla="*/ 2 h 74"/>
                <a:gd name="T116" fmla="*/ 0 w 20"/>
                <a:gd name="T117" fmla="*/ 1 h 74"/>
                <a:gd name="T118" fmla="*/ 0 w 20"/>
                <a:gd name="T1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" h="74">
                  <a:moveTo>
                    <a:pt x="20" y="74"/>
                  </a:moveTo>
                  <a:lnTo>
                    <a:pt x="19" y="74"/>
                  </a:lnTo>
                  <a:lnTo>
                    <a:pt x="19" y="73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8" y="70"/>
                  </a:lnTo>
                  <a:lnTo>
                    <a:pt x="18" y="69"/>
                  </a:lnTo>
                  <a:lnTo>
                    <a:pt x="18" y="69"/>
                  </a:lnTo>
                  <a:lnTo>
                    <a:pt x="18" y="68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5"/>
                  </a:lnTo>
                  <a:lnTo>
                    <a:pt x="17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0"/>
                  </a:lnTo>
                  <a:lnTo>
                    <a:pt x="16" y="59"/>
                  </a:lnTo>
                  <a:lnTo>
                    <a:pt x="16" y="58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1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0" y="38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6"/>
                  </a:lnTo>
                  <a:lnTo>
                    <a:pt x="9" y="36"/>
                  </a:lnTo>
                  <a:lnTo>
                    <a:pt x="9" y="35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29" name="Line 1598"/>
            <p:cNvSpPr>
              <a:spLocks noChangeShapeType="1"/>
            </p:cNvSpPr>
            <p:nvPr/>
          </p:nvSpPr>
          <p:spPr bwMode="auto">
            <a:xfrm flipV="1">
              <a:off x="4273207" y="5570435"/>
              <a:ext cx="0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0" name="Freeform 1599"/>
            <p:cNvSpPr>
              <a:spLocks/>
            </p:cNvSpPr>
            <p:nvPr/>
          </p:nvSpPr>
          <p:spPr bwMode="auto">
            <a:xfrm>
              <a:off x="4260226" y="5525002"/>
              <a:ext cx="12981" cy="45433"/>
            </a:xfrm>
            <a:custGeom>
              <a:avLst/>
              <a:gdLst>
                <a:gd name="T0" fmla="*/ 8 w 8"/>
                <a:gd name="T1" fmla="*/ 28 h 28"/>
                <a:gd name="T2" fmla="*/ 8 w 8"/>
                <a:gd name="T3" fmla="*/ 27 h 28"/>
                <a:gd name="T4" fmla="*/ 7 w 8"/>
                <a:gd name="T5" fmla="*/ 27 h 28"/>
                <a:gd name="T6" fmla="*/ 7 w 8"/>
                <a:gd name="T7" fmla="*/ 26 h 28"/>
                <a:gd name="T8" fmla="*/ 7 w 8"/>
                <a:gd name="T9" fmla="*/ 26 h 28"/>
                <a:gd name="T10" fmla="*/ 7 w 8"/>
                <a:gd name="T11" fmla="*/ 25 h 28"/>
                <a:gd name="T12" fmla="*/ 7 w 8"/>
                <a:gd name="T13" fmla="*/ 24 h 28"/>
                <a:gd name="T14" fmla="*/ 7 w 8"/>
                <a:gd name="T15" fmla="*/ 24 h 28"/>
                <a:gd name="T16" fmla="*/ 6 w 8"/>
                <a:gd name="T17" fmla="*/ 23 h 28"/>
                <a:gd name="T18" fmla="*/ 6 w 8"/>
                <a:gd name="T19" fmla="*/ 22 h 28"/>
                <a:gd name="T20" fmla="*/ 6 w 8"/>
                <a:gd name="T21" fmla="*/ 22 h 28"/>
                <a:gd name="T22" fmla="*/ 6 w 8"/>
                <a:gd name="T23" fmla="*/ 21 h 28"/>
                <a:gd name="T24" fmla="*/ 6 w 8"/>
                <a:gd name="T25" fmla="*/ 21 h 28"/>
                <a:gd name="T26" fmla="*/ 6 w 8"/>
                <a:gd name="T27" fmla="*/ 20 h 28"/>
                <a:gd name="T28" fmla="*/ 5 w 8"/>
                <a:gd name="T29" fmla="*/ 19 h 28"/>
                <a:gd name="T30" fmla="*/ 5 w 8"/>
                <a:gd name="T31" fmla="*/ 19 h 28"/>
                <a:gd name="T32" fmla="*/ 5 w 8"/>
                <a:gd name="T33" fmla="*/ 18 h 28"/>
                <a:gd name="T34" fmla="*/ 5 w 8"/>
                <a:gd name="T35" fmla="*/ 18 h 28"/>
                <a:gd name="T36" fmla="*/ 5 w 8"/>
                <a:gd name="T37" fmla="*/ 17 h 28"/>
                <a:gd name="T38" fmla="*/ 5 w 8"/>
                <a:gd name="T39" fmla="*/ 16 h 28"/>
                <a:gd name="T40" fmla="*/ 5 w 8"/>
                <a:gd name="T41" fmla="*/ 16 h 28"/>
                <a:gd name="T42" fmla="*/ 4 w 8"/>
                <a:gd name="T43" fmla="*/ 15 h 28"/>
                <a:gd name="T44" fmla="*/ 4 w 8"/>
                <a:gd name="T45" fmla="*/ 14 h 28"/>
                <a:gd name="T46" fmla="*/ 4 w 8"/>
                <a:gd name="T47" fmla="*/ 14 h 28"/>
                <a:gd name="T48" fmla="*/ 4 w 8"/>
                <a:gd name="T49" fmla="*/ 13 h 28"/>
                <a:gd name="T50" fmla="*/ 3 w 8"/>
                <a:gd name="T51" fmla="*/ 13 h 28"/>
                <a:gd name="T52" fmla="*/ 3 w 8"/>
                <a:gd name="T53" fmla="*/ 12 h 28"/>
                <a:gd name="T54" fmla="*/ 3 w 8"/>
                <a:gd name="T55" fmla="*/ 11 h 28"/>
                <a:gd name="T56" fmla="*/ 3 w 8"/>
                <a:gd name="T57" fmla="*/ 10 h 28"/>
                <a:gd name="T58" fmla="*/ 3 w 8"/>
                <a:gd name="T59" fmla="*/ 10 h 28"/>
                <a:gd name="T60" fmla="*/ 3 w 8"/>
                <a:gd name="T61" fmla="*/ 9 h 28"/>
                <a:gd name="T62" fmla="*/ 2 w 8"/>
                <a:gd name="T63" fmla="*/ 9 h 28"/>
                <a:gd name="T64" fmla="*/ 2 w 8"/>
                <a:gd name="T65" fmla="*/ 8 h 28"/>
                <a:gd name="T66" fmla="*/ 2 w 8"/>
                <a:gd name="T67" fmla="*/ 7 h 28"/>
                <a:gd name="T68" fmla="*/ 2 w 8"/>
                <a:gd name="T69" fmla="*/ 7 h 28"/>
                <a:gd name="T70" fmla="*/ 2 w 8"/>
                <a:gd name="T71" fmla="*/ 6 h 28"/>
                <a:gd name="T72" fmla="*/ 2 w 8"/>
                <a:gd name="T73" fmla="*/ 5 h 28"/>
                <a:gd name="T74" fmla="*/ 2 w 8"/>
                <a:gd name="T75" fmla="*/ 5 h 28"/>
                <a:gd name="T76" fmla="*/ 1 w 8"/>
                <a:gd name="T77" fmla="*/ 4 h 28"/>
                <a:gd name="T78" fmla="*/ 1 w 8"/>
                <a:gd name="T79" fmla="*/ 4 h 28"/>
                <a:gd name="T80" fmla="*/ 1 w 8"/>
                <a:gd name="T81" fmla="*/ 3 h 28"/>
                <a:gd name="T82" fmla="*/ 1 w 8"/>
                <a:gd name="T83" fmla="*/ 2 h 28"/>
                <a:gd name="T84" fmla="*/ 1 w 8"/>
                <a:gd name="T85" fmla="*/ 2 h 28"/>
                <a:gd name="T86" fmla="*/ 1 w 8"/>
                <a:gd name="T87" fmla="*/ 1 h 28"/>
                <a:gd name="T88" fmla="*/ 0 w 8"/>
                <a:gd name="T89" fmla="*/ 1 h 28"/>
                <a:gd name="T90" fmla="*/ 0 w 8"/>
                <a:gd name="T9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" h="28">
                  <a:moveTo>
                    <a:pt x="8" y="28"/>
                  </a:moveTo>
                  <a:lnTo>
                    <a:pt x="8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1" name="Line 1600"/>
            <p:cNvSpPr>
              <a:spLocks noChangeShapeType="1"/>
            </p:cNvSpPr>
            <p:nvPr/>
          </p:nvSpPr>
          <p:spPr bwMode="auto">
            <a:xfrm>
              <a:off x="4412751" y="5620736"/>
              <a:ext cx="1298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2" name="Line 1601"/>
            <p:cNvSpPr>
              <a:spLocks noChangeShapeType="1"/>
            </p:cNvSpPr>
            <p:nvPr/>
          </p:nvSpPr>
          <p:spPr bwMode="auto">
            <a:xfrm flipV="1">
              <a:off x="4510107" y="5430891"/>
              <a:ext cx="0" cy="1898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3" name="Line 1602"/>
            <p:cNvSpPr>
              <a:spLocks noChangeShapeType="1"/>
            </p:cNvSpPr>
            <p:nvPr/>
          </p:nvSpPr>
          <p:spPr bwMode="auto">
            <a:xfrm flipH="1">
              <a:off x="4510107" y="5525002"/>
              <a:ext cx="1525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4" name="Line 1603"/>
            <p:cNvSpPr>
              <a:spLocks noChangeShapeType="1"/>
            </p:cNvSpPr>
            <p:nvPr/>
          </p:nvSpPr>
          <p:spPr bwMode="auto">
            <a:xfrm flipH="1">
              <a:off x="4510107" y="5525002"/>
              <a:ext cx="1525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5" name="Line 1604"/>
            <p:cNvSpPr>
              <a:spLocks noChangeShapeType="1"/>
            </p:cNvSpPr>
            <p:nvPr/>
          </p:nvSpPr>
          <p:spPr bwMode="auto">
            <a:xfrm>
              <a:off x="4498748" y="5620736"/>
              <a:ext cx="1135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6" name="Line 1605"/>
            <p:cNvSpPr>
              <a:spLocks noChangeShapeType="1"/>
            </p:cNvSpPr>
            <p:nvPr/>
          </p:nvSpPr>
          <p:spPr bwMode="auto">
            <a:xfrm flipH="1">
              <a:off x="4597727" y="5525002"/>
              <a:ext cx="64904" cy="24339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7" name="Freeform 1606"/>
            <p:cNvSpPr>
              <a:spLocks/>
            </p:cNvSpPr>
            <p:nvPr/>
          </p:nvSpPr>
          <p:spPr bwMode="auto">
            <a:xfrm>
              <a:off x="4644782" y="5525002"/>
              <a:ext cx="17849" cy="64904"/>
            </a:xfrm>
            <a:custGeom>
              <a:avLst/>
              <a:gdLst>
                <a:gd name="T0" fmla="*/ 11 w 11"/>
                <a:gd name="T1" fmla="*/ 1 h 40"/>
                <a:gd name="T2" fmla="*/ 11 w 11"/>
                <a:gd name="T3" fmla="*/ 2 h 40"/>
                <a:gd name="T4" fmla="*/ 10 w 11"/>
                <a:gd name="T5" fmla="*/ 3 h 40"/>
                <a:gd name="T6" fmla="*/ 10 w 11"/>
                <a:gd name="T7" fmla="*/ 4 h 40"/>
                <a:gd name="T8" fmla="*/ 10 w 11"/>
                <a:gd name="T9" fmla="*/ 5 h 40"/>
                <a:gd name="T10" fmla="*/ 10 w 11"/>
                <a:gd name="T11" fmla="*/ 7 h 40"/>
                <a:gd name="T12" fmla="*/ 9 w 11"/>
                <a:gd name="T13" fmla="*/ 8 h 40"/>
                <a:gd name="T14" fmla="*/ 9 w 11"/>
                <a:gd name="T15" fmla="*/ 9 h 40"/>
                <a:gd name="T16" fmla="*/ 8 w 11"/>
                <a:gd name="T17" fmla="*/ 10 h 40"/>
                <a:gd name="T18" fmla="*/ 8 w 11"/>
                <a:gd name="T19" fmla="*/ 12 h 40"/>
                <a:gd name="T20" fmla="*/ 8 w 11"/>
                <a:gd name="T21" fmla="*/ 13 h 40"/>
                <a:gd name="T22" fmla="*/ 7 w 11"/>
                <a:gd name="T23" fmla="*/ 14 h 40"/>
                <a:gd name="T24" fmla="*/ 7 w 11"/>
                <a:gd name="T25" fmla="*/ 16 h 40"/>
                <a:gd name="T26" fmla="*/ 7 w 11"/>
                <a:gd name="T27" fmla="*/ 17 h 40"/>
                <a:gd name="T28" fmla="*/ 6 w 11"/>
                <a:gd name="T29" fmla="*/ 18 h 40"/>
                <a:gd name="T30" fmla="*/ 6 w 11"/>
                <a:gd name="T31" fmla="*/ 19 h 40"/>
                <a:gd name="T32" fmla="*/ 6 w 11"/>
                <a:gd name="T33" fmla="*/ 21 h 40"/>
                <a:gd name="T34" fmla="*/ 5 w 11"/>
                <a:gd name="T35" fmla="*/ 22 h 40"/>
                <a:gd name="T36" fmla="*/ 5 w 11"/>
                <a:gd name="T37" fmla="*/ 23 h 40"/>
                <a:gd name="T38" fmla="*/ 5 w 11"/>
                <a:gd name="T39" fmla="*/ 24 h 40"/>
                <a:gd name="T40" fmla="*/ 4 w 11"/>
                <a:gd name="T41" fmla="*/ 26 h 40"/>
                <a:gd name="T42" fmla="*/ 4 w 11"/>
                <a:gd name="T43" fmla="*/ 27 h 40"/>
                <a:gd name="T44" fmla="*/ 4 w 11"/>
                <a:gd name="T45" fmla="*/ 28 h 40"/>
                <a:gd name="T46" fmla="*/ 4 w 11"/>
                <a:gd name="T47" fmla="*/ 29 h 40"/>
                <a:gd name="T48" fmla="*/ 3 w 11"/>
                <a:gd name="T49" fmla="*/ 31 h 40"/>
                <a:gd name="T50" fmla="*/ 3 w 11"/>
                <a:gd name="T51" fmla="*/ 32 h 40"/>
                <a:gd name="T52" fmla="*/ 2 w 11"/>
                <a:gd name="T53" fmla="*/ 33 h 40"/>
                <a:gd name="T54" fmla="*/ 2 w 11"/>
                <a:gd name="T55" fmla="*/ 34 h 40"/>
                <a:gd name="T56" fmla="*/ 2 w 11"/>
                <a:gd name="T57" fmla="*/ 36 h 40"/>
                <a:gd name="T58" fmla="*/ 1 w 11"/>
                <a:gd name="T59" fmla="*/ 37 h 40"/>
                <a:gd name="T60" fmla="*/ 1 w 11"/>
                <a:gd name="T61" fmla="*/ 38 h 40"/>
                <a:gd name="T62" fmla="*/ 1 w 11"/>
                <a:gd name="T63" fmla="*/ 39 h 40"/>
                <a:gd name="T64" fmla="*/ 0 w 11"/>
                <a:gd name="T6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40">
                  <a:moveTo>
                    <a:pt x="11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9" y="9"/>
                  </a:lnTo>
                  <a:lnTo>
                    <a:pt x="9" y="9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5"/>
                  </a:lnTo>
                  <a:lnTo>
                    <a:pt x="2" y="36"/>
                  </a:lnTo>
                  <a:lnTo>
                    <a:pt x="1" y="36"/>
                  </a:lnTo>
                  <a:lnTo>
                    <a:pt x="1" y="37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0" y="4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8" name="Line 1607"/>
            <p:cNvSpPr>
              <a:spLocks noChangeShapeType="1"/>
            </p:cNvSpPr>
            <p:nvPr/>
          </p:nvSpPr>
          <p:spPr bwMode="auto">
            <a:xfrm>
              <a:off x="4644782" y="5589906"/>
              <a:ext cx="0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39" name="Freeform 1608"/>
            <p:cNvSpPr>
              <a:spLocks/>
            </p:cNvSpPr>
            <p:nvPr/>
          </p:nvSpPr>
          <p:spPr bwMode="auto">
            <a:xfrm>
              <a:off x="4612330" y="5591529"/>
              <a:ext cx="32452" cy="121696"/>
            </a:xfrm>
            <a:custGeom>
              <a:avLst/>
              <a:gdLst>
                <a:gd name="T0" fmla="*/ 20 w 20"/>
                <a:gd name="T1" fmla="*/ 1 h 75"/>
                <a:gd name="T2" fmla="*/ 20 w 20"/>
                <a:gd name="T3" fmla="*/ 2 h 75"/>
                <a:gd name="T4" fmla="*/ 19 w 20"/>
                <a:gd name="T5" fmla="*/ 3 h 75"/>
                <a:gd name="T6" fmla="*/ 19 w 20"/>
                <a:gd name="T7" fmla="*/ 5 h 75"/>
                <a:gd name="T8" fmla="*/ 19 w 20"/>
                <a:gd name="T9" fmla="*/ 6 h 75"/>
                <a:gd name="T10" fmla="*/ 18 w 20"/>
                <a:gd name="T11" fmla="*/ 7 h 75"/>
                <a:gd name="T12" fmla="*/ 18 w 20"/>
                <a:gd name="T13" fmla="*/ 8 h 75"/>
                <a:gd name="T14" fmla="*/ 18 w 20"/>
                <a:gd name="T15" fmla="*/ 10 h 75"/>
                <a:gd name="T16" fmla="*/ 18 w 20"/>
                <a:gd name="T17" fmla="*/ 11 h 75"/>
                <a:gd name="T18" fmla="*/ 17 w 20"/>
                <a:gd name="T19" fmla="*/ 12 h 75"/>
                <a:gd name="T20" fmla="*/ 17 w 20"/>
                <a:gd name="T21" fmla="*/ 13 h 75"/>
                <a:gd name="T22" fmla="*/ 16 w 20"/>
                <a:gd name="T23" fmla="*/ 15 h 75"/>
                <a:gd name="T24" fmla="*/ 16 w 20"/>
                <a:gd name="T25" fmla="*/ 16 h 75"/>
                <a:gd name="T26" fmla="*/ 16 w 20"/>
                <a:gd name="T27" fmla="*/ 17 h 75"/>
                <a:gd name="T28" fmla="*/ 15 w 20"/>
                <a:gd name="T29" fmla="*/ 19 h 75"/>
                <a:gd name="T30" fmla="*/ 15 w 20"/>
                <a:gd name="T31" fmla="*/ 20 h 75"/>
                <a:gd name="T32" fmla="*/ 15 w 20"/>
                <a:gd name="T33" fmla="*/ 21 h 75"/>
                <a:gd name="T34" fmla="*/ 14 w 20"/>
                <a:gd name="T35" fmla="*/ 22 h 75"/>
                <a:gd name="T36" fmla="*/ 14 w 20"/>
                <a:gd name="T37" fmla="*/ 24 h 75"/>
                <a:gd name="T38" fmla="*/ 14 w 20"/>
                <a:gd name="T39" fmla="*/ 25 h 75"/>
                <a:gd name="T40" fmla="*/ 13 w 20"/>
                <a:gd name="T41" fmla="*/ 26 h 75"/>
                <a:gd name="T42" fmla="*/ 13 w 20"/>
                <a:gd name="T43" fmla="*/ 27 h 75"/>
                <a:gd name="T44" fmla="*/ 13 w 20"/>
                <a:gd name="T45" fmla="*/ 28 h 75"/>
                <a:gd name="T46" fmla="*/ 12 w 20"/>
                <a:gd name="T47" fmla="*/ 30 h 75"/>
                <a:gd name="T48" fmla="*/ 12 w 20"/>
                <a:gd name="T49" fmla="*/ 31 h 75"/>
                <a:gd name="T50" fmla="*/ 12 w 20"/>
                <a:gd name="T51" fmla="*/ 32 h 75"/>
                <a:gd name="T52" fmla="*/ 12 w 20"/>
                <a:gd name="T53" fmla="*/ 33 h 75"/>
                <a:gd name="T54" fmla="*/ 11 w 20"/>
                <a:gd name="T55" fmla="*/ 35 h 75"/>
                <a:gd name="T56" fmla="*/ 11 w 20"/>
                <a:gd name="T57" fmla="*/ 36 h 75"/>
                <a:gd name="T58" fmla="*/ 10 w 20"/>
                <a:gd name="T59" fmla="*/ 37 h 75"/>
                <a:gd name="T60" fmla="*/ 10 w 20"/>
                <a:gd name="T61" fmla="*/ 38 h 75"/>
                <a:gd name="T62" fmla="*/ 10 w 20"/>
                <a:gd name="T63" fmla="*/ 40 h 75"/>
                <a:gd name="T64" fmla="*/ 9 w 20"/>
                <a:gd name="T65" fmla="*/ 41 h 75"/>
                <a:gd name="T66" fmla="*/ 9 w 20"/>
                <a:gd name="T67" fmla="*/ 42 h 75"/>
                <a:gd name="T68" fmla="*/ 9 w 20"/>
                <a:gd name="T69" fmla="*/ 43 h 75"/>
                <a:gd name="T70" fmla="*/ 8 w 20"/>
                <a:gd name="T71" fmla="*/ 45 h 75"/>
                <a:gd name="T72" fmla="*/ 8 w 20"/>
                <a:gd name="T73" fmla="*/ 46 h 75"/>
                <a:gd name="T74" fmla="*/ 8 w 20"/>
                <a:gd name="T75" fmla="*/ 47 h 75"/>
                <a:gd name="T76" fmla="*/ 7 w 20"/>
                <a:gd name="T77" fmla="*/ 49 h 75"/>
                <a:gd name="T78" fmla="*/ 7 w 20"/>
                <a:gd name="T79" fmla="*/ 50 h 75"/>
                <a:gd name="T80" fmla="*/ 7 w 20"/>
                <a:gd name="T81" fmla="*/ 51 h 75"/>
                <a:gd name="T82" fmla="*/ 6 w 20"/>
                <a:gd name="T83" fmla="*/ 52 h 75"/>
                <a:gd name="T84" fmla="*/ 6 w 20"/>
                <a:gd name="T85" fmla="*/ 54 h 75"/>
                <a:gd name="T86" fmla="*/ 6 w 20"/>
                <a:gd name="T87" fmla="*/ 55 h 75"/>
                <a:gd name="T88" fmla="*/ 6 w 20"/>
                <a:gd name="T89" fmla="*/ 56 h 75"/>
                <a:gd name="T90" fmla="*/ 5 w 20"/>
                <a:gd name="T91" fmla="*/ 57 h 75"/>
                <a:gd name="T92" fmla="*/ 5 w 20"/>
                <a:gd name="T93" fmla="*/ 59 h 75"/>
                <a:gd name="T94" fmla="*/ 4 w 20"/>
                <a:gd name="T95" fmla="*/ 60 h 75"/>
                <a:gd name="T96" fmla="*/ 4 w 20"/>
                <a:gd name="T97" fmla="*/ 61 h 75"/>
                <a:gd name="T98" fmla="*/ 4 w 20"/>
                <a:gd name="T99" fmla="*/ 62 h 75"/>
                <a:gd name="T100" fmla="*/ 3 w 20"/>
                <a:gd name="T101" fmla="*/ 63 h 75"/>
                <a:gd name="T102" fmla="*/ 3 w 20"/>
                <a:gd name="T103" fmla="*/ 65 h 75"/>
                <a:gd name="T104" fmla="*/ 3 w 20"/>
                <a:gd name="T105" fmla="*/ 66 h 75"/>
                <a:gd name="T106" fmla="*/ 2 w 20"/>
                <a:gd name="T107" fmla="*/ 67 h 75"/>
                <a:gd name="T108" fmla="*/ 2 w 20"/>
                <a:gd name="T109" fmla="*/ 68 h 75"/>
                <a:gd name="T110" fmla="*/ 2 w 20"/>
                <a:gd name="T111" fmla="*/ 70 h 75"/>
                <a:gd name="T112" fmla="*/ 1 w 20"/>
                <a:gd name="T113" fmla="*/ 71 h 75"/>
                <a:gd name="T114" fmla="*/ 1 w 20"/>
                <a:gd name="T115" fmla="*/ 72 h 75"/>
                <a:gd name="T116" fmla="*/ 1 w 20"/>
                <a:gd name="T117" fmla="*/ 73 h 75"/>
                <a:gd name="T118" fmla="*/ 0 w 20"/>
                <a:gd name="T11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" h="75">
                  <a:moveTo>
                    <a:pt x="20" y="0"/>
                  </a:moveTo>
                  <a:lnTo>
                    <a:pt x="20" y="1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4" y="23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31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1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10" y="40"/>
                  </a:lnTo>
                  <a:lnTo>
                    <a:pt x="9" y="40"/>
                  </a:lnTo>
                  <a:lnTo>
                    <a:pt x="9" y="41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9" y="44"/>
                  </a:lnTo>
                  <a:lnTo>
                    <a:pt x="8" y="45"/>
                  </a:lnTo>
                  <a:lnTo>
                    <a:pt x="8" y="45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7"/>
                  </a:lnTo>
                  <a:lnTo>
                    <a:pt x="8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6" y="52"/>
                  </a:lnTo>
                  <a:lnTo>
                    <a:pt x="6" y="53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6" y="55"/>
                  </a:lnTo>
                  <a:lnTo>
                    <a:pt x="6" y="55"/>
                  </a:lnTo>
                  <a:lnTo>
                    <a:pt x="6" y="56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8"/>
                  </a:lnTo>
                  <a:lnTo>
                    <a:pt x="5" y="59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1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3" y="63"/>
                  </a:lnTo>
                  <a:lnTo>
                    <a:pt x="3" y="63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3" y="65"/>
                  </a:lnTo>
                  <a:lnTo>
                    <a:pt x="3" y="66"/>
                  </a:lnTo>
                  <a:lnTo>
                    <a:pt x="3" y="67"/>
                  </a:lnTo>
                  <a:lnTo>
                    <a:pt x="2" y="67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2" y="69"/>
                  </a:lnTo>
                  <a:lnTo>
                    <a:pt x="2" y="70"/>
                  </a:lnTo>
                  <a:lnTo>
                    <a:pt x="2" y="71"/>
                  </a:lnTo>
                  <a:lnTo>
                    <a:pt x="1" y="71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1" y="74"/>
                  </a:lnTo>
                  <a:lnTo>
                    <a:pt x="0" y="75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0" name="Line 1609"/>
            <p:cNvSpPr>
              <a:spLocks noChangeShapeType="1"/>
            </p:cNvSpPr>
            <p:nvPr/>
          </p:nvSpPr>
          <p:spPr bwMode="auto">
            <a:xfrm>
              <a:off x="4612330" y="5713224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1" name="Freeform 1610"/>
            <p:cNvSpPr>
              <a:spLocks/>
            </p:cNvSpPr>
            <p:nvPr/>
          </p:nvSpPr>
          <p:spPr bwMode="auto">
            <a:xfrm>
              <a:off x="4597727" y="5713224"/>
              <a:ext cx="14604" cy="55168"/>
            </a:xfrm>
            <a:custGeom>
              <a:avLst/>
              <a:gdLst>
                <a:gd name="T0" fmla="*/ 9 w 9"/>
                <a:gd name="T1" fmla="*/ 0 h 34"/>
                <a:gd name="T2" fmla="*/ 9 w 9"/>
                <a:gd name="T3" fmla="*/ 1 h 34"/>
                <a:gd name="T4" fmla="*/ 9 w 9"/>
                <a:gd name="T5" fmla="*/ 2 h 34"/>
                <a:gd name="T6" fmla="*/ 9 w 9"/>
                <a:gd name="T7" fmla="*/ 2 h 34"/>
                <a:gd name="T8" fmla="*/ 9 w 9"/>
                <a:gd name="T9" fmla="*/ 3 h 34"/>
                <a:gd name="T10" fmla="*/ 9 w 9"/>
                <a:gd name="T11" fmla="*/ 4 h 34"/>
                <a:gd name="T12" fmla="*/ 8 w 9"/>
                <a:gd name="T13" fmla="*/ 4 h 34"/>
                <a:gd name="T14" fmla="*/ 8 w 9"/>
                <a:gd name="T15" fmla="*/ 5 h 34"/>
                <a:gd name="T16" fmla="*/ 8 w 9"/>
                <a:gd name="T17" fmla="*/ 5 h 34"/>
                <a:gd name="T18" fmla="*/ 8 w 9"/>
                <a:gd name="T19" fmla="*/ 6 h 34"/>
                <a:gd name="T20" fmla="*/ 7 w 9"/>
                <a:gd name="T21" fmla="*/ 6 h 34"/>
                <a:gd name="T22" fmla="*/ 7 w 9"/>
                <a:gd name="T23" fmla="*/ 7 h 34"/>
                <a:gd name="T24" fmla="*/ 7 w 9"/>
                <a:gd name="T25" fmla="*/ 8 h 34"/>
                <a:gd name="T26" fmla="*/ 7 w 9"/>
                <a:gd name="T27" fmla="*/ 9 h 34"/>
                <a:gd name="T28" fmla="*/ 7 w 9"/>
                <a:gd name="T29" fmla="*/ 9 h 34"/>
                <a:gd name="T30" fmla="*/ 7 w 9"/>
                <a:gd name="T31" fmla="*/ 10 h 34"/>
                <a:gd name="T32" fmla="*/ 6 w 9"/>
                <a:gd name="T33" fmla="*/ 10 h 34"/>
                <a:gd name="T34" fmla="*/ 6 w 9"/>
                <a:gd name="T35" fmla="*/ 11 h 34"/>
                <a:gd name="T36" fmla="*/ 6 w 9"/>
                <a:gd name="T37" fmla="*/ 12 h 34"/>
                <a:gd name="T38" fmla="*/ 6 w 9"/>
                <a:gd name="T39" fmla="*/ 12 h 34"/>
                <a:gd name="T40" fmla="*/ 6 w 9"/>
                <a:gd name="T41" fmla="*/ 13 h 34"/>
                <a:gd name="T42" fmla="*/ 6 w 9"/>
                <a:gd name="T43" fmla="*/ 14 h 34"/>
                <a:gd name="T44" fmla="*/ 6 w 9"/>
                <a:gd name="T45" fmla="*/ 14 h 34"/>
                <a:gd name="T46" fmla="*/ 5 w 9"/>
                <a:gd name="T47" fmla="*/ 15 h 34"/>
                <a:gd name="T48" fmla="*/ 5 w 9"/>
                <a:gd name="T49" fmla="*/ 15 h 34"/>
                <a:gd name="T50" fmla="*/ 5 w 9"/>
                <a:gd name="T51" fmla="*/ 16 h 34"/>
                <a:gd name="T52" fmla="*/ 5 w 9"/>
                <a:gd name="T53" fmla="*/ 17 h 34"/>
                <a:gd name="T54" fmla="*/ 5 w 9"/>
                <a:gd name="T55" fmla="*/ 17 h 34"/>
                <a:gd name="T56" fmla="*/ 5 w 9"/>
                <a:gd name="T57" fmla="*/ 18 h 34"/>
                <a:gd name="T58" fmla="*/ 4 w 9"/>
                <a:gd name="T59" fmla="*/ 19 h 34"/>
                <a:gd name="T60" fmla="*/ 4 w 9"/>
                <a:gd name="T61" fmla="*/ 19 h 34"/>
                <a:gd name="T62" fmla="*/ 4 w 9"/>
                <a:gd name="T63" fmla="*/ 20 h 34"/>
                <a:gd name="T64" fmla="*/ 4 w 9"/>
                <a:gd name="T65" fmla="*/ 20 h 34"/>
                <a:gd name="T66" fmla="*/ 4 w 9"/>
                <a:gd name="T67" fmla="*/ 21 h 34"/>
                <a:gd name="T68" fmla="*/ 4 w 9"/>
                <a:gd name="T69" fmla="*/ 22 h 34"/>
                <a:gd name="T70" fmla="*/ 3 w 9"/>
                <a:gd name="T71" fmla="*/ 22 h 34"/>
                <a:gd name="T72" fmla="*/ 3 w 9"/>
                <a:gd name="T73" fmla="*/ 23 h 34"/>
                <a:gd name="T74" fmla="*/ 3 w 9"/>
                <a:gd name="T75" fmla="*/ 23 h 34"/>
                <a:gd name="T76" fmla="*/ 3 w 9"/>
                <a:gd name="T77" fmla="*/ 24 h 34"/>
                <a:gd name="T78" fmla="*/ 3 w 9"/>
                <a:gd name="T79" fmla="*/ 25 h 34"/>
                <a:gd name="T80" fmla="*/ 2 w 9"/>
                <a:gd name="T81" fmla="*/ 26 h 34"/>
                <a:gd name="T82" fmla="*/ 2 w 9"/>
                <a:gd name="T83" fmla="*/ 26 h 34"/>
                <a:gd name="T84" fmla="*/ 2 w 9"/>
                <a:gd name="T85" fmla="*/ 27 h 34"/>
                <a:gd name="T86" fmla="*/ 2 w 9"/>
                <a:gd name="T87" fmla="*/ 27 h 34"/>
                <a:gd name="T88" fmla="*/ 2 w 9"/>
                <a:gd name="T89" fmla="*/ 28 h 34"/>
                <a:gd name="T90" fmla="*/ 2 w 9"/>
                <a:gd name="T91" fmla="*/ 28 h 34"/>
                <a:gd name="T92" fmla="*/ 1 w 9"/>
                <a:gd name="T93" fmla="*/ 29 h 34"/>
                <a:gd name="T94" fmla="*/ 1 w 9"/>
                <a:gd name="T95" fmla="*/ 30 h 34"/>
                <a:gd name="T96" fmla="*/ 1 w 9"/>
                <a:gd name="T97" fmla="*/ 31 h 34"/>
                <a:gd name="T98" fmla="*/ 1 w 9"/>
                <a:gd name="T99" fmla="*/ 31 h 34"/>
                <a:gd name="T100" fmla="*/ 1 w 9"/>
                <a:gd name="T101" fmla="*/ 32 h 34"/>
                <a:gd name="T102" fmla="*/ 1 w 9"/>
                <a:gd name="T103" fmla="*/ 32 h 34"/>
                <a:gd name="T104" fmla="*/ 0 w 9"/>
                <a:gd name="T105" fmla="*/ 33 h 34"/>
                <a:gd name="T106" fmla="*/ 0 w 9"/>
                <a:gd name="T107" fmla="*/ 34 h 34"/>
                <a:gd name="T108" fmla="*/ 0 w 9"/>
                <a:gd name="T10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" h="34">
                  <a:moveTo>
                    <a:pt x="9" y="0"/>
                  </a:move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1" y="29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2" name="Line 1611"/>
            <p:cNvSpPr>
              <a:spLocks noChangeShapeType="1"/>
            </p:cNvSpPr>
            <p:nvPr/>
          </p:nvSpPr>
          <p:spPr bwMode="auto">
            <a:xfrm flipH="1">
              <a:off x="4234265" y="4924640"/>
              <a:ext cx="45432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3" name="Line 1612"/>
            <p:cNvSpPr>
              <a:spLocks noChangeShapeType="1"/>
            </p:cNvSpPr>
            <p:nvPr/>
          </p:nvSpPr>
          <p:spPr bwMode="auto">
            <a:xfrm>
              <a:off x="4234265" y="5005770"/>
              <a:ext cx="45432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4" name="Line 1613"/>
            <p:cNvSpPr>
              <a:spLocks noChangeShapeType="1"/>
            </p:cNvSpPr>
            <p:nvPr/>
          </p:nvSpPr>
          <p:spPr bwMode="auto">
            <a:xfrm>
              <a:off x="4414373" y="5198859"/>
              <a:ext cx="9573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5" name="Line 1614"/>
            <p:cNvSpPr>
              <a:spLocks noChangeShapeType="1"/>
            </p:cNvSpPr>
            <p:nvPr/>
          </p:nvSpPr>
          <p:spPr bwMode="auto">
            <a:xfrm flipH="1">
              <a:off x="4414373" y="5195614"/>
              <a:ext cx="9573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6" name="Line 1615"/>
            <p:cNvSpPr>
              <a:spLocks noChangeShapeType="1"/>
            </p:cNvSpPr>
            <p:nvPr/>
          </p:nvSpPr>
          <p:spPr bwMode="auto">
            <a:xfrm flipV="1">
              <a:off x="4234265" y="4924640"/>
              <a:ext cx="0" cy="811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7" name="Line 1616"/>
            <p:cNvSpPr>
              <a:spLocks noChangeShapeType="1"/>
            </p:cNvSpPr>
            <p:nvPr/>
          </p:nvSpPr>
          <p:spPr bwMode="auto">
            <a:xfrm flipH="1" flipV="1">
              <a:off x="4271584" y="5158294"/>
              <a:ext cx="142789" cy="373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8" name="Line 1617"/>
            <p:cNvSpPr>
              <a:spLocks noChangeShapeType="1"/>
            </p:cNvSpPr>
            <p:nvPr/>
          </p:nvSpPr>
          <p:spPr bwMode="auto">
            <a:xfrm>
              <a:off x="4271584" y="5161540"/>
              <a:ext cx="141167" cy="373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49" name="Line 1618"/>
            <p:cNvSpPr>
              <a:spLocks noChangeShapeType="1"/>
            </p:cNvSpPr>
            <p:nvPr/>
          </p:nvSpPr>
          <p:spPr bwMode="auto">
            <a:xfrm>
              <a:off x="4268339" y="5005770"/>
              <a:ext cx="0" cy="152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0" name="Line 1619"/>
            <p:cNvSpPr>
              <a:spLocks noChangeShapeType="1"/>
            </p:cNvSpPr>
            <p:nvPr/>
          </p:nvSpPr>
          <p:spPr bwMode="auto">
            <a:xfrm flipV="1">
              <a:off x="4271584" y="5005770"/>
              <a:ext cx="0" cy="152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1" name="Line 1620"/>
            <p:cNvSpPr>
              <a:spLocks noChangeShapeType="1"/>
            </p:cNvSpPr>
            <p:nvPr/>
          </p:nvSpPr>
          <p:spPr bwMode="auto">
            <a:xfrm>
              <a:off x="4271584" y="5158294"/>
              <a:ext cx="0" cy="32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2" name="Freeform 1621"/>
            <p:cNvSpPr>
              <a:spLocks/>
            </p:cNvSpPr>
            <p:nvPr/>
          </p:nvSpPr>
          <p:spPr bwMode="auto">
            <a:xfrm>
              <a:off x="4268339" y="5158294"/>
              <a:ext cx="3245" cy="324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3" name="Line 1622"/>
            <p:cNvSpPr>
              <a:spLocks noChangeShapeType="1"/>
            </p:cNvSpPr>
            <p:nvPr/>
          </p:nvSpPr>
          <p:spPr bwMode="auto">
            <a:xfrm flipH="1">
              <a:off x="4287810" y="5158294"/>
              <a:ext cx="12981" cy="486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4" name="Line 1623"/>
            <p:cNvSpPr>
              <a:spLocks noChangeShapeType="1"/>
            </p:cNvSpPr>
            <p:nvPr/>
          </p:nvSpPr>
          <p:spPr bwMode="auto">
            <a:xfrm flipH="1" flipV="1">
              <a:off x="4279697" y="5163162"/>
              <a:ext cx="35697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5" name="Line 1624"/>
            <p:cNvSpPr>
              <a:spLocks noChangeShapeType="1"/>
            </p:cNvSpPr>
            <p:nvPr/>
          </p:nvSpPr>
          <p:spPr bwMode="auto">
            <a:xfrm>
              <a:off x="4271584" y="5190746"/>
              <a:ext cx="37320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6" name="Line 1625"/>
            <p:cNvSpPr>
              <a:spLocks noChangeShapeType="1"/>
            </p:cNvSpPr>
            <p:nvPr/>
          </p:nvSpPr>
          <p:spPr bwMode="auto">
            <a:xfrm flipH="1" flipV="1">
              <a:off x="4273207" y="5192368"/>
              <a:ext cx="34075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7" name="Line 1626"/>
            <p:cNvSpPr>
              <a:spLocks noChangeShapeType="1"/>
            </p:cNvSpPr>
            <p:nvPr/>
          </p:nvSpPr>
          <p:spPr bwMode="auto">
            <a:xfrm flipH="1">
              <a:off x="4271584" y="5163162"/>
              <a:ext cx="8114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8" name="Line 1627"/>
            <p:cNvSpPr>
              <a:spLocks noChangeShapeType="1"/>
            </p:cNvSpPr>
            <p:nvPr/>
          </p:nvSpPr>
          <p:spPr bwMode="auto">
            <a:xfrm flipH="1" flipV="1">
              <a:off x="4271584" y="5190746"/>
              <a:ext cx="1623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59" name="Line 1628"/>
            <p:cNvSpPr>
              <a:spLocks noChangeShapeType="1"/>
            </p:cNvSpPr>
            <p:nvPr/>
          </p:nvSpPr>
          <p:spPr bwMode="auto">
            <a:xfrm flipH="1">
              <a:off x="4279697" y="5163162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0" name="Line 1629"/>
            <p:cNvSpPr>
              <a:spLocks noChangeShapeType="1"/>
            </p:cNvSpPr>
            <p:nvPr/>
          </p:nvSpPr>
          <p:spPr bwMode="auto">
            <a:xfrm flipH="1">
              <a:off x="4308904" y="5172897"/>
              <a:ext cx="6490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1" name="Line 1630"/>
            <p:cNvSpPr>
              <a:spLocks noChangeShapeType="1"/>
            </p:cNvSpPr>
            <p:nvPr/>
          </p:nvSpPr>
          <p:spPr bwMode="auto">
            <a:xfrm flipV="1">
              <a:off x="4307281" y="5200482"/>
              <a:ext cx="1623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2" name="Line 1631"/>
            <p:cNvSpPr>
              <a:spLocks noChangeShapeType="1"/>
            </p:cNvSpPr>
            <p:nvPr/>
          </p:nvSpPr>
          <p:spPr bwMode="auto">
            <a:xfrm>
              <a:off x="4315395" y="5172897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3" name="Line 1632"/>
            <p:cNvSpPr>
              <a:spLocks noChangeShapeType="1"/>
            </p:cNvSpPr>
            <p:nvPr/>
          </p:nvSpPr>
          <p:spPr bwMode="auto">
            <a:xfrm>
              <a:off x="4268339" y="5158294"/>
              <a:ext cx="32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4" name="Freeform 1633"/>
            <p:cNvSpPr>
              <a:spLocks/>
            </p:cNvSpPr>
            <p:nvPr/>
          </p:nvSpPr>
          <p:spPr bwMode="auto">
            <a:xfrm>
              <a:off x="4258603" y="5005770"/>
              <a:ext cx="3245" cy="324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5" name="Line 1634"/>
            <p:cNvSpPr>
              <a:spLocks noChangeShapeType="1"/>
            </p:cNvSpPr>
            <p:nvPr/>
          </p:nvSpPr>
          <p:spPr bwMode="auto">
            <a:xfrm>
              <a:off x="4258603" y="5009015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6" name="Freeform 1635"/>
            <p:cNvSpPr>
              <a:spLocks/>
            </p:cNvSpPr>
            <p:nvPr/>
          </p:nvSpPr>
          <p:spPr bwMode="auto">
            <a:xfrm>
              <a:off x="4253736" y="5005770"/>
              <a:ext cx="4868" cy="3245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7" name="Line 1636"/>
            <p:cNvSpPr>
              <a:spLocks noChangeShapeType="1"/>
            </p:cNvSpPr>
            <p:nvPr/>
          </p:nvSpPr>
          <p:spPr bwMode="auto">
            <a:xfrm flipH="1" flipV="1">
              <a:off x="4341356" y="5181011"/>
              <a:ext cx="37320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8" name="Line 1637"/>
            <p:cNvSpPr>
              <a:spLocks noChangeShapeType="1"/>
            </p:cNvSpPr>
            <p:nvPr/>
          </p:nvSpPr>
          <p:spPr bwMode="auto">
            <a:xfrm>
              <a:off x="4334866" y="5208594"/>
              <a:ext cx="35697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69" name="Line 1638"/>
            <p:cNvSpPr>
              <a:spLocks noChangeShapeType="1"/>
            </p:cNvSpPr>
            <p:nvPr/>
          </p:nvSpPr>
          <p:spPr bwMode="auto">
            <a:xfrm flipH="1" flipV="1">
              <a:off x="4334866" y="5208594"/>
              <a:ext cx="34075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0" name="Line 1639"/>
            <p:cNvSpPr>
              <a:spLocks noChangeShapeType="1"/>
            </p:cNvSpPr>
            <p:nvPr/>
          </p:nvSpPr>
          <p:spPr bwMode="auto">
            <a:xfrm flipH="1">
              <a:off x="4349469" y="5176142"/>
              <a:ext cx="12981" cy="4705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1" name="Line 1640"/>
            <p:cNvSpPr>
              <a:spLocks noChangeShapeType="1"/>
            </p:cNvSpPr>
            <p:nvPr/>
          </p:nvSpPr>
          <p:spPr bwMode="auto">
            <a:xfrm flipH="1">
              <a:off x="4341356" y="5181011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2" name="Line 1641"/>
            <p:cNvSpPr>
              <a:spLocks noChangeShapeType="1"/>
            </p:cNvSpPr>
            <p:nvPr/>
          </p:nvSpPr>
          <p:spPr bwMode="auto">
            <a:xfrm>
              <a:off x="4334866" y="5208594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3" name="Line 1642"/>
            <p:cNvSpPr>
              <a:spLocks noChangeShapeType="1"/>
            </p:cNvSpPr>
            <p:nvPr/>
          </p:nvSpPr>
          <p:spPr bwMode="auto">
            <a:xfrm flipH="1">
              <a:off x="4334866" y="5181011"/>
              <a:ext cx="6490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4" name="Line 1643"/>
            <p:cNvSpPr>
              <a:spLocks noChangeShapeType="1"/>
            </p:cNvSpPr>
            <p:nvPr/>
          </p:nvSpPr>
          <p:spPr bwMode="auto">
            <a:xfrm>
              <a:off x="4377054" y="5189123"/>
              <a:ext cx="1623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5" name="Line 1644"/>
            <p:cNvSpPr>
              <a:spLocks noChangeShapeType="1"/>
            </p:cNvSpPr>
            <p:nvPr/>
          </p:nvSpPr>
          <p:spPr bwMode="auto">
            <a:xfrm>
              <a:off x="4368940" y="5218330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6" name="Line 1645"/>
            <p:cNvSpPr>
              <a:spLocks noChangeShapeType="1"/>
            </p:cNvSpPr>
            <p:nvPr/>
          </p:nvSpPr>
          <p:spPr bwMode="auto">
            <a:xfrm flipH="1">
              <a:off x="4370563" y="5190746"/>
              <a:ext cx="8114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7" name="Line 1646"/>
            <p:cNvSpPr>
              <a:spLocks noChangeShapeType="1"/>
            </p:cNvSpPr>
            <p:nvPr/>
          </p:nvSpPr>
          <p:spPr bwMode="auto">
            <a:xfrm flipV="1">
              <a:off x="4412751" y="5195614"/>
              <a:ext cx="1623" cy="32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8" name="Line 1647"/>
            <p:cNvSpPr>
              <a:spLocks noChangeShapeType="1"/>
            </p:cNvSpPr>
            <p:nvPr/>
          </p:nvSpPr>
          <p:spPr bwMode="auto">
            <a:xfrm>
              <a:off x="4414373" y="5195614"/>
              <a:ext cx="0" cy="32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79" name="Line 1648"/>
            <p:cNvSpPr>
              <a:spLocks noChangeShapeType="1"/>
            </p:cNvSpPr>
            <p:nvPr/>
          </p:nvSpPr>
          <p:spPr bwMode="auto">
            <a:xfrm>
              <a:off x="4412751" y="5198859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0" name="Freeform 1649"/>
            <p:cNvSpPr>
              <a:spLocks/>
            </p:cNvSpPr>
            <p:nvPr/>
          </p:nvSpPr>
          <p:spPr bwMode="auto">
            <a:xfrm>
              <a:off x="4273207" y="4924640"/>
              <a:ext cx="48678" cy="24340"/>
            </a:xfrm>
            <a:custGeom>
              <a:avLst/>
              <a:gdLst>
                <a:gd name="T0" fmla="*/ 15 w 30"/>
                <a:gd name="T1" fmla="*/ 0 h 15"/>
                <a:gd name="T2" fmla="*/ 30 w 30"/>
                <a:gd name="T3" fmla="*/ 0 h 15"/>
                <a:gd name="T4" fmla="*/ 30 w 30"/>
                <a:gd name="T5" fmla="*/ 4 h 15"/>
                <a:gd name="T6" fmla="*/ 28 w 30"/>
                <a:gd name="T7" fmla="*/ 7 h 15"/>
                <a:gd name="T8" fmla="*/ 26 w 30"/>
                <a:gd name="T9" fmla="*/ 10 h 15"/>
                <a:gd name="T10" fmla="*/ 24 w 30"/>
                <a:gd name="T11" fmla="*/ 13 h 15"/>
                <a:gd name="T12" fmla="*/ 21 w 30"/>
                <a:gd name="T13" fmla="*/ 14 h 15"/>
                <a:gd name="T14" fmla="*/ 17 w 30"/>
                <a:gd name="T15" fmla="*/ 15 h 15"/>
                <a:gd name="T16" fmla="*/ 13 w 30"/>
                <a:gd name="T17" fmla="*/ 15 h 15"/>
                <a:gd name="T18" fmla="*/ 10 w 30"/>
                <a:gd name="T19" fmla="*/ 14 h 15"/>
                <a:gd name="T20" fmla="*/ 7 w 30"/>
                <a:gd name="T21" fmla="*/ 13 h 15"/>
                <a:gd name="T22" fmla="*/ 4 w 30"/>
                <a:gd name="T23" fmla="*/ 10 h 15"/>
                <a:gd name="T24" fmla="*/ 2 w 30"/>
                <a:gd name="T25" fmla="*/ 7 h 15"/>
                <a:gd name="T26" fmla="*/ 1 w 30"/>
                <a:gd name="T27" fmla="*/ 4 h 15"/>
                <a:gd name="T28" fmla="*/ 0 w 30"/>
                <a:gd name="T29" fmla="*/ 0 h 15"/>
                <a:gd name="T30" fmla="*/ 15 w 30"/>
                <a:gd name="T3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15">
                  <a:moveTo>
                    <a:pt x="15" y="0"/>
                  </a:moveTo>
                  <a:lnTo>
                    <a:pt x="30" y="0"/>
                  </a:lnTo>
                  <a:lnTo>
                    <a:pt x="30" y="4"/>
                  </a:lnTo>
                  <a:lnTo>
                    <a:pt x="28" y="7"/>
                  </a:lnTo>
                  <a:lnTo>
                    <a:pt x="26" y="10"/>
                  </a:lnTo>
                  <a:lnTo>
                    <a:pt x="24" y="13"/>
                  </a:lnTo>
                  <a:lnTo>
                    <a:pt x="21" y="14"/>
                  </a:lnTo>
                  <a:lnTo>
                    <a:pt x="17" y="15"/>
                  </a:lnTo>
                  <a:lnTo>
                    <a:pt x="13" y="15"/>
                  </a:lnTo>
                  <a:lnTo>
                    <a:pt x="10" y="14"/>
                  </a:lnTo>
                  <a:lnTo>
                    <a:pt x="7" y="13"/>
                  </a:lnTo>
                  <a:lnTo>
                    <a:pt x="4" y="10"/>
                  </a:lnTo>
                  <a:lnTo>
                    <a:pt x="2" y="7"/>
                  </a:lnTo>
                  <a:lnTo>
                    <a:pt x="1" y="4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1" name="Freeform 1650"/>
            <p:cNvSpPr>
              <a:spLocks/>
            </p:cNvSpPr>
            <p:nvPr/>
          </p:nvSpPr>
          <p:spPr bwMode="auto">
            <a:xfrm>
              <a:off x="4273207" y="4924640"/>
              <a:ext cx="48678" cy="24340"/>
            </a:xfrm>
            <a:custGeom>
              <a:avLst/>
              <a:gdLst>
                <a:gd name="T0" fmla="*/ 30 w 30"/>
                <a:gd name="T1" fmla="*/ 0 h 15"/>
                <a:gd name="T2" fmla="*/ 30 w 30"/>
                <a:gd name="T3" fmla="*/ 4 h 15"/>
                <a:gd name="T4" fmla="*/ 28 w 30"/>
                <a:gd name="T5" fmla="*/ 7 h 15"/>
                <a:gd name="T6" fmla="*/ 26 w 30"/>
                <a:gd name="T7" fmla="*/ 10 h 15"/>
                <a:gd name="T8" fmla="*/ 24 w 30"/>
                <a:gd name="T9" fmla="*/ 13 h 15"/>
                <a:gd name="T10" fmla="*/ 21 w 30"/>
                <a:gd name="T11" fmla="*/ 14 h 15"/>
                <a:gd name="T12" fmla="*/ 17 w 30"/>
                <a:gd name="T13" fmla="*/ 15 h 15"/>
                <a:gd name="T14" fmla="*/ 13 w 30"/>
                <a:gd name="T15" fmla="*/ 15 h 15"/>
                <a:gd name="T16" fmla="*/ 10 w 30"/>
                <a:gd name="T17" fmla="*/ 14 h 15"/>
                <a:gd name="T18" fmla="*/ 7 w 30"/>
                <a:gd name="T19" fmla="*/ 13 h 15"/>
                <a:gd name="T20" fmla="*/ 4 w 30"/>
                <a:gd name="T21" fmla="*/ 10 h 15"/>
                <a:gd name="T22" fmla="*/ 2 w 30"/>
                <a:gd name="T23" fmla="*/ 7 h 15"/>
                <a:gd name="T24" fmla="*/ 1 w 30"/>
                <a:gd name="T25" fmla="*/ 4 h 15"/>
                <a:gd name="T26" fmla="*/ 0 w 30"/>
                <a:gd name="T2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5">
                  <a:moveTo>
                    <a:pt x="30" y="0"/>
                  </a:moveTo>
                  <a:lnTo>
                    <a:pt x="30" y="4"/>
                  </a:lnTo>
                  <a:lnTo>
                    <a:pt x="28" y="7"/>
                  </a:lnTo>
                  <a:lnTo>
                    <a:pt x="26" y="10"/>
                  </a:lnTo>
                  <a:lnTo>
                    <a:pt x="24" y="13"/>
                  </a:lnTo>
                  <a:lnTo>
                    <a:pt x="21" y="14"/>
                  </a:lnTo>
                  <a:lnTo>
                    <a:pt x="17" y="15"/>
                  </a:lnTo>
                  <a:lnTo>
                    <a:pt x="13" y="15"/>
                  </a:lnTo>
                  <a:lnTo>
                    <a:pt x="10" y="14"/>
                  </a:lnTo>
                  <a:lnTo>
                    <a:pt x="7" y="13"/>
                  </a:lnTo>
                  <a:lnTo>
                    <a:pt x="4" y="10"/>
                  </a:lnTo>
                  <a:lnTo>
                    <a:pt x="2" y="7"/>
                  </a:lnTo>
                  <a:lnTo>
                    <a:pt x="1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2" name="Freeform 1651"/>
            <p:cNvSpPr>
              <a:spLocks/>
            </p:cNvSpPr>
            <p:nvPr/>
          </p:nvSpPr>
          <p:spPr bwMode="auto">
            <a:xfrm>
              <a:off x="4273207" y="4885697"/>
              <a:ext cx="48678" cy="38942"/>
            </a:xfrm>
            <a:custGeom>
              <a:avLst/>
              <a:gdLst>
                <a:gd name="T0" fmla="*/ 0 w 30"/>
                <a:gd name="T1" fmla="*/ 24 h 24"/>
                <a:gd name="T2" fmla="*/ 15 w 30"/>
                <a:gd name="T3" fmla="*/ 24 h 24"/>
                <a:gd name="T4" fmla="*/ 30 w 30"/>
                <a:gd name="T5" fmla="*/ 24 h 24"/>
                <a:gd name="T6" fmla="*/ 30 w 30"/>
                <a:gd name="T7" fmla="*/ 0 h 24"/>
                <a:gd name="T8" fmla="*/ 15 w 30"/>
                <a:gd name="T9" fmla="*/ 0 h 24"/>
                <a:gd name="T10" fmla="*/ 0 w 30"/>
                <a:gd name="T11" fmla="*/ 0 h 24"/>
                <a:gd name="T12" fmla="*/ 0 w 30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lnTo>
                    <a:pt x="15" y="24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3" name="Freeform 1652"/>
            <p:cNvSpPr>
              <a:spLocks/>
            </p:cNvSpPr>
            <p:nvPr/>
          </p:nvSpPr>
          <p:spPr bwMode="auto">
            <a:xfrm>
              <a:off x="4273207" y="4885697"/>
              <a:ext cx="48678" cy="38942"/>
            </a:xfrm>
            <a:custGeom>
              <a:avLst/>
              <a:gdLst>
                <a:gd name="T0" fmla="*/ 0 w 30"/>
                <a:gd name="T1" fmla="*/ 24 h 24"/>
                <a:gd name="T2" fmla="*/ 15 w 30"/>
                <a:gd name="T3" fmla="*/ 24 h 24"/>
                <a:gd name="T4" fmla="*/ 30 w 30"/>
                <a:gd name="T5" fmla="*/ 24 h 24"/>
                <a:gd name="T6" fmla="*/ 30 w 30"/>
                <a:gd name="T7" fmla="*/ 0 h 24"/>
                <a:gd name="T8" fmla="*/ 15 w 30"/>
                <a:gd name="T9" fmla="*/ 0 h 24"/>
                <a:gd name="T10" fmla="*/ 0 w 30"/>
                <a:gd name="T11" fmla="*/ 0 h 24"/>
                <a:gd name="T12" fmla="*/ 0 w 30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lnTo>
                    <a:pt x="15" y="24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4" name="Freeform 1653"/>
            <p:cNvSpPr>
              <a:spLocks/>
            </p:cNvSpPr>
            <p:nvPr/>
          </p:nvSpPr>
          <p:spPr bwMode="auto">
            <a:xfrm>
              <a:off x="4273207" y="4862981"/>
              <a:ext cx="48678" cy="22716"/>
            </a:xfrm>
            <a:custGeom>
              <a:avLst/>
              <a:gdLst>
                <a:gd name="T0" fmla="*/ 15 w 30"/>
                <a:gd name="T1" fmla="*/ 14 h 14"/>
                <a:gd name="T2" fmla="*/ 0 w 30"/>
                <a:gd name="T3" fmla="*/ 14 h 14"/>
                <a:gd name="T4" fmla="*/ 1 w 30"/>
                <a:gd name="T5" fmla="*/ 11 h 14"/>
                <a:gd name="T6" fmla="*/ 2 w 30"/>
                <a:gd name="T7" fmla="*/ 7 h 14"/>
                <a:gd name="T8" fmla="*/ 4 w 30"/>
                <a:gd name="T9" fmla="*/ 4 h 14"/>
                <a:gd name="T10" fmla="*/ 7 w 30"/>
                <a:gd name="T11" fmla="*/ 2 h 14"/>
                <a:gd name="T12" fmla="*/ 10 w 30"/>
                <a:gd name="T13" fmla="*/ 1 h 14"/>
                <a:gd name="T14" fmla="*/ 13 w 30"/>
                <a:gd name="T15" fmla="*/ 0 h 14"/>
                <a:gd name="T16" fmla="*/ 17 w 30"/>
                <a:gd name="T17" fmla="*/ 0 h 14"/>
                <a:gd name="T18" fmla="*/ 21 w 30"/>
                <a:gd name="T19" fmla="*/ 1 h 14"/>
                <a:gd name="T20" fmla="*/ 24 w 30"/>
                <a:gd name="T21" fmla="*/ 2 h 14"/>
                <a:gd name="T22" fmla="*/ 26 w 30"/>
                <a:gd name="T23" fmla="*/ 4 h 14"/>
                <a:gd name="T24" fmla="*/ 28 w 30"/>
                <a:gd name="T25" fmla="*/ 7 h 14"/>
                <a:gd name="T26" fmla="*/ 30 w 30"/>
                <a:gd name="T27" fmla="*/ 11 h 14"/>
                <a:gd name="T28" fmla="*/ 30 w 30"/>
                <a:gd name="T29" fmla="*/ 14 h 14"/>
                <a:gd name="T30" fmla="*/ 15 w 30"/>
                <a:gd name="T3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14">
                  <a:moveTo>
                    <a:pt x="15" y="14"/>
                  </a:moveTo>
                  <a:lnTo>
                    <a:pt x="0" y="14"/>
                  </a:lnTo>
                  <a:lnTo>
                    <a:pt x="1" y="11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5" name="Freeform 1654"/>
            <p:cNvSpPr>
              <a:spLocks/>
            </p:cNvSpPr>
            <p:nvPr/>
          </p:nvSpPr>
          <p:spPr bwMode="auto">
            <a:xfrm>
              <a:off x="4273207" y="4862981"/>
              <a:ext cx="48678" cy="22716"/>
            </a:xfrm>
            <a:custGeom>
              <a:avLst/>
              <a:gdLst>
                <a:gd name="T0" fmla="*/ 0 w 30"/>
                <a:gd name="T1" fmla="*/ 14 h 14"/>
                <a:gd name="T2" fmla="*/ 1 w 30"/>
                <a:gd name="T3" fmla="*/ 11 h 14"/>
                <a:gd name="T4" fmla="*/ 2 w 30"/>
                <a:gd name="T5" fmla="*/ 7 h 14"/>
                <a:gd name="T6" fmla="*/ 4 w 30"/>
                <a:gd name="T7" fmla="*/ 4 h 14"/>
                <a:gd name="T8" fmla="*/ 7 w 30"/>
                <a:gd name="T9" fmla="*/ 2 h 14"/>
                <a:gd name="T10" fmla="*/ 10 w 30"/>
                <a:gd name="T11" fmla="*/ 1 h 14"/>
                <a:gd name="T12" fmla="*/ 13 w 30"/>
                <a:gd name="T13" fmla="*/ 0 h 14"/>
                <a:gd name="T14" fmla="*/ 17 w 30"/>
                <a:gd name="T15" fmla="*/ 0 h 14"/>
                <a:gd name="T16" fmla="*/ 21 w 30"/>
                <a:gd name="T17" fmla="*/ 1 h 14"/>
                <a:gd name="T18" fmla="*/ 24 w 30"/>
                <a:gd name="T19" fmla="*/ 2 h 14"/>
                <a:gd name="T20" fmla="*/ 26 w 30"/>
                <a:gd name="T21" fmla="*/ 4 h 14"/>
                <a:gd name="T22" fmla="*/ 28 w 30"/>
                <a:gd name="T23" fmla="*/ 7 h 14"/>
                <a:gd name="T24" fmla="*/ 30 w 30"/>
                <a:gd name="T25" fmla="*/ 11 h 14"/>
                <a:gd name="T26" fmla="*/ 30 w 30"/>
                <a:gd name="T2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1" y="11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30" y="11"/>
                  </a:lnTo>
                  <a:lnTo>
                    <a:pt x="30" y="1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6" name="Line 1655"/>
            <p:cNvSpPr>
              <a:spLocks noChangeShapeType="1"/>
            </p:cNvSpPr>
            <p:nvPr/>
          </p:nvSpPr>
          <p:spPr bwMode="auto">
            <a:xfrm flipV="1">
              <a:off x="4688593" y="4924640"/>
              <a:ext cx="0" cy="811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7" name="Line 1656"/>
            <p:cNvSpPr>
              <a:spLocks noChangeShapeType="1"/>
            </p:cNvSpPr>
            <p:nvPr/>
          </p:nvSpPr>
          <p:spPr bwMode="auto">
            <a:xfrm flipH="1">
              <a:off x="4510107" y="5158294"/>
              <a:ext cx="141167" cy="373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8" name="Line 1657"/>
            <p:cNvSpPr>
              <a:spLocks noChangeShapeType="1"/>
            </p:cNvSpPr>
            <p:nvPr/>
          </p:nvSpPr>
          <p:spPr bwMode="auto">
            <a:xfrm flipV="1">
              <a:off x="4510107" y="5161540"/>
              <a:ext cx="142789" cy="373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89" name="Line 1658"/>
            <p:cNvSpPr>
              <a:spLocks noChangeShapeType="1"/>
            </p:cNvSpPr>
            <p:nvPr/>
          </p:nvSpPr>
          <p:spPr bwMode="auto">
            <a:xfrm flipV="1">
              <a:off x="4553917" y="5208594"/>
              <a:ext cx="34075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0" name="Line 1659"/>
            <p:cNvSpPr>
              <a:spLocks noChangeShapeType="1"/>
            </p:cNvSpPr>
            <p:nvPr/>
          </p:nvSpPr>
          <p:spPr bwMode="auto">
            <a:xfrm flipH="1">
              <a:off x="4552294" y="5208594"/>
              <a:ext cx="37320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1" name="Line 1660"/>
            <p:cNvSpPr>
              <a:spLocks noChangeShapeType="1"/>
            </p:cNvSpPr>
            <p:nvPr/>
          </p:nvSpPr>
          <p:spPr bwMode="auto">
            <a:xfrm flipV="1">
              <a:off x="4545804" y="5181011"/>
              <a:ext cx="35697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2" name="Line 1661"/>
            <p:cNvSpPr>
              <a:spLocks noChangeShapeType="1"/>
            </p:cNvSpPr>
            <p:nvPr/>
          </p:nvSpPr>
          <p:spPr bwMode="auto">
            <a:xfrm>
              <a:off x="4560407" y="5176142"/>
              <a:ext cx="12981" cy="4705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3" name="Line 1662"/>
            <p:cNvSpPr>
              <a:spLocks noChangeShapeType="1"/>
            </p:cNvSpPr>
            <p:nvPr/>
          </p:nvSpPr>
          <p:spPr bwMode="auto">
            <a:xfrm flipV="1">
              <a:off x="4510107" y="5195614"/>
              <a:ext cx="0" cy="32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4" name="Line 1663"/>
            <p:cNvSpPr>
              <a:spLocks noChangeShapeType="1"/>
            </p:cNvSpPr>
            <p:nvPr/>
          </p:nvSpPr>
          <p:spPr bwMode="auto">
            <a:xfrm>
              <a:off x="4510107" y="5195614"/>
              <a:ext cx="0" cy="32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5" name="Line 1664"/>
            <p:cNvSpPr>
              <a:spLocks noChangeShapeType="1"/>
            </p:cNvSpPr>
            <p:nvPr/>
          </p:nvSpPr>
          <p:spPr bwMode="auto">
            <a:xfrm>
              <a:off x="4510107" y="5198859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6" name="Line 1665"/>
            <p:cNvSpPr>
              <a:spLocks noChangeShapeType="1"/>
            </p:cNvSpPr>
            <p:nvPr/>
          </p:nvSpPr>
          <p:spPr bwMode="auto">
            <a:xfrm>
              <a:off x="4545804" y="5189123"/>
              <a:ext cx="0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7" name="Line 1666"/>
            <p:cNvSpPr>
              <a:spLocks noChangeShapeType="1"/>
            </p:cNvSpPr>
            <p:nvPr/>
          </p:nvSpPr>
          <p:spPr bwMode="auto">
            <a:xfrm flipH="1">
              <a:off x="4552294" y="5218330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8" name="Line 1667"/>
            <p:cNvSpPr>
              <a:spLocks noChangeShapeType="1"/>
            </p:cNvSpPr>
            <p:nvPr/>
          </p:nvSpPr>
          <p:spPr bwMode="auto">
            <a:xfrm>
              <a:off x="4545804" y="5190746"/>
              <a:ext cx="6490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99" name="Line 1668"/>
            <p:cNvSpPr>
              <a:spLocks noChangeShapeType="1"/>
            </p:cNvSpPr>
            <p:nvPr/>
          </p:nvSpPr>
          <p:spPr bwMode="auto">
            <a:xfrm>
              <a:off x="4651273" y="5005770"/>
              <a:ext cx="0" cy="152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0" name="Line 1669"/>
            <p:cNvSpPr>
              <a:spLocks noChangeShapeType="1"/>
            </p:cNvSpPr>
            <p:nvPr/>
          </p:nvSpPr>
          <p:spPr bwMode="auto">
            <a:xfrm flipV="1">
              <a:off x="4654518" y="5005770"/>
              <a:ext cx="0" cy="152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1" name="Line 1670"/>
            <p:cNvSpPr>
              <a:spLocks noChangeShapeType="1"/>
            </p:cNvSpPr>
            <p:nvPr/>
          </p:nvSpPr>
          <p:spPr bwMode="auto">
            <a:xfrm flipV="1">
              <a:off x="4615575" y="5192368"/>
              <a:ext cx="35697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2" name="Line 1671"/>
            <p:cNvSpPr>
              <a:spLocks noChangeShapeType="1"/>
            </p:cNvSpPr>
            <p:nvPr/>
          </p:nvSpPr>
          <p:spPr bwMode="auto">
            <a:xfrm flipH="1">
              <a:off x="4615575" y="5190746"/>
              <a:ext cx="35697" cy="97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3" name="Line 1672"/>
            <p:cNvSpPr>
              <a:spLocks noChangeShapeType="1"/>
            </p:cNvSpPr>
            <p:nvPr/>
          </p:nvSpPr>
          <p:spPr bwMode="auto">
            <a:xfrm>
              <a:off x="4623689" y="5158294"/>
              <a:ext cx="11359" cy="486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4" name="Line 1673"/>
            <p:cNvSpPr>
              <a:spLocks noChangeShapeType="1"/>
            </p:cNvSpPr>
            <p:nvPr/>
          </p:nvSpPr>
          <p:spPr bwMode="auto">
            <a:xfrm>
              <a:off x="4579878" y="5181011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5" name="Line 1674"/>
            <p:cNvSpPr>
              <a:spLocks noChangeShapeType="1"/>
            </p:cNvSpPr>
            <p:nvPr/>
          </p:nvSpPr>
          <p:spPr bwMode="auto">
            <a:xfrm>
              <a:off x="4587992" y="5208594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6" name="Line 1675"/>
            <p:cNvSpPr>
              <a:spLocks noChangeShapeType="1"/>
            </p:cNvSpPr>
            <p:nvPr/>
          </p:nvSpPr>
          <p:spPr bwMode="auto">
            <a:xfrm>
              <a:off x="4581501" y="5181011"/>
              <a:ext cx="8114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7" name="Line 1676"/>
            <p:cNvSpPr>
              <a:spLocks noChangeShapeType="1"/>
            </p:cNvSpPr>
            <p:nvPr/>
          </p:nvSpPr>
          <p:spPr bwMode="auto">
            <a:xfrm>
              <a:off x="4607463" y="5172897"/>
              <a:ext cx="8114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8" name="Line 1677"/>
            <p:cNvSpPr>
              <a:spLocks noChangeShapeType="1"/>
            </p:cNvSpPr>
            <p:nvPr/>
          </p:nvSpPr>
          <p:spPr bwMode="auto">
            <a:xfrm flipV="1">
              <a:off x="4615575" y="5200482"/>
              <a:ext cx="0" cy="16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09" name="Freeform 1678"/>
            <p:cNvSpPr>
              <a:spLocks/>
            </p:cNvSpPr>
            <p:nvPr/>
          </p:nvSpPr>
          <p:spPr bwMode="auto">
            <a:xfrm>
              <a:off x="4652896" y="5158294"/>
              <a:ext cx="1623" cy="324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0" name="Line 1679"/>
            <p:cNvSpPr>
              <a:spLocks noChangeShapeType="1"/>
            </p:cNvSpPr>
            <p:nvPr/>
          </p:nvSpPr>
          <p:spPr bwMode="auto">
            <a:xfrm flipH="1" flipV="1">
              <a:off x="4651273" y="5158294"/>
              <a:ext cx="1623" cy="32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1" name="Line 1680"/>
            <p:cNvSpPr>
              <a:spLocks noChangeShapeType="1"/>
            </p:cNvSpPr>
            <p:nvPr/>
          </p:nvSpPr>
          <p:spPr bwMode="auto">
            <a:xfrm>
              <a:off x="4643160" y="5163162"/>
              <a:ext cx="8114" cy="275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2" name="Line 1681"/>
            <p:cNvSpPr>
              <a:spLocks noChangeShapeType="1"/>
            </p:cNvSpPr>
            <p:nvPr/>
          </p:nvSpPr>
          <p:spPr bwMode="auto">
            <a:xfrm>
              <a:off x="4651273" y="5158294"/>
              <a:ext cx="32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3" name="Freeform 1682"/>
            <p:cNvSpPr>
              <a:spLocks/>
            </p:cNvSpPr>
            <p:nvPr/>
          </p:nvSpPr>
          <p:spPr bwMode="auto">
            <a:xfrm>
              <a:off x="4600973" y="4924640"/>
              <a:ext cx="48678" cy="24340"/>
            </a:xfrm>
            <a:custGeom>
              <a:avLst/>
              <a:gdLst>
                <a:gd name="T0" fmla="*/ 15 w 30"/>
                <a:gd name="T1" fmla="*/ 0 h 15"/>
                <a:gd name="T2" fmla="*/ 30 w 30"/>
                <a:gd name="T3" fmla="*/ 0 h 15"/>
                <a:gd name="T4" fmla="*/ 29 w 30"/>
                <a:gd name="T5" fmla="*/ 4 h 15"/>
                <a:gd name="T6" fmla="*/ 28 w 30"/>
                <a:gd name="T7" fmla="*/ 7 h 15"/>
                <a:gd name="T8" fmla="*/ 26 w 30"/>
                <a:gd name="T9" fmla="*/ 10 h 15"/>
                <a:gd name="T10" fmla="*/ 23 w 30"/>
                <a:gd name="T11" fmla="*/ 13 h 15"/>
                <a:gd name="T12" fmla="*/ 20 w 30"/>
                <a:gd name="T13" fmla="*/ 14 h 15"/>
                <a:gd name="T14" fmla="*/ 17 w 30"/>
                <a:gd name="T15" fmla="*/ 15 h 15"/>
                <a:gd name="T16" fmla="*/ 13 w 30"/>
                <a:gd name="T17" fmla="*/ 15 h 15"/>
                <a:gd name="T18" fmla="*/ 10 w 30"/>
                <a:gd name="T19" fmla="*/ 14 h 15"/>
                <a:gd name="T20" fmla="*/ 7 w 30"/>
                <a:gd name="T21" fmla="*/ 13 h 15"/>
                <a:gd name="T22" fmla="*/ 4 w 30"/>
                <a:gd name="T23" fmla="*/ 10 h 15"/>
                <a:gd name="T24" fmla="*/ 2 w 30"/>
                <a:gd name="T25" fmla="*/ 7 h 15"/>
                <a:gd name="T26" fmla="*/ 0 w 30"/>
                <a:gd name="T27" fmla="*/ 4 h 15"/>
                <a:gd name="T28" fmla="*/ 0 w 30"/>
                <a:gd name="T29" fmla="*/ 0 h 15"/>
                <a:gd name="T30" fmla="*/ 15 w 30"/>
                <a:gd name="T3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15">
                  <a:moveTo>
                    <a:pt x="15" y="0"/>
                  </a:moveTo>
                  <a:lnTo>
                    <a:pt x="30" y="0"/>
                  </a:lnTo>
                  <a:lnTo>
                    <a:pt x="29" y="4"/>
                  </a:lnTo>
                  <a:lnTo>
                    <a:pt x="28" y="7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0" y="14"/>
                  </a:lnTo>
                  <a:lnTo>
                    <a:pt x="17" y="15"/>
                  </a:lnTo>
                  <a:lnTo>
                    <a:pt x="13" y="15"/>
                  </a:lnTo>
                  <a:lnTo>
                    <a:pt x="10" y="14"/>
                  </a:lnTo>
                  <a:lnTo>
                    <a:pt x="7" y="13"/>
                  </a:lnTo>
                  <a:lnTo>
                    <a:pt x="4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4" name="Freeform 1683"/>
            <p:cNvSpPr>
              <a:spLocks/>
            </p:cNvSpPr>
            <p:nvPr/>
          </p:nvSpPr>
          <p:spPr bwMode="auto">
            <a:xfrm>
              <a:off x="4600973" y="4924640"/>
              <a:ext cx="48678" cy="24340"/>
            </a:xfrm>
            <a:custGeom>
              <a:avLst/>
              <a:gdLst>
                <a:gd name="T0" fmla="*/ 30 w 30"/>
                <a:gd name="T1" fmla="*/ 0 h 15"/>
                <a:gd name="T2" fmla="*/ 29 w 30"/>
                <a:gd name="T3" fmla="*/ 4 h 15"/>
                <a:gd name="T4" fmla="*/ 28 w 30"/>
                <a:gd name="T5" fmla="*/ 7 h 15"/>
                <a:gd name="T6" fmla="*/ 26 w 30"/>
                <a:gd name="T7" fmla="*/ 10 h 15"/>
                <a:gd name="T8" fmla="*/ 23 w 30"/>
                <a:gd name="T9" fmla="*/ 13 h 15"/>
                <a:gd name="T10" fmla="*/ 20 w 30"/>
                <a:gd name="T11" fmla="*/ 14 h 15"/>
                <a:gd name="T12" fmla="*/ 17 w 30"/>
                <a:gd name="T13" fmla="*/ 15 h 15"/>
                <a:gd name="T14" fmla="*/ 13 w 30"/>
                <a:gd name="T15" fmla="*/ 15 h 15"/>
                <a:gd name="T16" fmla="*/ 10 w 30"/>
                <a:gd name="T17" fmla="*/ 14 h 15"/>
                <a:gd name="T18" fmla="*/ 7 w 30"/>
                <a:gd name="T19" fmla="*/ 13 h 15"/>
                <a:gd name="T20" fmla="*/ 4 w 30"/>
                <a:gd name="T21" fmla="*/ 10 h 15"/>
                <a:gd name="T22" fmla="*/ 2 w 30"/>
                <a:gd name="T23" fmla="*/ 7 h 15"/>
                <a:gd name="T24" fmla="*/ 0 w 30"/>
                <a:gd name="T25" fmla="*/ 4 h 15"/>
                <a:gd name="T26" fmla="*/ 0 w 30"/>
                <a:gd name="T2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5">
                  <a:moveTo>
                    <a:pt x="30" y="0"/>
                  </a:moveTo>
                  <a:lnTo>
                    <a:pt x="29" y="4"/>
                  </a:lnTo>
                  <a:lnTo>
                    <a:pt x="28" y="7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0" y="14"/>
                  </a:lnTo>
                  <a:lnTo>
                    <a:pt x="17" y="15"/>
                  </a:lnTo>
                  <a:lnTo>
                    <a:pt x="13" y="15"/>
                  </a:lnTo>
                  <a:lnTo>
                    <a:pt x="10" y="14"/>
                  </a:lnTo>
                  <a:lnTo>
                    <a:pt x="7" y="13"/>
                  </a:lnTo>
                  <a:lnTo>
                    <a:pt x="4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5" name="Freeform 1684"/>
            <p:cNvSpPr>
              <a:spLocks/>
            </p:cNvSpPr>
            <p:nvPr/>
          </p:nvSpPr>
          <p:spPr bwMode="auto">
            <a:xfrm>
              <a:off x="4600973" y="4885697"/>
              <a:ext cx="48678" cy="38942"/>
            </a:xfrm>
            <a:custGeom>
              <a:avLst/>
              <a:gdLst>
                <a:gd name="T0" fmla="*/ 0 w 30"/>
                <a:gd name="T1" fmla="*/ 24 h 24"/>
                <a:gd name="T2" fmla="*/ 15 w 30"/>
                <a:gd name="T3" fmla="*/ 24 h 24"/>
                <a:gd name="T4" fmla="*/ 30 w 30"/>
                <a:gd name="T5" fmla="*/ 24 h 24"/>
                <a:gd name="T6" fmla="*/ 30 w 30"/>
                <a:gd name="T7" fmla="*/ 0 h 24"/>
                <a:gd name="T8" fmla="*/ 15 w 30"/>
                <a:gd name="T9" fmla="*/ 0 h 24"/>
                <a:gd name="T10" fmla="*/ 0 w 30"/>
                <a:gd name="T11" fmla="*/ 0 h 24"/>
                <a:gd name="T12" fmla="*/ 0 w 30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lnTo>
                    <a:pt x="15" y="24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6" name="Freeform 1685"/>
            <p:cNvSpPr>
              <a:spLocks/>
            </p:cNvSpPr>
            <p:nvPr/>
          </p:nvSpPr>
          <p:spPr bwMode="auto">
            <a:xfrm>
              <a:off x="4600973" y="4885697"/>
              <a:ext cx="48678" cy="38942"/>
            </a:xfrm>
            <a:custGeom>
              <a:avLst/>
              <a:gdLst>
                <a:gd name="T0" fmla="*/ 0 w 30"/>
                <a:gd name="T1" fmla="*/ 24 h 24"/>
                <a:gd name="T2" fmla="*/ 15 w 30"/>
                <a:gd name="T3" fmla="*/ 24 h 24"/>
                <a:gd name="T4" fmla="*/ 30 w 30"/>
                <a:gd name="T5" fmla="*/ 24 h 24"/>
                <a:gd name="T6" fmla="*/ 30 w 30"/>
                <a:gd name="T7" fmla="*/ 0 h 24"/>
                <a:gd name="T8" fmla="*/ 15 w 30"/>
                <a:gd name="T9" fmla="*/ 0 h 24"/>
                <a:gd name="T10" fmla="*/ 0 w 30"/>
                <a:gd name="T11" fmla="*/ 0 h 24"/>
                <a:gd name="T12" fmla="*/ 0 w 30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lnTo>
                    <a:pt x="15" y="24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7" name="Freeform 1686"/>
            <p:cNvSpPr>
              <a:spLocks/>
            </p:cNvSpPr>
            <p:nvPr/>
          </p:nvSpPr>
          <p:spPr bwMode="auto">
            <a:xfrm>
              <a:off x="4600973" y="4862981"/>
              <a:ext cx="48678" cy="22716"/>
            </a:xfrm>
            <a:custGeom>
              <a:avLst/>
              <a:gdLst>
                <a:gd name="T0" fmla="*/ 15 w 30"/>
                <a:gd name="T1" fmla="*/ 14 h 14"/>
                <a:gd name="T2" fmla="*/ 0 w 30"/>
                <a:gd name="T3" fmla="*/ 14 h 14"/>
                <a:gd name="T4" fmla="*/ 0 w 30"/>
                <a:gd name="T5" fmla="*/ 11 h 14"/>
                <a:gd name="T6" fmla="*/ 2 w 30"/>
                <a:gd name="T7" fmla="*/ 7 h 14"/>
                <a:gd name="T8" fmla="*/ 4 w 30"/>
                <a:gd name="T9" fmla="*/ 4 h 14"/>
                <a:gd name="T10" fmla="*/ 7 w 30"/>
                <a:gd name="T11" fmla="*/ 2 h 14"/>
                <a:gd name="T12" fmla="*/ 10 w 30"/>
                <a:gd name="T13" fmla="*/ 1 h 14"/>
                <a:gd name="T14" fmla="*/ 13 w 30"/>
                <a:gd name="T15" fmla="*/ 0 h 14"/>
                <a:gd name="T16" fmla="*/ 17 w 30"/>
                <a:gd name="T17" fmla="*/ 0 h 14"/>
                <a:gd name="T18" fmla="*/ 20 w 30"/>
                <a:gd name="T19" fmla="*/ 1 h 14"/>
                <a:gd name="T20" fmla="*/ 23 w 30"/>
                <a:gd name="T21" fmla="*/ 2 h 14"/>
                <a:gd name="T22" fmla="*/ 26 w 30"/>
                <a:gd name="T23" fmla="*/ 4 h 14"/>
                <a:gd name="T24" fmla="*/ 28 w 30"/>
                <a:gd name="T25" fmla="*/ 7 h 14"/>
                <a:gd name="T26" fmla="*/ 29 w 30"/>
                <a:gd name="T27" fmla="*/ 11 h 14"/>
                <a:gd name="T28" fmla="*/ 30 w 30"/>
                <a:gd name="T29" fmla="*/ 14 h 14"/>
                <a:gd name="T30" fmla="*/ 15 w 30"/>
                <a:gd name="T3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14">
                  <a:moveTo>
                    <a:pt x="15" y="14"/>
                  </a:moveTo>
                  <a:lnTo>
                    <a:pt x="0" y="14"/>
                  </a:lnTo>
                  <a:lnTo>
                    <a:pt x="0" y="11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8" name="Freeform 1687"/>
            <p:cNvSpPr>
              <a:spLocks/>
            </p:cNvSpPr>
            <p:nvPr/>
          </p:nvSpPr>
          <p:spPr bwMode="auto">
            <a:xfrm>
              <a:off x="4600973" y="4862981"/>
              <a:ext cx="48678" cy="22716"/>
            </a:xfrm>
            <a:custGeom>
              <a:avLst/>
              <a:gdLst>
                <a:gd name="T0" fmla="*/ 0 w 30"/>
                <a:gd name="T1" fmla="*/ 14 h 14"/>
                <a:gd name="T2" fmla="*/ 0 w 30"/>
                <a:gd name="T3" fmla="*/ 11 h 14"/>
                <a:gd name="T4" fmla="*/ 2 w 30"/>
                <a:gd name="T5" fmla="*/ 7 h 14"/>
                <a:gd name="T6" fmla="*/ 4 w 30"/>
                <a:gd name="T7" fmla="*/ 4 h 14"/>
                <a:gd name="T8" fmla="*/ 7 w 30"/>
                <a:gd name="T9" fmla="*/ 2 h 14"/>
                <a:gd name="T10" fmla="*/ 10 w 30"/>
                <a:gd name="T11" fmla="*/ 1 h 14"/>
                <a:gd name="T12" fmla="*/ 13 w 30"/>
                <a:gd name="T13" fmla="*/ 0 h 14"/>
                <a:gd name="T14" fmla="*/ 17 w 30"/>
                <a:gd name="T15" fmla="*/ 0 h 14"/>
                <a:gd name="T16" fmla="*/ 20 w 30"/>
                <a:gd name="T17" fmla="*/ 1 h 14"/>
                <a:gd name="T18" fmla="*/ 23 w 30"/>
                <a:gd name="T19" fmla="*/ 2 h 14"/>
                <a:gd name="T20" fmla="*/ 26 w 30"/>
                <a:gd name="T21" fmla="*/ 4 h 14"/>
                <a:gd name="T22" fmla="*/ 28 w 30"/>
                <a:gd name="T23" fmla="*/ 7 h 14"/>
                <a:gd name="T24" fmla="*/ 29 w 30"/>
                <a:gd name="T25" fmla="*/ 11 h 14"/>
                <a:gd name="T26" fmla="*/ 30 w 30"/>
                <a:gd name="T2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0" y="11"/>
                  </a:lnTo>
                  <a:lnTo>
                    <a:pt x="2" y="7"/>
                  </a:lnTo>
                  <a:lnTo>
                    <a:pt x="4" y="4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29" y="11"/>
                  </a:lnTo>
                  <a:lnTo>
                    <a:pt x="30" y="1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19" name="Line 1688"/>
            <p:cNvSpPr>
              <a:spLocks noChangeShapeType="1"/>
            </p:cNvSpPr>
            <p:nvPr/>
          </p:nvSpPr>
          <p:spPr bwMode="auto">
            <a:xfrm>
              <a:off x="4493881" y="4824038"/>
              <a:ext cx="0" cy="616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0" name="Line 1689"/>
            <p:cNvSpPr>
              <a:spLocks noChangeShapeType="1"/>
            </p:cNvSpPr>
            <p:nvPr/>
          </p:nvSpPr>
          <p:spPr bwMode="auto">
            <a:xfrm flipV="1">
              <a:off x="4279697" y="4760756"/>
              <a:ext cx="0" cy="1249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1" name="Freeform 1690"/>
            <p:cNvSpPr>
              <a:spLocks/>
            </p:cNvSpPr>
            <p:nvPr/>
          </p:nvSpPr>
          <p:spPr bwMode="auto">
            <a:xfrm>
              <a:off x="4461429" y="4824038"/>
              <a:ext cx="0" cy="61659"/>
            </a:xfrm>
            <a:custGeom>
              <a:avLst/>
              <a:gdLst>
                <a:gd name="T0" fmla="*/ 38 h 38"/>
                <a:gd name="T1" fmla="*/ 0 h 38"/>
                <a:gd name="T2" fmla="*/ 38 h 3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8">
                  <a:moveTo>
                    <a:pt x="0" y="38"/>
                  </a:move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2" name="Line 1691"/>
            <p:cNvSpPr>
              <a:spLocks noChangeShapeType="1"/>
            </p:cNvSpPr>
            <p:nvPr/>
          </p:nvSpPr>
          <p:spPr bwMode="auto">
            <a:xfrm flipV="1">
              <a:off x="4428977" y="4824038"/>
              <a:ext cx="0" cy="616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3" name="Freeform 1692"/>
            <p:cNvSpPr>
              <a:spLocks/>
            </p:cNvSpPr>
            <p:nvPr/>
          </p:nvSpPr>
          <p:spPr bwMode="auto">
            <a:xfrm>
              <a:off x="4461429" y="4843510"/>
              <a:ext cx="0" cy="42188"/>
            </a:xfrm>
            <a:custGeom>
              <a:avLst/>
              <a:gdLst>
                <a:gd name="T0" fmla="*/ 0 h 26"/>
                <a:gd name="T1" fmla="*/ 26 h 26"/>
                <a:gd name="T2" fmla="*/ 0 h 2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6">
                  <a:moveTo>
                    <a:pt x="0" y="0"/>
                  </a:move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4" name="Line 1693"/>
            <p:cNvSpPr>
              <a:spLocks noChangeShapeType="1"/>
            </p:cNvSpPr>
            <p:nvPr/>
          </p:nvSpPr>
          <p:spPr bwMode="auto">
            <a:xfrm>
              <a:off x="4493881" y="4209072"/>
              <a:ext cx="0" cy="676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5" name="Line 1694"/>
            <p:cNvSpPr>
              <a:spLocks noChangeShapeType="1"/>
            </p:cNvSpPr>
            <p:nvPr/>
          </p:nvSpPr>
          <p:spPr bwMode="auto">
            <a:xfrm flipV="1">
              <a:off x="4641537" y="4209072"/>
              <a:ext cx="0" cy="676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6" name="Line 1695"/>
            <p:cNvSpPr>
              <a:spLocks noChangeShapeType="1"/>
            </p:cNvSpPr>
            <p:nvPr/>
          </p:nvSpPr>
          <p:spPr bwMode="auto">
            <a:xfrm flipV="1">
              <a:off x="4428977" y="4209072"/>
              <a:ext cx="0" cy="676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7" name="Line 1696"/>
            <p:cNvSpPr>
              <a:spLocks noChangeShapeType="1"/>
            </p:cNvSpPr>
            <p:nvPr/>
          </p:nvSpPr>
          <p:spPr bwMode="auto">
            <a:xfrm>
              <a:off x="4279697" y="4885697"/>
              <a:ext cx="14927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8" name="Line 1697"/>
            <p:cNvSpPr>
              <a:spLocks noChangeShapeType="1"/>
            </p:cNvSpPr>
            <p:nvPr/>
          </p:nvSpPr>
          <p:spPr bwMode="auto">
            <a:xfrm>
              <a:off x="4461429" y="4885697"/>
              <a:ext cx="8599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29" name="Line 1698"/>
            <p:cNvSpPr>
              <a:spLocks noChangeShapeType="1"/>
            </p:cNvSpPr>
            <p:nvPr/>
          </p:nvSpPr>
          <p:spPr bwMode="auto">
            <a:xfrm>
              <a:off x="4493881" y="4885697"/>
              <a:ext cx="14765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0" name="Freeform 1699"/>
            <p:cNvSpPr>
              <a:spLocks/>
            </p:cNvSpPr>
            <p:nvPr/>
          </p:nvSpPr>
          <p:spPr bwMode="auto">
            <a:xfrm>
              <a:off x="4599349" y="4885697"/>
              <a:ext cx="38942" cy="0"/>
            </a:xfrm>
            <a:custGeom>
              <a:avLst/>
              <a:gdLst>
                <a:gd name="T0" fmla="*/ 0 w 24"/>
                <a:gd name="T1" fmla="*/ 20 w 24"/>
                <a:gd name="T2" fmla="*/ 24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20" y="0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1" name="Line 1700"/>
            <p:cNvSpPr>
              <a:spLocks noChangeShapeType="1"/>
            </p:cNvSpPr>
            <p:nvPr/>
          </p:nvSpPr>
          <p:spPr bwMode="auto">
            <a:xfrm>
              <a:off x="4635047" y="4885697"/>
              <a:ext cx="649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2" name="Line 1701"/>
            <p:cNvSpPr>
              <a:spLocks noChangeShapeType="1"/>
            </p:cNvSpPr>
            <p:nvPr/>
          </p:nvSpPr>
          <p:spPr bwMode="auto">
            <a:xfrm flipH="1">
              <a:off x="4635047" y="4885697"/>
              <a:ext cx="32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3" name="Freeform 1702"/>
            <p:cNvSpPr>
              <a:spLocks/>
            </p:cNvSpPr>
            <p:nvPr/>
          </p:nvSpPr>
          <p:spPr bwMode="auto">
            <a:xfrm>
              <a:off x="4294300" y="4885697"/>
              <a:ext cx="167128" cy="0"/>
            </a:xfrm>
            <a:custGeom>
              <a:avLst/>
              <a:gdLst>
                <a:gd name="T0" fmla="*/ 0 w 103"/>
                <a:gd name="T1" fmla="*/ 103 w 103"/>
                <a:gd name="T2" fmla="*/ 83 w 10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3">
                  <a:moveTo>
                    <a:pt x="0" y="0"/>
                  </a:moveTo>
                  <a:lnTo>
                    <a:pt x="103" y="0"/>
                  </a:lnTo>
                  <a:lnTo>
                    <a:pt x="8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4" name="Line 1703"/>
            <p:cNvSpPr>
              <a:spLocks noChangeShapeType="1"/>
            </p:cNvSpPr>
            <p:nvPr/>
          </p:nvSpPr>
          <p:spPr bwMode="auto">
            <a:xfrm flipH="1">
              <a:off x="4461429" y="4885697"/>
              <a:ext cx="324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5" name="Freeform 1704"/>
            <p:cNvSpPr>
              <a:spLocks/>
            </p:cNvSpPr>
            <p:nvPr/>
          </p:nvSpPr>
          <p:spPr bwMode="auto">
            <a:xfrm>
              <a:off x="4323507" y="4241524"/>
              <a:ext cx="0" cy="473800"/>
            </a:xfrm>
            <a:custGeom>
              <a:avLst/>
              <a:gdLst>
                <a:gd name="T0" fmla="*/ 23 h 292"/>
                <a:gd name="T1" fmla="*/ 0 h 292"/>
                <a:gd name="T2" fmla="*/ 292 h 29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92">
                  <a:moveTo>
                    <a:pt x="0" y="23"/>
                  </a:moveTo>
                  <a:lnTo>
                    <a:pt x="0" y="0"/>
                  </a:lnTo>
                  <a:lnTo>
                    <a:pt x="0" y="29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6" name="Line 1705"/>
            <p:cNvSpPr>
              <a:spLocks noChangeShapeType="1"/>
            </p:cNvSpPr>
            <p:nvPr/>
          </p:nvSpPr>
          <p:spPr bwMode="auto">
            <a:xfrm>
              <a:off x="4493881" y="4209072"/>
              <a:ext cx="0" cy="61496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7" name="Line 1706"/>
            <p:cNvSpPr>
              <a:spLocks noChangeShapeType="1"/>
            </p:cNvSpPr>
            <p:nvPr/>
          </p:nvSpPr>
          <p:spPr bwMode="auto">
            <a:xfrm flipV="1">
              <a:off x="4428977" y="4209072"/>
              <a:ext cx="0" cy="61496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8" name="Freeform 1707"/>
            <p:cNvSpPr>
              <a:spLocks/>
            </p:cNvSpPr>
            <p:nvPr/>
          </p:nvSpPr>
          <p:spPr bwMode="auto">
            <a:xfrm>
              <a:off x="4279697" y="4715324"/>
              <a:ext cx="43811" cy="45433"/>
            </a:xfrm>
            <a:custGeom>
              <a:avLst/>
              <a:gdLst>
                <a:gd name="T0" fmla="*/ 27 w 27"/>
                <a:gd name="T1" fmla="*/ 0 h 28"/>
                <a:gd name="T2" fmla="*/ 24 w 27"/>
                <a:gd name="T3" fmla="*/ 14 h 28"/>
                <a:gd name="T4" fmla="*/ 14 w 27"/>
                <a:gd name="T5" fmla="*/ 24 h 28"/>
                <a:gd name="T6" fmla="*/ 0 w 27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27" y="0"/>
                  </a:moveTo>
                  <a:lnTo>
                    <a:pt x="24" y="14"/>
                  </a:lnTo>
                  <a:lnTo>
                    <a:pt x="14" y="24"/>
                  </a:lnTo>
                  <a:lnTo>
                    <a:pt x="0" y="28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39" name="Line 1708"/>
            <p:cNvSpPr>
              <a:spLocks noChangeShapeType="1"/>
            </p:cNvSpPr>
            <p:nvPr/>
          </p:nvSpPr>
          <p:spPr bwMode="auto">
            <a:xfrm flipV="1">
              <a:off x="4323507" y="4548196"/>
              <a:ext cx="0" cy="1671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0" name="Freeform 1709"/>
            <p:cNvSpPr>
              <a:spLocks/>
            </p:cNvSpPr>
            <p:nvPr/>
          </p:nvSpPr>
          <p:spPr bwMode="auto">
            <a:xfrm>
              <a:off x="4428977" y="4824038"/>
              <a:ext cx="32452" cy="0"/>
            </a:xfrm>
            <a:custGeom>
              <a:avLst/>
              <a:gdLst>
                <a:gd name="T0" fmla="*/ 0 w 20"/>
                <a:gd name="T1" fmla="*/ 20 w 20"/>
                <a:gd name="T2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1" name="Freeform 1710"/>
            <p:cNvSpPr>
              <a:spLocks/>
            </p:cNvSpPr>
            <p:nvPr/>
          </p:nvSpPr>
          <p:spPr bwMode="auto">
            <a:xfrm>
              <a:off x="4461429" y="4824038"/>
              <a:ext cx="32452" cy="0"/>
            </a:xfrm>
            <a:custGeom>
              <a:avLst/>
              <a:gdLst>
                <a:gd name="T0" fmla="*/ 20 w 20"/>
                <a:gd name="T1" fmla="*/ 0 w 20"/>
                <a:gd name="T2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2" name="Line 1711"/>
            <p:cNvSpPr>
              <a:spLocks noChangeShapeType="1"/>
            </p:cNvSpPr>
            <p:nvPr/>
          </p:nvSpPr>
          <p:spPr bwMode="auto">
            <a:xfrm>
              <a:off x="4323507" y="4286957"/>
              <a:ext cx="0" cy="2612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3" name="Freeform 1712"/>
            <p:cNvSpPr>
              <a:spLocks/>
            </p:cNvSpPr>
            <p:nvPr/>
          </p:nvSpPr>
          <p:spPr bwMode="auto">
            <a:xfrm>
              <a:off x="4279697" y="4196091"/>
              <a:ext cx="43811" cy="45433"/>
            </a:xfrm>
            <a:custGeom>
              <a:avLst/>
              <a:gdLst>
                <a:gd name="T0" fmla="*/ 0 w 27"/>
                <a:gd name="T1" fmla="*/ 0 h 28"/>
                <a:gd name="T2" fmla="*/ 14 w 27"/>
                <a:gd name="T3" fmla="*/ 4 h 28"/>
                <a:gd name="T4" fmla="*/ 24 w 27"/>
                <a:gd name="T5" fmla="*/ 14 h 28"/>
                <a:gd name="T6" fmla="*/ 27 w 27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8">
                  <a:moveTo>
                    <a:pt x="0" y="0"/>
                  </a:moveTo>
                  <a:lnTo>
                    <a:pt x="14" y="4"/>
                  </a:lnTo>
                  <a:lnTo>
                    <a:pt x="24" y="14"/>
                  </a:lnTo>
                  <a:lnTo>
                    <a:pt x="27" y="28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4" name="Freeform 1713"/>
            <p:cNvSpPr>
              <a:spLocks/>
            </p:cNvSpPr>
            <p:nvPr/>
          </p:nvSpPr>
          <p:spPr bwMode="auto">
            <a:xfrm>
              <a:off x="4279697" y="4129565"/>
              <a:ext cx="181731" cy="32452"/>
            </a:xfrm>
            <a:custGeom>
              <a:avLst/>
              <a:gdLst>
                <a:gd name="T0" fmla="*/ 0 w 112"/>
                <a:gd name="T1" fmla="*/ 20 h 20"/>
                <a:gd name="T2" fmla="*/ 55 w 112"/>
                <a:gd name="T3" fmla="*/ 5 h 20"/>
                <a:gd name="T4" fmla="*/ 112 w 11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20">
                  <a:moveTo>
                    <a:pt x="0" y="20"/>
                  </a:moveTo>
                  <a:lnTo>
                    <a:pt x="55" y="5"/>
                  </a:lnTo>
                  <a:lnTo>
                    <a:pt x="11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5" name="Line 1714"/>
            <p:cNvSpPr>
              <a:spLocks noChangeShapeType="1"/>
            </p:cNvSpPr>
            <p:nvPr/>
          </p:nvSpPr>
          <p:spPr bwMode="auto">
            <a:xfrm flipH="1">
              <a:off x="4279697" y="4162017"/>
              <a:ext cx="18173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6" name="Freeform 1715"/>
            <p:cNvSpPr>
              <a:spLocks/>
            </p:cNvSpPr>
            <p:nvPr/>
          </p:nvSpPr>
          <p:spPr bwMode="auto">
            <a:xfrm>
              <a:off x="4279697" y="4129565"/>
              <a:ext cx="181731" cy="32452"/>
            </a:xfrm>
            <a:custGeom>
              <a:avLst/>
              <a:gdLst>
                <a:gd name="T0" fmla="*/ 0 w 112"/>
                <a:gd name="T1" fmla="*/ 20 h 20"/>
                <a:gd name="T2" fmla="*/ 55 w 112"/>
                <a:gd name="T3" fmla="*/ 5 h 20"/>
                <a:gd name="T4" fmla="*/ 112 w 11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20">
                  <a:moveTo>
                    <a:pt x="0" y="20"/>
                  </a:moveTo>
                  <a:lnTo>
                    <a:pt x="55" y="5"/>
                  </a:lnTo>
                  <a:lnTo>
                    <a:pt x="11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7" name="Line 1716"/>
            <p:cNvSpPr>
              <a:spLocks noChangeShapeType="1"/>
            </p:cNvSpPr>
            <p:nvPr/>
          </p:nvSpPr>
          <p:spPr bwMode="auto">
            <a:xfrm>
              <a:off x="4279697" y="4196091"/>
              <a:ext cx="18173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8" name="Freeform 1717"/>
            <p:cNvSpPr>
              <a:spLocks/>
            </p:cNvSpPr>
            <p:nvPr/>
          </p:nvSpPr>
          <p:spPr bwMode="auto">
            <a:xfrm>
              <a:off x="4461429" y="4129565"/>
              <a:ext cx="183354" cy="32452"/>
            </a:xfrm>
            <a:custGeom>
              <a:avLst/>
              <a:gdLst>
                <a:gd name="T0" fmla="*/ 0 w 113"/>
                <a:gd name="T1" fmla="*/ 0 h 20"/>
                <a:gd name="T2" fmla="*/ 57 w 113"/>
                <a:gd name="T3" fmla="*/ 5 h 20"/>
                <a:gd name="T4" fmla="*/ 113 w 113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0">
                  <a:moveTo>
                    <a:pt x="0" y="0"/>
                  </a:moveTo>
                  <a:lnTo>
                    <a:pt x="57" y="5"/>
                  </a:lnTo>
                  <a:lnTo>
                    <a:pt x="113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49" name="Freeform 1718"/>
            <p:cNvSpPr>
              <a:spLocks/>
            </p:cNvSpPr>
            <p:nvPr/>
          </p:nvSpPr>
          <p:spPr bwMode="auto">
            <a:xfrm>
              <a:off x="4461429" y="4129565"/>
              <a:ext cx="183354" cy="32452"/>
            </a:xfrm>
            <a:custGeom>
              <a:avLst/>
              <a:gdLst>
                <a:gd name="T0" fmla="*/ 0 w 113"/>
                <a:gd name="T1" fmla="*/ 0 h 20"/>
                <a:gd name="T2" fmla="*/ 57 w 113"/>
                <a:gd name="T3" fmla="*/ 5 h 20"/>
                <a:gd name="T4" fmla="*/ 113 w 113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0">
                  <a:moveTo>
                    <a:pt x="0" y="0"/>
                  </a:moveTo>
                  <a:lnTo>
                    <a:pt x="57" y="5"/>
                  </a:lnTo>
                  <a:lnTo>
                    <a:pt x="113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0" name="Line 1719"/>
            <p:cNvSpPr>
              <a:spLocks noChangeShapeType="1"/>
            </p:cNvSpPr>
            <p:nvPr/>
          </p:nvSpPr>
          <p:spPr bwMode="auto">
            <a:xfrm flipH="1">
              <a:off x="4461429" y="4162017"/>
              <a:ext cx="18335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1" name="Line 1720"/>
            <p:cNvSpPr>
              <a:spLocks noChangeShapeType="1"/>
            </p:cNvSpPr>
            <p:nvPr/>
          </p:nvSpPr>
          <p:spPr bwMode="auto">
            <a:xfrm flipH="1">
              <a:off x="4461429" y="4196091"/>
              <a:ext cx="18335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2" name="Line 1721"/>
            <p:cNvSpPr>
              <a:spLocks noChangeShapeType="1"/>
            </p:cNvSpPr>
            <p:nvPr/>
          </p:nvSpPr>
          <p:spPr bwMode="auto">
            <a:xfrm flipH="1">
              <a:off x="4493881" y="4209072"/>
              <a:ext cx="14765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3" name="Line 1722"/>
            <p:cNvSpPr>
              <a:spLocks noChangeShapeType="1"/>
            </p:cNvSpPr>
            <p:nvPr/>
          </p:nvSpPr>
          <p:spPr bwMode="auto">
            <a:xfrm>
              <a:off x="4485767" y="4199336"/>
              <a:ext cx="15739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4" name="Freeform 1723"/>
            <p:cNvSpPr>
              <a:spLocks/>
            </p:cNvSpPr>
            <p:nvPr/>
          </p:nvSpPr>
          <p:spPr bwMode="auto">
            <a:xfrm>
              <a:off x="4641537" y="4199336"/>
              <a:ext cx="1623" cy="9736"/>
            </a:xfrm>
            <a:custGeom>
              <a:avLst/>
              <a:gdLst>
                <a:gd name="T0" fmla="*/ 1 w 1"/>
                <a:gd name="T1" fmla="*/ 0 h 6"/>
                <a:gd name="T2" fmla="*/ 1 w 1"/>
                <a:gd name="T3" fmla="*/ 0 h 6"/>
                <a:gd name="T4" fmla="*/ 1 w 1"/>
                <a:gd name="T5" fmla="*/ 1 h 6"/>
                <a:gd name="T6" fmla="*/ 0 w 1"/>
                <a:gd name="T7" fmla="*/ 1 h 6"/>
                <a:gd name="T8" fmla="*/ 0 w 1"/>
                <a:gd name="T9" fmla="*/ 1 h 6"/>
                <a:gd name="T10" fmla="*/ 0 w 1"/>
                <a:gd name="T11" fmla="*/ 1 h 6"/>
                <a:gd name="T12" fmla="*/ 0 w 1"/>
                <a:gd name="T13" fmla="*/ 2 h 6"/>
                <a:gd name="T14" fmla="*/ 0 w 1"/>
                <a:gd name="T15" fmla="*/ 2 h 6"/>
                <a:gd name="T16" fmla="*/ 0 w 1"/>
                <a:gd name="T17" fmla="*/ 2 h 6"/>
                <a:gd name="T18" fmla="*/ 0 w 1"/>
                <a:gd name="T19" fmla="*/ 3 h 6"/>
                <a:gd name="T20" fmla="*/ 0 w 1"/>
                <a:gd name="T21" fmla="*/ 3 h 6"/>
                <a:gd name="T22" fmla="*/ 0 w 1"/>
                <a:gd name="T23" fmla="*/ 3 h 6"/>
                <a:gd name="T24" fmla="*/ 0 w 1"/>
                <a:gd name="T25" fmla="*/ 4 h 6"/>
                <a:gd name="T26" fmla="*/ 0 w 1"/>
                <a:gd name="T27" fmla="*/ 4 h 6"/>
                <a:gd name="T28" fmla="*/ 0 w 1"/>
                <a:gd name="T29" fmla="*/ 4 h 6"/>
                <a:gd name="T30" fmla="*/ 0 w 1"/>
                <a:gd name="T31" fmla="*/ 5 h 6"/>
                <a:gd name="T32" fmla="*/ 0 w 1"/>
                <a:gd name="T33" fmla="*/ 5 h 6"/>
                <a:gd name="T34" fmla="*/ 0 w 1"/>
                <a:gd name="T35" fmla="*/ 6 h 6"/>
                <a:gd name="T36" fmla="*/ 0 w 1"/>
                <a:gd name="T37" fmla="*/ 6 h 6"/>
                <a:gd name="T38" fmla="*/ 0 w 1"/>
                <a:gd name="T3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5" name="Line 1724"/>
            <p:cNvSpPr>
              <a:spLocks noChangeShapeType="1"/>
            </p:cNvSpPr>
            <p:nvPr/>
          </p:nvSpPr>
          <p:spPr bwMode="auto">
            <a:xfrm>
              <a:off x="4644782" y="4162017"/>
              <a:ext cx="0" cy="340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6" name="Freeform 1725"/>
            <p:cNvSpPr>
              <a:spLocks/>
            </p:cNvSpPr>
            <p:nvPr/>
          </p:nvSpPr>
          <p:spPr bwMode="auto">
            <a:xfrm>
              <a:off x="4643160" y="4196091"/>
              <a:ext cx="1623" cy="324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1 h 2"/>
                <a:gd name="T10" fmla="*/ 0 w 1"/>
                <a:gd name="T11" fmla="*/ 1 h 2"/>
                <a:gd name="T12" fmla="*/ 1 w 1"/>
                <a:gd name="T13" fmla="*/ 1 h 2"/>
                <a:gd name="T14" fmla="*/ 1 w 1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7" name="Freeform 1726"/>
            <p:cNvSpPr>
              <a:spLocks/>
            </p:cNvSpPr>
            <p:nvPr/>
          </p:nvSpPr>
          <p:spPr bwMode="auto">
            <a:xfrm>
              <a:off x="4428977" y="4199336"/>
              <a:ext cx="9736" cy="9736"/>
            </a:xfrm>
            <a:custGeom>
              <a:avLst/>
              <a:gdLst>
                <a:gd name="T0" fmla="*/ 6 w 6"/>
                <a:gd name="T1" fmla="*/ 0 h 6"/>
                <a:gd name="T2" fmla="*/ 5 w 6"/>
                <a:gd name="T3" fmla="*/ 0 h 6"/>
                <a:gd name="T4" fmla="*/ 5 w 6"/>
                <a:gd name="T5" fmla="*/ 0 h 6"/>
                <a:gd name="T6" fmla="*/ 5 w 6"/>
                <a:gd name="T7" fmla="*/ 0 h 6"/>
                <a:gd name="T8" fmla="*/ 4 w 6"/>
                <a:gd name="T9" fmla="*/ 0 h 6"/>
                <a:gd name="T10" fmla="*/ 4 w 6"/>
                <a:gd name="T11" fmla="*/ 1 h 6"/>
                <a:gd name="T12" fmla="*/ 4 w 6"/>
                <a:gd name="T13" fmla="*/ 1 h 6"/>
                <a:gd name="T14" fmla="*/ 3 w 6"/>
                <a:gd name="T15" fmla="*/ 1 h 6"/>
                <a:gd name="T16" fmla="*/ 3 w 6"/>
                <a:gd name="T17" fmla="*/ 1 h 6"/>
                <a:gd name="T18" fmla="*/ 3 w 6"/>
                <a:gd name="T19" fmla="*/ 1 h 6"/>
                <a:gd name="T20" fmla="*/ 2 w 6"/>
                <a:gd name="T21" fmla="*/ 2 h 6"/>
                <a:gd name="T22" fmla="*/ 2 w 6"/>
                <a:gd name="T23" fmla="*/ 2 h 6"/>
                <a:gd name="T24" fmla="*/ 2 w 6"/>
                <a:gd name="T25" fmla="*/ 2 h 6"/>
                <a:gd name="T26" fmla="*/ 2 w 6"/>
                <a:gd name="T27" fmla="*/ 2 h 6"/>
                <a:gd name="T28" fmla="*/ 2 w 6"/>
                <a:gd name="T29" fmla="*/ 3 h 6"/>
                <a:gd name="T30" fmla="*/ 1 w 6"/>
                <a:gd name="T31" fmla="*/ 3 h 6"/>
                <a:gd name="T32" fmla="*/ 1 w 6"/>
                <a:gd name="T33" fmla="*/ 3 h 6"/>
                <a:gd name="T34" fmla="*/ 1 w 6"/>
                <a:gd name="T35" fmla="*/ 4 h 6"/>
                <a:gd name="T36" fmla="*/ 1 w 6"/>
                <a:gd name="T37" fmla="*/ 4 h 6"/>
                <a:gd name="T38" fmla="*/ 0 w 6"/>
                <a:gd name="T39" fmla="*/ 4 h 6"/>
                <a:gd name="T40" fmla="*/ 0 w 6"/>
                <a:gd name="T41" fmla="*/ 5 h 6"/>
                <a:gd name="T42" fmla="*/ 0 w 6"/>
                <a:gd name="T43" fmla="*/ 5 h 6"/>
                <a:gd name="T44" fmla="*/ 0 w 6"/>
                <a:gd name="T45" fmla="*/ 6 h 6"/>
                <a:gd name="T46" fmla="*/ 0 w 6"/>
                <a:gd name="T47" fmla="*/ 6 h 6"/>
                <a:gd name="T48" fmla="*/ 0 w 6"/>
                <a:gd name="T4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8" name="Freeform 1727"/>
            <p:cNvSpPr>
              <a:spLocks/>
            </p:cNvSpPr>
            <p:nvPr/>
          </p:nvSpPr>
          <p:spPr bwMode="auto">
            <a:xfrm>
              <a:off x="4428977" y="4199336"/>
              <a:ext cx="9736" cy="9736"/>
            </a:xfrm>
            <a:custGeom>
              <a:avLst/>
              <a:gdLst>
                <a:gd name="T0" fmla="*/ 0 w 6"/>
                <a:gd name="T1" fmla="*/ 6 h 6"/>
                <a:gd name="T2" fmla="*/ 0 w 6"/>
                <a:gd name="T3" fmla="*/ 6 h 6"/>
                <a:gd name="T4" fmla="*/ 0 w 6"/>
                <a:gd name="T5" fmla="*/ 6 h 6"/>
                <a:gd name="T6" fmla="*/ 0 w 6"/>
                <a:gd name="T7" fmla="*/ 5 h 6"/>
                <a:gd name="T8" fmla="*/ 0 w 6"/>
                <a:gd name="T9" fmla="*/ 5 h 6"/>
                <a:gd name="T10" fmla="*/ 0 w 6"/>
                <a:gd name="T11" fmla="*/ 4 h 6"/>
                <a:gd name="T12" fmla="*/ 1 w 6"/>
                <a:gd name="T13" fmla="*/ 4 h 6"/>
                <a:gd name="T14" fmla="*/ 1 w 6"/>
                <a:gd name="T15" fmla="*/ 4 h 6"/>
                <a:gd name="T16" fmla="*/ 1 w 6"/>
                <a:gd name="T17" fmla="*/ 3 h 6"/>
                <a:gd name="T18" fmla="*/ 1 w 6"/>
                <a:gd name="T19" fmla="*/ 3 h 6"/>
                <a:gd name="T20" fmla="*/ 2 w 6"/>
                <a:gd name="T21" fmla="*/ 3 h 6"/>
                <a:gd name="T22" fmla="*/ 2 w 6"/>
                <a:gd name="T23" fmla="*/ 2 h 6"/>
                <a:gd name="T24" fmla="*/ 2 w 6"/>
                <a:gd name="T25" fmla="*/ 2 h 6"/>
                <a:gd name="T26" fmla="*/ 2 w 6"/>
                <a:gd name="T27" fmla="*/ 2 h 6"/>
                <a:gd name="T28" fmla="*/ 2 w 6"/>
                <a:gd name="T29" fmla="*/ 2 h 6"/>
                <a:gd name="T30" fmla="*/ 3 w 6"/>
                <a:gd name="T31" fmla="*/ 1 h 6"/>
                <a:gd name="T32" fmla="*/ 3 w 6"/>
                <a:gd name="T33" fmla="*/ 1 h 6"/>
                <a:gd name="T34" fmla="*/ 3 w 6"/>
                <a:gd name="T35" fmla="*/ 1 h 6"/>
                <a:gd name="T36" fmla="*/ 4 w 6"/>
                <a:gd name="T37" fmla="*/ 1 h 6"/>
                <a:gd name="T38" fmla="*/ 4 w 6"/>
                <a:gd name="T39" fmla="*/ 1 h 6"/>
                <a:gd name="T40" fmla="*/ 4 w 6"/>
                <a:gd name="T41" fmla="*/ 0 h 6"/>
                <a:gd name="T42" fmla="*/ 5 w 6"/>
                <a:gd name="T43" fmla="*/ 0 h 6"/>
                <a:gd name="T44" fmla="*/ 5 w 6"/>
                <a:gd name="T45" fmla="*/ 0 h 6"/>
                <a:gd name="T46" fmla="*/ 5 w 6"/>
                <a:gd name="T47" fmla="*/ 0 h 6"/>
                <a:gd name="T48" fmla="*/ 6 w 6"/>
                <a:gd name="T4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59" name="Freeform 1728"/>
            <p:cNvSpPr>
              <a:spLocks/>
            </p:cNvSpPr>
            <p:nvPr/>
          </p:nvSpPr>
          <p:spPr bwMode="auto">
            <a:xfrm>
              <a:off x="4485767" y="4199336"/>
              <a:ext cx="8114" cy="9736"/>
            </a:xfrm>
            <a:custGeom>
              <a:avLst/>
              <a:gdLst>
                <a:gd name="T0" fmla="*/ 5 w 5"/>
                <a:gd name="T1" fmla="*/ 6 h 6"/>
                <a:gd name="T2" fmla="*/ 5 w 5"/>
                <a:gd name="T3" fmla="*/ 6 h 6"/>
                <a:gd name="T4" fmla="*/ 5 w 5"/>
                <a:gd name="T5" fmla="*/ 6 h 6"/>
                <a:gd name="T6" fmla="*/ 5 w 5"/>
                <a:gd name="T7" fmla="*/ 5 h 6"/>
                <a:gd name="T8" fmla="*/ 5 w 5"/>
                <a:gd name="T9" fmla="*/ 5 h 6"/>
                <a:gd name="T10" fmla="*/ 5 w 5"/>
                <a:gd name="T11" fmla="*/ 4 h 6"/>
                <a:gd name="T12" fmla="*/ 5 w 5"/>
                <a:gd name="T13" fmla="*/ 4 h 6"/>
                <a:gd name="T14" fmla="*/ 4 w 5"/>
                <a:gd name="T15" fmla="*/ 4 h 6"/>
                <a:gd name="T16" fmla="*/ 4 w 5"/>
                <a:gd name="T17" fmla="*/ 3 h 6"/>
                <a:gd name="T18" fmla="*/ 4 w 5"/>
                <a:gd name="T19" fmla="*/ 3 h 6"/>
                <a:gd name="T20" fmla="*/ 4 w 5"/>
                <a:gd name="T21" fmla="*/ 3 h 6"/>
                <a:gd name="T22" fmla="*/ 4 w 5"/>
                <a:gd name="T23" fmla="*/ 2 h 6"/>
                <a:gd name="T24" fmla="*/ 4 w 5"/>
                <a:gd name="T25" fmla="*/ 2 h 6"/>
                <a:gd name="T26" fmla="*/ 3 w 5"/>
                <a:gd name="T27" fmla="*/ 2 h 6"/>
                <a:gd name="T28" fmla="*/ 3 w 5"/>
                <a:gd name="T29" fmla="*/ 2 h 6"/>
                <a:gd name="T30" fmla="*/ 3 w 5"/>
                <a:gd name="T31" fmla="*/ 1 h 6"/>
                <a:gd name="T32" fmla="*/ 3 w 5"/>
                <a:gd name="T33" fmla="*/ 1 h 6"/>
                <a:gd name="T34" fmla="*/ 2 w 5"/>
                <a:gd name="T35" fmla="*/ 1 h 6"/>
                <a:gd name="T36" fmla="*/ 2 w 5"/>
                <a:gd name="T37" fmla="*/ 1 h 6"/>
                <a:gd name="T38" fmla="*/ 2 w 5"/>
                <a:gd name="T39" fmla="*/ 1 h 6"/>
                <a:gd name="T40" fmla="*/ 1 w 5"/>
                <a:gd name="T41" fmla="*/ 0 h 6"/>
                <a:gd name="T42" fmla="*/ 1 w 5"/>
                <a:gd name="T43" fmla="*/ 0 h 6"/>
                <a:gd name="T44" fmla="*/ 0 w 5"/>
                <a:gd name="T45" fmla="*/ 0 h 6"/>
                <a:gd name="T46" fmla="*/ 0 w 5"/>
                <a:gd name="T47" fmla="*/ 0 h 6"/>
                <a:gd name="T48" fmla="*/ 0 w 5"/>
                <a:gd name="T4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0" name="Freeform 1729"/>
            <p:cNvSpPr>
              <a:spLocks/>
            </p:cNvSpPr>
            <p:nvPr/>
          </p:nvSpPr>
          <p:spPr bwMode="auto">
            <a:xfrm>
              <a:off x="4485767" y="4199336"/>
              <a:ext cx="6490" cy="3245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0 w 4"/>
                <a:gd name="T5" fmla="*/ 0 h 2"/>
                <a:gd name="T6" fmla="*/ 1 w 4"/>
                <a:gd name="T7" fmla="*/ 0 h 2"/>
                <a:gd name="T8" fmla="*/ 1 w 4"/>
                <a:gd name="T9" fmla="*/ 0 h 2"/>
                <a:gd name="T10" fmla="*/ 2 w 4"/>
                <a:gd name="T11" fmla="*/ 1 h 2"/>
                <a:gd name="T12" fmla="*/ 2 w 4"/>
                <a:gd name="T13" fmla="*/ 1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3 w 4"/>
                <a:gd name="T21" fmla="*/ 2 h 2"/>
                <a:gd name="T22" fmla="*/ 3 w 4"/>
                <a:gd name="T23" fmla="*/ 2 h 2"/>
                <a:gd name="T24" fmla="*/ 4 w 4"/>
                <a:gd name="T2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1" name="Line 1730"/>
            <p:cNvSpPr>
              <a:spLocks noChangeShapeType="1"/>
            </p:cNvSpPr>
            <p:nvPr/>
          </p:nvSpPr>
          <p:spPr bwMode="auto">
            <a:xfrm>
              <a:off x="4492258" y="4202582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2" name="Freeform 1731"/>
            <p:cNvSpPr>
              <a:spLocks/>
            </p:cNvSpPr>
            <p:nvPr/>
          </p:nvSpPr>
          <p:spPr bwMode="auto">
            <a:xfrm>
              <a:off x="4492258" y="4202582"/>
              <a:ext cx="1623" cy="6490"/>
            </a:xfrm>
            <a:custGeom>
              <a:avLst/>
              <a:gdLst>
                <a:gd name="T0" fmla="*/ 0 w 1"/>
                <a:gd name="T1" fmla="*/ 0 h 4"/>
                <a:gd name="T2" fmla="*/ 0 w 1"/>
                <a:gd name="T3" fmla="*/ 1 h 4"/>
                <a:gd name="T4" fmla="*/ 0 w 1"/>
                <a:gd name="T5" fmla="*/ 1 h 4"/>
                <a:gd name="T6" fmla="*/ 0 w 1"/>
                <a:gd name="T7" fmla="*/ 1 h 4"/>
                <a:gd name="T8" fmla="*/ 0 w 1"/>
                <a:gd name="T9" fmla="*/ 2 h 4"/>
                <a:gd name="T10" fmla="*/ 1 w 1"/>
                <a:gd name="T11" fmla="*/ 2 h 4"/>
                <a:gd name="T12" fmla="*/ 1 w 1"/>
                <a:gd name="T13" fmla="*/ 2 h 4"/>
                <a:gd name="T14" fmla="*/ 1 w 1"/>
                <a:gd name="T15" fmla="*/ 3 h 4"/>
                <a:gd name="T16" fmla="*/ 1 w 1"/>
                <a:gd name="T17" fmla="*/ 3 h 4"/>
                <a:gd name="T18" fmla="*/ 1 w 1"/>
                <a:gd name="T19" fmla="*/ 4 h 4"/>
                <a:gd name="T20" fmla="*/ 1 w 1"/>
                <a:gd name="T21" fmla="*/ 4 h 4"/>
                <a:gd name="T22" fmla="*/ 1 w 1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3" name="Line 1732"/>
            <p:cNvSpPr>
              <a:spLocks noChangeShapeType="1"/>
            </p:cNvSpPr>
            <p:nvPr/>
          </p:nvSpPr>
          <p:spPr bwMode="auto">
            <a:xfrm>
              <a:off x="4310526" y="4209072"/>
              <a:ext cx="1184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4" name="Line 1733"/>
            <p:cNvSpPr>
              <a:spLocks noChangeShapeType="1"/>
            </p:cNvSpPr>
            <p:nvPr/>
          </p:nvSpPr>
          <p:spPr bwMode="auto">
            <a:xfrm flipH="1">
              <a:off x="4292678" y="4199336"/>
              <a:ext cx="14603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5" name="Freeform 1734"/>
            <p:cNvSpPr>
              <a:spLocks/>
            </p:cNvSpPr>
            <p:nvPr/>
          </p:nvSpPr>
          <p:spPr bwMode="auto">
            <a:xfrm>
              <a:off x="4461429" y="4147413"/>
              <a:ext cx="0" cy="24340"/>
            </a:xfrm>
            <a:custGeom>
              <a:avLst/>
              <a:gdLst>
                <a:gd name="T0" fmla="*/ 0 h 15"/>
                <a:gd name="T1" fmla="*/ 15 h 15"/>
                <a:gd name="T2" fmla="*/ 0 h 1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5">
                  <a:moveTo>
                    <a:pt x="0" y="0"/>
                  </a:move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6" name="Freeform 1735"/>
            <p:cNvSpPr>
              <a:spLocks/>
            </p:cNvSpPr>
            <p:nvPr/>
          </p:nvSpPr>
          <p:spPr bwMode="auto">
            <a:xfrm>
              <a:off x="4461429" y="4162017"/>
              <a:ext cx="0" cy="34075"/>
            </a:xfrm>
            <a:custGeom>
              <a:avLst/>
              <a:gdLst>
                <a:gd name="T0" fmla="*/ 21 h 21"/>
                <a:gd name="T1" fmla="*/ 0 h 21"/>
                <a:gd name="T2" fmla="*/ 21 h 2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1">
                  <a:moveTo>
                    <a:pt x="0" y="21"/>
                  </a:move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7" name="Freeform 1736"/>
            <p:cNvSpPr>
              <a:spLocks/>
            </p:cNvSpPr>
            <p:nvPr/>
          </p:nvSpPr>
          <p:spPr bwMode="auto">
            <a:xfrm>
              <a:off x="4438712" y="4196091"/>
              <a:ext cx="22716" cy="3245"/>
            </a:xfrm>
            <a:custGeom>
              <a:avLst/>
              <a:gdLst>
                <a:gd name="T0" fmla="*/ 0 w 14"/>
                <a:gd name="T1" fmla="*/ 2 h 2"/>
                <a:gd name="T2" fmla="*/ 0 w 14"/>
                <a:gd name="T3" fmla="*/ 2 h 2"/>
                <a:gd name="T4" fmla="*/ 1 w 14"/>
                <a:gd name="T5" fmla="*/ 2 h 2"/>
                <a:gd name="T6" fmla="*/ 2 w 14"/>
                <a:gd name="T7" fmla="*/ 2 h 2"/>
                <a:gd name="T8" fmla="*/ 2 w 14"/>
                <a:gd name="T9" fmla="*/ 2 h 2"/>
                <a:gd name="T10" fmla="*/ 3 w 14"/>
                <a:gd name="T11" fmla="*/ 1 h 2"/>
                <a:gd name="T12" fmla="*/ 3 w 14"/>
                <a:gd name="T13" fmla="*/ 1 h 2"/>
                <a:gd name="T14" fmla="*/ 4 w 14"/>
                <a:gd name="T15" fmla="*/ 1 h 2"/>
                <a:gd name="T16" fmla="*/ 4 w 14"/>
                <a:gd name="T17" fmla="*/ 1 h 2"/>
                <a:gd name="T18" fmla="*/ 5 w 14"/>
                <a:gd name="T19" fmla="*/ 1 h 2"/>
                <a:gd name="T20" fmla="*/ 6 w 14"/>
                <a:gd name="T21" fmla="*/ 1 h 2"/>
                <a:gd name="T22" fmla="*/ 6 w 14"/>
                <a:gd name="T23" fmla="*/ 1 h 2"/>
                <a:gd name="T24" fmla="*/ 7 w 14"/>
                <a:gd name="T25" fmla="*/ 1 h 2"/>
                <a:gd name="T26" fmla="*/ 8 w 14"/>
                <a:gd name="T27" fmla="*/ 1 h 2"/>
                <a:gd name="T28" fmla="*/ 8 w 14"/>
                <a:gd name="T29" fmla="*/ 1 h 2"/>
                <a:gd name="T30" fmla="*/ 9 w 14"/>
                <a:gd name="T31" fmla="*/ 0 h 2"/>
                <a:gd name="T32" fmla="*/ 9 w 14"/>
                <a:gd name="T33" fmla="*/ 0 h 2"/>
                <a:gd name="T34" fmla="*/ 10 w 14"/>
                <a:gd name="T35" fmla="*/ 0 h 2"/>
                <a:gd name="T36" fmla="*/ 11 w 14"/>
                <a:gd name="T37" fmla="*/ 0 h 2"/>
                <a:gd name="T38" fmla="*/ 11 w 14"/>
                <a:gd name="T39" fmla="*/ 0 h 2"/>
                <a:gd name="T40" fmla="*/ 12 w 14"/>
                <a:gd name="T41" fmla="*/ 0 h 2"/>
                <a:gd name="T42" fmla="*/ 13 w 14"/>
                <a:gd name="T43" fmla="*/ 0 h 2"/>
                <a:gd name="T44" fmla="*/ 13 w 14"/>
                <a:gd name="T45" fmla="*/ 0 h 2"/>
                <a:gd name="T46" fmla="*/ 14 w 14"/>
                <a:gd name="T47" fmla="*/ 0 h 2"/>
                <a:gd name="T48" fmla="*/ 14 w 14"/>
                <a:gd name="T4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8" name="Freeform 1737"/>
            <p:cNvSpPr>
              <a:spLocks/>
            </p:cNvSpPr>
            <p:nvPr/>
          </p:nvSpPr>
          <p:spPr bwMode="auto">
            <a:xfrm>
              <a:off x="4438712" y="4196091"/>
              <a:ext cx="22716" cy="3245"/>
            </a:xfrm>
            <a:custGeom>
              <a:avLst/>
              <a:gdLst>
                <a:gd name="T0" fmla="*/ 0 w 14"/>
                <a:gd name="T1" fmla="*/ 2 h 2"/>
                <a:gd name="T2" fmla="*/ 0 w 14"/>
                <a:gd name="T3" fmla="*/ 2 h 2"/>
                <a:gd name="T4" fmla="*/ 1 w 14"/>
                <a:gd name="T5" fmla="*/ 2 h 2"/>
                <a:gd name="T6" fmla="*/ 2 w 14"/>
                <a:gd name="T7" fmla="*/ 2 h 2"/>
                <a:gd name="T8" fmla="*/ 2 w 14"/>
                <a:gd name="T9" fmla="*/ 2 h 2"/>
                <a:gd name="T10" fmla="*/ 3 w 14"/>
                <a:gd name="T11" fmla="*/ 1 h 2"/>
                <a:gd name="T12" fmla="*/ 3 w 14"/>
                <a:gd name="T13" fmla="*/ 1 h 2"/>
                <a:gd name="T14" fmla="*/ 4 w 14"/>
                <a:gd name="T15" fmla="*/ 1 h 2"/>
                <a:gd name="T16" fmla="*/ 4 w 14"/>
                <a:gd name="T17" fmla="*/ 1 h 2"/>
                <a:gd name="T18" fmla="*/ 5 w 14"/>
                <a:gd name="T19" fmla="*/ 1 h 2"/>
                <a:gd name="T20" fmla="*/ 6 w 14"/>
                <a:gd name="T21" fmla="*/ 1 h 2"/>
                <a:gd name="T22" fmla="*/ 6 w 14"/>
                <a:gd name="T23" fmla="*/ 1 h 2"/>
                <a:gd name="T24" fmla="*/ 7 w 14"/>
                <a:gd name="T25" fmla="*/ 1 h 2"/>
                <a:gd name="T26" fmla="*/ 8 w 14"/>
                <a:gd name="T27" fmla="*/ 1 h 2"/>
                <a:gd name="T28" fmla="*/ 8 w 14"/>
                <a:gd name="T29" fmla="*/ 1 h 2"/>
                <a:gd name="T30" fmla="*/ 9 w 14"/>
                <a:gd name="T31" fmla="*/ 0 h 2"/>
                <a:gd name="T32" fmla="*/ 9 w 14"/>
                <a:gd name="T33" fmla="*/ 0 h 2"/>
                <a:gd name="T34" fmla="*/ 10 w 14"/>
                <a:gd name="T35" fmla="*/ 0 h 2"/>
                <a:gd name="T36" fmla="*/ 10 w 14"/>
                <a:gd name="T37" fmla="*/ 0 h 2"/>
                <a:gd name="T38" fmla="*/ 11 w 14"/>
                <a:gd name="T39" fmla="*/ 0 h 2"/>
                <a:gd name="T40" fmla="*/ 12 w 14"/>
                <a:gd name="T41" fmla="*/ 0 h 2"/>
                <a:gd name="T42" fmla="*/ 13 w 14"/>
                <a:gd name="T43" fmla="*/ 0 h 2"/>
                <a:gd name="T44" fmla="*/ 13 w 14"/>
                <a:gd name="T45" fmla="*/ 0 h 2"/>
                <a:gd name="T46" fmla="*/ 14 w 14"/>
                <a:gd name="T47" fmla="*/ 0 h 2"/>
                <a:gd name="T48" fmla="*/ 14 w 14"/>
                <a:gd name="T4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69" name="Freeform 1738"/>
            <p:cNvSpPr>
              <a:spLocks/>
            </p:cNvSpPr>
            <p:nvPr/>
          </p:nvSpPr>
          <p:spPr bwMode="auto">
            <a:xfrm>
              <a:off x="4461429" y="4196091"/>
              <a:ext cx="24340" cy="3245"/>
            </a:xfrm>
            <a:custGeom>
              <a:avLst/>
              <a:gdLst>
                <a:gd name="T0" fmla="*/ 0 w 15"/>
                <a:gd name="T1" fmla="*/ 0 h 2"/>
                <a:gd name="T2" fmla="*/ 1 w 15"/>
                <a:gd name="T3" fmla="*/ 0 h 2"/>
                <a:gd name="T4" fmla="*/ 1 w 15"/>
                <a:gd name="T5" fmla="*/ 0 h 2"/>
                <a:gd name="T6" fmla="*/ 2 w 15"/>
                <a:gd name="T7" fmla="*/ 0 h 2"/>
                <a:gd name="T8" fmla="*/ 3 w 15"/>
                <a:gd name="T9" fmla="*/ 0 h 2"/>
                <a:gd name="T10" fmla="*/ 3 w 15"/>
                <a:gd name="T11" fmla="*/ 0 h 2"/>
                <a:gd name="T12" fmla="*/ 4 w 15"/>
                <a:gd name="T13" fmla="*/ 0 h 2"/>
                <a:gd name="T14" fmla="*/ 5 w 15"/>
                <a:gd name="T15" fmla="*/ 0 h 2"/>
                <a:gd name="T16" fmla="*/ 5 w 15"/>
                <a:gd name="T17" fmla="*/ 0 h 2"/>
                <a:gd name="T18" fmla="*/ 6 w 15"/>
                <a:gd name="T19" fmla="*/ 0 h 2"/>
                <a:gd name="T20" fmla="*/ 6 w 15"/>
                <a:gd name="T21" fmla="*/ 1 h 2"/>
                <a:gd name="T22" fmla="*/ 7 w 15"/>
                <a:gd name="T23" fmla="*/ 1 h 2"/>
                <a:gd name="T24" fmla="*/ 7 w 15"/>
                <a:gd name="T25" fmla="*/ 1 h 2"/>
                <a:gd name="T26" fmla="*/ 8 w 15"/>
                <a:gd name="T27" fmla="*/ 1 h 2"/>
                <a:gd name="T28" fmla="*/ 9 w 15"/>
                <a:gd name="T29" fmla="*/ 1 h 2"/>
                <a:gd name="T30" fmla="*/ 9 w 15"/>
                <a:gd name="T31" fmla="*/ 1 h 2"/>
                <a:gd name="T32" fmla="*/ 10 w 15"/>
                <a:gd name="T33" fmla="*/ 1 h 2"/>
                <a:gd name="T34" fmla="*/ 11 w 15"/>
                <a:gd name="T35" fmla="*/ 1 h 2"/>
                <a:gd name="T36" fmla="*/ 11 w 15"/>
                <a:gd name="T37" fmla="*/ 1 h 2"/>
                <a:gd name="T38" fmla="*/ 12 w 15"/>
                <a:gd name="T39" fmla="*/ 1 h 2"/>
                <a:gd name="T40" fmla="*/ 12 w 15"/>
                <a:gd name="T41" fmla="*/ 2 h 2"/>
                <a:gd name="T42" fmla="*/ 13 w 15"/>
                <a:gd name="T43" fmla="*/ 2 h 2"/>
                <a:gd name="T44" fmla="*/ 13 w 15"/>
                <a:gd name="T45" fmla="*/ 2 h 2"/>
                <a:gd name="T46" fmla="*/ 14 w 15"/>
                <a:gd name="T47" fmla="*/ 2 h 2"/>
                <a:gd name="T48" fmla="*/ 15 w 15"/>
                <a:gd name="T4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2"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0" name="Freeform 1739"/>
            <p:cNvSpPr>
              <a:spLocks/>
            </p:cNvSpPr>
            <p:nvPr/>
          </p:nvSpPr>
          <p:spPr bwMode="auto">
            <a:xfrm>
              <a:off x="4461429" y="4196091"/>
              <a:ext cx="17849" cy="1623"/>
            </a:xfrm>
            <a:custGeom>
              <a:avLst/>
              <a:gdLst>
                <a:gd name="T0" fmla="*/ 0 w 11"/>
                <a:gd name="T1" fmla="*/ 0 h 1"/>
                <a:gd name="T2" fmla="*/ 1 w 11"/>
                <a:gd name="T3" fmla="*/ 0 h 1"/>
                <a:gd name="T4" fmla="*/ 1 w 11"/>
                <a:gd name="T5" fmla="*/ 0 h 1"/>
                <a:gd name="T6" fmla="*/ 2 w 11"/>
                <a:gd name="T7" fmla="*/ 0 h 1"/>
                <a:gd name="T8" fmla="*/ 3 w 11"/>
                <a:gd name="T9" fmla="*/ 0 h 1"/>
                <a:gd name="T10" fmla="*/ 3 w 11"/>
                <a:gd name="T11" fmla="*/ 0 h 1"/>
                <a:gd name="T12" fmla="*/ 4 w 11"/>
                <a:gd name="T13" fmla="*/ 0 h 1"/>
                <a:gd name="T14" fmla="*/ 5 w 11"/>
                <a:gd name="T15" fmla="*/ 0 h 1"/>
                <a:gd name="T16" fmla="*/ 5 w 11"/>
                <a:gd name="T17" fmla="*/ 0 h 1"/>
                <a:gd name="T18" fmla="*/ 6 w 11"/>
                <a:gd name="T19" fmla="*/ 0 h 1"/>
                <a:gd name="T20" fmla="*/ 6 w 11"/>
                <a:gd name="T21" fmla="*/ 1 h 1"/>
                <a:gd name="T22" fmla="*/ 7 w 11"/>
                <a:gd name="T23" fmla="*/ 1 h 1"/>
                <a:gd name="T24" fmla="*/ 7 w 11"/>
                <a:gd name="T25" fmla="*/ 1 h 1"/>
                <a:gd name="T26" fmla="*/ 8 w 11"/>
                <a:gd name="T27" fmla="*/ 1 h 1"/>
                <a:gd name="T28" fmla="*/ 9 w 11"/>
                <a:gd name="T29" fmla="*/ 1 h 1"/>
                <a:gd name="T30" fmla="*/ 9 w 11"/>
                <a:gd name="T31" fmla="*/ 1 h 1"/>
                <a:gd name="T32" fmla="*/ 10 w 11"/>
                <a:gd name="T33" fmla="*/ 1 h 1"/>
                <a:gd name="T34" fmla="*/ 11 w 11"/>
                <a:gd name="T35" fmla="*/ 1 h 1"/>
                <a:gd name="T36" fmla="*/ 11 w 11"/>
                <a:gd name="T3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"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1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1" name="Line 1740"/>
            <p:cNvSpPr>
              <a:spLocks noChangeShapeType="1"/>
            </p:cNvSpPr>
            <p:nvPr/>
          </p:nvSpPr>
          <p:spPr bwMode="auto">
            <a:xfrm>
              <a:off x="4479277" y="4197714"/>
              <a:ext cx="16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2" name="Freeform 1741"/>
            <p:cNvSpPr>
              <a:spLocks/>
            </p:cNvSpPr>
            <p:nvPr/>
          </p:nvSpPr>
          <p:spPr bwMode="auto">
            <a:xfrm>
              <a:off x="4480900" y="4197714"/>
              <a:ext cx="4868" cy="1623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1 w 3"/>
                <a:gd name="T7" fmla="*/ 1 h 1"/>
                <a:gd name="T8" fmla="*/ 2 w 3"/>
                <a:gd name="T9" fmla="*/ 1 h 1"/>
                <a:gd name="T10" fmla="*/ 3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3" name="Freeform 1742"/>
            <p:cNvSpPr>
              <a:spLocks/>
            </p:cNvSpPr>
            <p:nvPr/>
          </p:nvSpPr>
          <p:spPr bwMode="auto">
            <a:xfrm>
              <a:off x="4461429" y="4171753"/>
              <a:ext cx="0" cy="24340"/>
            </a:xfrm>
            <a:custGeom>
              <a:avLst/>
              <a:gdLst>
                <a:gd name="T0" fmla="*/ 0 h 15"/>
                <a:gd name="T1" fmla="*/ 15 h 15"/>
                <a:gd name="T2" fmla="*/ 0 h 1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5">
                  <a:moveTo>
                    <a:pt x="0" y="0"/>
                  </a:move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4" name="Freeform 1743"/>
            <p:cNvSpPr>
              <a:spLocks/>
            </p:cNvSpPr>
            <p:nvPr/>
          </p:nvSpPr>
          <p:spPr bwMode="auto">
            <a:xfrm>
              <a:off x="4461429" y="4129565"/>
              <a:ext cx="0" cy="32452"/>
            </a:xfrm>
            <a:custGeom>
              <a:avLst/>
              <a:gdLst>
                <a:gd name="T0" fmla="*/ 0 h 20"/>
                <a:gd name="T1" fmla="*/ 3 h 20"/>
                <a:gd name="T2" fmla="*/ 0 h 20"/>
                <a:gd name="T3" fmla="*/ 20 h 20"/>
                <a:gd name="T4" fmla="*/ 0 h 2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0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5" name="Line 1744"/>
            <p:cNvSpPr>
              <a:spLocks noChangeShapeType="1"/>
            </p:cNvSpPr>
            <p:nvPr/>
          </p:nvSpPr>
          <p:spPr bwMode="auto">
            <a:xfrm flipV="1">
              <a:off x="4279697" y="4162017"/>
              <a:ext cx="0" cy="340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6" name="Freeform 1745"/>
            <p:cNvSpPr>
              <a:spLocks/>
            </p:cNvSpPr>
            <p:nvPr/>
          </p:nvSpPr>
          <p:spPr bwMode="auto">
            <a:xfrm>
              <a:off x="4354337" y="5573680"/>
              <a:ext cx="214183" cy="9736"/>
            </a:xfrm>
            <a:custGeom>
              <a:avLst/>
              <a:gdLst>
                <a:gd name="T0" fmla="*/ 0 w 132"/>
                <a:gd name="T1" fmla="*/ 0 h 6"/>
                <a:gd name="T2" fmla="*/ 0 w 132"/>
                <a:gd name="T3" fmla="*/ 6 h 6"/>
                <a:gd name="T4" fmla="*/ 132 w 132"/>
                <a:gd name="T5" fmla="*/ 0 h 6"/>
                <a:gd name="T6" fmla="*/ 0 w 13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">
                  <a:moveTo>
                    <a:pt x="0" y="0"/>
                  </a:moveTo>
                  <a:lnTo>
                    <a:pt x="0" y="6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7" name="Freeform 1746"/>
            <p:cNvSpPr>
              <a:spLocks/>
            </p:cNvSpPr>
            <p:nvPr/>
          </p:nvSpPr>
          <p:spPr bwMode="auto">
            <a:xfrm>
              <a:off x="4354337" y="5573680"/>
              <a:ext cx="214183" cy="9736"/>
            </a:xfrm>
            <a:custGeom>
              <a:avLst/>
              <a:gdLst>
                <a:gd name="T0" fmla="*/ 0 w 132"/>
                <a:gd name="T1" fmla="*/ 6 h 6"/>
                <a:gd name="T2" fmla="*/ 132 w 132"/>
                <a:gd name="T3" fmla="*/ 0 h 6"/>
                <a:gd name="T4" fmla="*/ 132 w 132"/>
                <a:gd name="T5" fmla="*/ 6 h 6"/>
                <a:gd name="T6" fmla="*/ 0 w 13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">
                  <a:moveTo>
                    <a:pt x="0" y="6"/>
                  </a:moveTo>
                  <a:lnTo>
                    <a:pt x="132" y="0"/>
                  </a:lnTo>
                  <a:lnTo>
                    <a:pt x="132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8" name="Rectangle 1747"/>
            <p:cNvSpPr>
              <a:spLocks noChangeArrowheads="1"/>
            </p:cNvSpPr>
            <p:nvPr/>
          </p:nvSpPr>
          <p:spPr bwMode="auto">
            <a:xfrm>
              <a:off x="4354337" y="5573680"/>
              <a:ext cx="214183" cy="97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sp>
        <p:nvSpPr>
          <p:cNvPr id="1781" name="Rektangel 1780"/>
          <p:cNvSpPr/>
          <p:nvPr/>
        </p:nvSpPr>
        <p:spPr>
          <a:xfrm>
            <a:off x="4089205" y="4184580"/>
            <a:ext cx="2675038" cy="1289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1787" name="Freeform 1753"/>
          <p:cNvSpPr>
            <a:spLocks/>
          </p:cNvSpPr>
          <p:nvPr/>
        </p:nvSpPr>
        <p:spPr bwMode="auto">
          <a:xfrm>
            <a:off x="3686367" y="4428468"/>
            <a:ext cx="118406" cy="119203"/>
          </a:xfrm>
          <a:custGeom>
            <a:avLst/>
            <a:gdLst>
              <a:gd name="T0" fmla="*/ 38 w 76"/>
              <a:gd name="T1" fmla="*/ 77 h 77"/>
              <a:gd name="T2" fmla="*/ 45 w 76"/>
              <a:gd name="T3" fmla="*/ 76 h 77"/>
              <a:gd name="T4" fmla="*/ 52 w 76"/>
              <a:gd name="T5" fmla="*/ 74 h 77"/>
              <a:gd name="T6" fmla="*/ 59 w 76"/>
              <a:gd name="T7" fmla="*/ 71 h 77"/>
              <a:gd name="T8" fmla="*/ 64 w 76"/>
              <a:gd name="T9" fmla="*/ 66 h 77"/>
              <a:gd name="T10" fmla="*/ 69 w 76"/>
              <a:gd name="T11" fmla="*/ 61 h 77"/>
              <a:gd name="T12" fmla="*/ 73 w 76"/>
              <a:gd name="T13" fmla="*/ 54 h 77"/>
              <a:gd name="T14" fmla="*/ 75 w 76"/>
              <a:gd name="T15" fmla="*/ 47 h 77"/>
              <a:gd name="T16" fmla="*/ 76 w 76"/>
              <a:gd name="T17" fmla="*/ 40 h 77"/>
              <a:gd name="T18" fmla="*/ 76 w 76"/>
              <a:gd name="T19" fmla="*/ 33 h 77"/>
              <a:gd name="T20" fmla="*/ 74 w 76"/>
              <a:gd name="T21" fmla="*/ 26 h 77"/>
              <a:gd name="T22" fmla="*/ 71 w 76"/>
              <a:gd name="T23" fmla="*/ 19 h 77"/>
              <a:gd name="T24" fmla="*/ 67 w 76"/>
              <a:gd name="T25" fmla="*/ 13 h 77"/>
              <a:gd name="T26" fmla="*/ 62 w 76"/>
              <a:gd name="T27" fmla="*/ 8 h 77"/>
              <a:gd name="T28" fmla="*/ 56 w 76"/>
              <a:gd name="T29" fmla="*/ 4 h 77"/>
              <a:gd name="T30" fmla="*/ 49 w 76"/>
              <a:gd name="T31" fmla="*/ 2 h 77"/>
              <a:gd name="T32" fmla="*/ 42 w 76"/>
              <a:gd name="T33" fmla="*/ 0 h 77"/>
              <a:gd name="T34" fmla="*/ 34 w 76"/>
              <a:gd name="T35" fmla="*/ 0 h 77"/>
              <a:gd name="T36" fmla="*/ 27 w 76"/>
              <a:gd name="T37" fmla="*/ 2 h 77"/>
              <a:gd name="T38" fmla="*/ 20 w 76"/>
              <a:gd name="T39" fmla="*/ 4 h 77"/>
              <a:gd name="T40" fmla="*/ 14 w 76"/>
              <a:gd name="T41" fmla="*/ 8 h 77"/>
              <a:gd name="T42" fmla="*/ 9 w 76"/>
              <a:gd name="T43" fmla="*/ 13 h 77"/>
              <a:gd name="T44" fmla="*/ 5 w 76"/>
              <a:gd name="T45" fmla="*/ 19 h 77"/>
              <a:gd name="T46" fmla="*/ 2 w 76"/>
              <a:gd name="T47" fmla="*/ 26 h 77"/>
              <a:gd name="T48" fmla="*/ 0 w 76"/>
              <a:gd name="T49" fmla="*/ 33 h 77"/>
              <a:gd name="T50" fmla="*/ 0 w 76"/>
              <a:gd name="T51" fmla="*/ 40 h 77"/>
              <a:gd name="T52" fmla="*/ 1 w 76"/>
              <a:gd name="T53" fmla="*/ 47 h 77"/>
              <a:gd name="T54" fmla="*/ 3 w 76"/>
              <a:gd name="T55" fmla="*/ 54 h 77"/>
              <a:gd name="T56" fmla="*/ 7 w 76"/>
              <a:gd name="T57" fmla="*/ 61 h 77"/>
              <a:gd name="T58" fmla="*/ 11 w 76"/>
              <a:gd name="T59" fmla="*/ 66 h 77"/>
              <a:gd name="T60" fmla="*/ 17 w 76"/>
              <a:gd name="T61" fmla="*/ 71 h 77"/>
              <a:gd name="T62" fmla="*/ 24 w 76"/>
              <a:gd name="T63" fmla="*/ 74 h 77"/>
              <a:gd name="T64" fmla="*/ 31 w 76"/>
              <a:gd name="T65" fmla="*/ 76 h 77"/>
              <a:gd name="T66" fmla="*/ 38 w 76"/>
              <a:gd name="T67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6" h="77">
                <a:moveTo>
                  <a:pt x="38" y="77"/>
                </a:moveTo>
                <a:lnTo>
                  <a:pt x="45" y="76"/>
                </a:lnTo>
                <a:lnTo>
                  <a:pt x="52" y="74"/>
                </a:lnTo>
                <a:lnTo>
                  <a:pt x="59" y="71"/>
                </a:lnTo>
                <a:lnTo>
                  <a:pt x="64" y="66"/>
                </a:lnTo>
                <a:lnTo>
                  <a:pt x="69" y="61"/>
                </a:lnTo>
                <a:lnTo>
                  <a:pt x="73" y="54"/>
                </a:lnTo>
                <a:lnTo>
                  <a:pt x="75" y="47"/>
                </a:lnTo>
                <a:lnTo>
                  <a:pt x="76" y="40"/>
                </a:lnTo>
                <a:lnTo>
                  <a:pt x="76" y="33"/>
                </a:lnTo>
                <a:lnTo>
                  <a:pt x="74" y="26"/>
                </a:lnTo>
                <a:lnTo>
                  <a:pt x="71" y="19"/>
                </a:lnTo>
                <a:lnTo>
                  <a:pt x="67" y="13"/>
                </a:lnTo>
                <a:lnTo>
                  <a:pt x="62" y="8"/>
                </a:lnTo>
                <a:lnTo>
                  <a:pt x="56" y="4"/>
                </a:lnTo>
                <a:lnTo>
                  <a:pt x="49" y="2"/>
                </a:lnTo>
                <a:lnTo>
                  <a:pt x="42" y="0"/>
                </a:lnTo>
                <a:lnTo>
                  <a:pt x="34" y="0"/>
                </a:lnTo>
                <a:lnTo>
                  <a:pt x="27" y="2"/>
                </a:lnTo>
                <a:lnTo>
                  <a:pt x="20" y="4"/>
                </a:lnTo>
                <a:lnTo>
                  <a:pt x="14" y="8"/>
                </a:lnTo>
                <a:lnTo>
                  <a:pt x="9" y="13"/>
                </a:lnTo>
                <a:lnTo>
                  <a:pt x="5" y="19"/>
                </a:lnTo>
                <a:lnTo>
                  <a:pt x="2" y="26"/>
                </a:lnTo>
                <a:lnTo>
                  <a:pt x="0" y="33"/>
                </a:lnTo>
                <a:lnTo>
                  <a:pt x="0" y="40"/>
                </a:lnTo>
                <a:lnTo>
                  <a:pt x="1" y="47"/>
                </a:lnTo>
                <a:lnTo>
                  <a:pt x="3" y="54"/>
                </a:lnTo>
                <a:lnTo>
                  <a:pt x="7" y="61"/>
                </a:lnTo>
                <a:lnTo>
                  <a:pt x="11" y="66"/>
                </a:lnTo>
                <a:lnTo>
                  <a:pt x="17" y="71"/>
                </a:lnTo>
                <a:lnTo>
                  <a:pt x="24" y="74"/>
                </a:lnTo>
                <a:lnTo>
                  <a:pt x="31" y="76"/>
                </a:lnTo>
                <a:lnTo>
                  <a:pt x="38" y="77"/>
                </a:lnTo>
                <a:close/>
              </a:path>
            </a:pathLst>
          </a:custGeom>
          <a:noFill/>
          <a:ln w="0">
            <a:solidFill>
              <a:srgbClr val="003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nb-NO" sz="1350"/>
          </a:p>
        </p:txBody>
      </p:sp>
      <p:sp>
        <p:nvSpPr>
          <p:cNvPr id="1788" name="Rectangle 1754"/>
          <p:cNvSpPr>
            <a:spLocks noChangeArrowheads="1"/>
          </p:cNvSpPr>
          <p:nvPr/>
        </p:nvSpPr>
        <p:spPr bwMode="auto">
          <a:xfrm>
            <a:off x="3670788" y="4459430"/>
            <a:ext cx="126638" cy="5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nb-NO" altLang="nb-NO" sz="375">
                <a:solidFill>
                  <a:srgbClr val="003FFF"/>
                </a:solidFill>
              </a:rPr>
              <a:t>V 300</a:t>
            </a:r>
            <a:endParaRPr lang="nb-NO" altLang="nb-NO" sz="1350"/>
          </a:p>
        </p:txBody>
      </p:sp>
      <p:sp>
        <p:nvSpPr>
          <p:cNvPr id="1789" name="Freeform 1755"/>
          <p:cNvSpPr>
            <a:spLocks/>
          </p:cNvSpPr>
          <p:nvPr/>
        </p:nvSpPr>
        <p:spPr bwMode="auto">
          <a:xfrm>
            <a:off x="3681693" y="4425372"/>
            <a:ext cx="127753" cy="125396"/>
          </a:xfrm>
          <a:custGeom>
            <a:avLst/>
            <a:gdLst>
              <a:gd name="T0" fmla="*/ 41 w 82"/>
              <a:gd name="T1" fmla="*/ 81 h 81"/>
              <a:gd name="T2" fmla="*/ 49 w 82"/>
              <a:gd name="T3" fmla="*/ 81 h 81"/>
              <a:gd name="T4" fmla="*/ 56 w 82"/>
              <a:gd name="T5" fmla="*/ 79 h 81"/>
              <a:gd name="T6" fmla="*/ 63 w 82"/>
              <a:gd name="T7" fmla="*/ 75 h 81"/>
              <a:gd name="T8" fmla="*/ 69 w 82"/>
              <a:gd name="T9" fmla="*/ 70 h 81"/>
              <a:gd name="T10" fmla="*/ 74 w 82"/>
              <a:gd name="T11" fmla="*/ 64 h 81"/>
              <a:gd name="T12" fmla="*/ 78 w 82"/>
              <a:gd name="T13" fmla="*/ 57 h 81"/>
              <a:gd name="T14" fmla="*/ 81 w 82"/>
              <a:gd name="T15" fmla="*/ 50 h 81"/>
              <a:gd name="T16" fmla="*/ 82 w 82"/>
              <a:gd name="T17" fmla="*/ 42 h 81"/>
              <a:gd name="T18" fmla="*/ 82 w 82"/>
              <a:gd name="T19" fmla="*/ 35 h 81"/>
              <a:gd name="T20" fmla="*/ 80 w 82"/>
              <a:gd name="T21" fmla="*/ 27 h 81"/>
              <a:gd name="T22" fmla="*/ 76 w 82"/>
              <a:gd name="T23" fmla="*/ 20 h 81"/>
              <a:gd name="T24" fmla="*/ 72 w 82"/>
              <a:gd name="T25" fmla="*/ 13 h 81"/>
              <a:gd name="T26" fmla="*/ 66 w 82"/>
              <a:gd name="T27" fmla="*/ 8 h 81"/>
              <a:gd name="T28" fmla="*/ 60 w 82"/>
              <a:gd name="T29" fmla="*/ 4 h 81"/>
              <a:gd name="T30" fmla="*/ 52 w 82"/>
              <a:gd name="T31" fmla="*/ 1 h 81"/>
              <a:gd name="T32" fmla="*/ 45 w 82"/>
              <a:gd name="T33" fmla="*/ 0 h 81"/>
              <a:gd name="T34" fmla="*/ 37 w 82"/>
              <a:gd name="T35" fmla="*/ 0 h 81"/>
              <a:gd name="T36" fmla="*/ 29 w 82"/>
              <a:gd name="T37" fmla="*/ 1 h 81"/>
              <a:gd name="T38" fmla="*/ 22 w 82"/>
              <a:gd name="T39" fmla="*/ 4 h 81"/>
              <a:gd name="T40" fmla="*/ 16 w 82"/>
              <a:gd name="T41" fmla="*/ 8 h 81"/>
              <a:gd name="T42" fmla="*/ 10 w 82"/>
              <a:gd name="T43" fmla="*/ 13 h 81"/>
              <a:gd name="T44" fmla="*/ 5 w 82"/>
              <a:gd name="T45" fmla="*/ 20 h 81"/>
              <a:gd name="T46" fmla="*/ 2 w 82"/>
              <a:gd name="T47" fmla="*/ 27 h 81"/>
              <a:gd name="T48" fmla="*/ 0 w 82"/>
              <a:gd name="T49" fmla="*/ 35 h 81"/>
              <a:gd name="T50" fmla="*/ 0 w 82"/>
              <a:gd name="T51" fmla="*/ 42 h 81"/>
              <a:gd name="T52" fmla="*/ 1 w 82"/>
              <a:gd name="T53" fmla="*/ 50 h 81"/>
              <a:gd name="T54" fmla="*/ 4 w 82"/>
              <a:gd name="T55" fmla="*/ 57 h 81"/>
              <a:gd name="T56" fmla="*/ 8 w 82"/>
              <a:gd name="T57" fmla="*/ 64 h 81"/>
              <a:gd name="T58" fmla="*/ 13 w 82"/>
              <a:gd name="T59" fmla="*/ 70 h 81"/>
              <a:gd name="T60" fmla="*/ 19 w 82"/>
              <a:gd name="T61" fmla="*/ 75 h 81"/>
              <a:gd name="T62" fmla="*/ 26 w 82"/>
              <a:gd name="T63" fmla="*/ 79 h 81"/>
              <a:gd name="T64" fmla="*/ 33 w 82"/>
              <a:gd name="T65" fmla="*/ 81 h 81"/>
              <a:gd name="T66" fmla="*/ 41 w 82"/>
              <a:gd name="T67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2" h="81">
                <a:moveTo>
                  <a:pt x="41" y="81"/>
                </a:moveTo>
                <a:lnTo>
                  <a:pt x="49" y="81"/>
                </a:lnTo>
                <a:lnTo>
                  <a:pt x="56" y="79"/>
                </a:lnTo>
                <a:lnTo>
                  <a:pt x="63" y="75"/>
                </a:lnTo>
                <a:lnTo>
                  <a:pt x="69" y="70"/>
                </a:lnTo>
                <a:lnTo>
                  <a:pt x="74" y="64"/>
                </a:lnTo>
                <a:lnTo>
                  <a:pt x="78" y="57"/>
                </a:lnTo>
                <a:lnTo>
                  <a:pt x="81" y="50"/>
                </a:lnTo>
                <a:lnTo>
                  <a:pt x="82" y="42"/>
                </a:lnTo>
                <a:lnTo>
                  <a:pt x="82" y="35"/>
                </a:lnTo>
                <a:lnTo>
                  <a:pt x="80" y="27"/>
                </a:lnTo>
                <a:lnTo>
                  <a:pt x="76" y="20"/>
                </a:lnTo>
                <a:lnTo>
                  <a:pt x="72" y="13"/>
                </a:lnTo>
                <a:lnTo>
                  <a:pt x="66" y="8"/>
                </a:lnTo>
                <a:lnTo>
                  <a:pt x="60" y="4"/>
                </a:lnTo>
                <a:lnTo>
                  <a:pt x="52" y="1"/>
                </a:lnTo>
                <a:lnTo>
                  <a:pt x="45" y="0"/>
                </a:lnTo>
                <a:lnTo>
                  <a:pt x="37" y="0"/>
                </a:lnTo>
                <a:lnTo>
                  <a:pt x="29" y="1"/>
                </a:lnTo>
                <a:lnTo>
                  <a:pt x="22" y="4"/>
                </a:lnTo>
                <a:lnTo>
                  <a:pt x="16" y="8"/>
                </a:lnTo>
                <a:lnTo>
                  <a:pt x="10" y="13"/>
                </a:lnTo>
                <a:lnTo>
                  <a:pt x="5" y="20"/>
                </a:lnTo>
                <a:lnTo>
                  <a:pt x="2" y="27"/>
                </a:lnTo>
                <a:lnTo>
                  <a:pt x="0" y="35"/>
                </a:lnTo>
                <a:lnTo>
                  <a:pt x="0" y="42"/>
                </a:lnTo>
                <a:lnTo>
                  <a:pt x="1" y="50"/>
                </a:lnTo>
                <a:lnTo>
                  <a:pt x="4" y="57"/>
                </a:lnTo>
                <a:lnTo>
                  <a:pt x="8" y="64"/>
                </a:lnTo>
                <a:lnTo>
                  <a:pt x="13" y="70"/>
                </a:lnTo>
                <a:lnTo>
                  <a:pt x="19" y="75"/>
                </a:lnTo>
                <a:lnTo>
                  <a:pt x="26" y="79"/>
                </a:lnTo>
                <a:lnTo>
                  <a:pt x="33" y="81"/>
                </a:lnTo>
                <a:lnTo>
                  <a:pt x="41" y="81"/>
                </a:lnTo>
                <a:close/>
              </a:path>
            </a:pathLst>
          </a:custGeom>
          <a:noFill/>
          <a:ln w="0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nb-NO" sz="1350"/>
          </a:p>
        </p:txBody>
      </p:sp>
      <p:grpSp>
        <p:nvGrpSpPr>
          <p:cNvPr id="1802" name="Gruppe 1801"/>
          <p:cNvGrpSpPr/>
          <p:nvPr/>
        </p:nvGrpSpPr>
        <p:grpSpPr>
          <a:xfrm>
            <a:off x="4196834" y="4234792"/>
            <a:ext cx="390901" cy="142192"/>
            <a:chOff x="5595782" y="5491351"/>
            <a:chExt cx="521202" cy="189589"/>
          </a:xfrm>
        </p:grpSpPr>
        <p:sp>
          <p:nvSpPr>
            <p:cNvPr id="1796" name="Freeform 1761"/>
            <p:cNvSpPr>
              <a:spLocks/>
            </p:cNvSpPr>
            <p:nvPr/>
          </p:nvSpPr>
          <p:spPr bwMode="auto">
            <a:xfrm>
              <a:off x="5918115" y="5491351"/>
              <a:ext cx="190022" cy="189589"/>
            </a:xfrm>
            <a:custGeom>
              <a:avLst/>
              <a:gdLst>
                <a:gd name="T0" fmla="*/ 68 w 135"/>
                <a:gd name="T1" fmla="*/ 135 h 135"/>
                <a:gd name="T2" fmla="*/ 80 w 135"/>
                <a:gd name="T3" fmla="*/ 134 h 135"/>
                <a:gd name="T4" fmla="*/ 93 w 135"/>
                <a:gd name="T5" fmla="*/ 130 h 135"/>
                <a:gd name="T6" fmla="*/ 104 w 135"/>
                <a:gd name="T7" fmla="*/ 124 h 135"/>
                <a:gd name="T8" fmla="*/ 114 w 135"/>
                <a:gd name="T9" fmla="*/ 116 h 135"/>
                <a:gd name="T10" fmla="*/ 123 w 135"/>
                <a:gd name="T11" fmla="*/ 107 h 135"/>
                <a:gd name="T12" fmla="*/ 129 w 135"/>
                <a:gd name="T13" fmla="*/ 96 h 135"/>
                <a:gd name="T14" fmla="*/ 133 w 135"/>
                <a:gd name="T15" fmla="*/ 83 h 135"/>
                <a:gd name="T16" fmla="*/ 135 w 135"/>
                <a:gd name="T17" fmla="*/ 71 h 135"/>
                <a:gd name="T18" fmla="*/ 134 w 135"/>
                <a:gd name="T19" fmla="*/ 58 h 135"/>
                <a:gd name="T20" fmla="*/ 131 w 135"/>
                <a:gd name="T21" fmla="*/ 45 h 135"/>
                <a:gd name="T22" fmla="*/ 126 w 135"/>
                <a:gd name="T23" fmla="*/ 34 h 135"/>
                <a:gd name="T24" fmla="*/ 119 w 135"/>
                <a:gd name="T25" fmla="*/ 23 h 135"/>
                <a:gd name="T26" fmla="*/ 109 w 135"/>
                <a:gd name="T27" fmla="*/ 14 h 135"/>
                <a:gd name="T28" fmla="*/ 98 w 135"/>
                <a:gd name="T29" fmla="*/ 8 h 135"/>
                <a:gd name="T30" fmla="*/ 86 w 135"/>
                <a:gd name="T31" fmla="*/ 3 h 135"/>
                <a:gd name="T32" fmla="*/ 74 w 135"/>
                <a:gd name="T33" fmla="*/ 0 h 135"/>
                <a:gd name="T34" fmla="*/ 61 w 135"/>
                <a:gd name="T35" fmla="*/ 0 h 135"/>
                <a:gd name="T36" fmla="*/ 49 w 135"/>
                <a:gd name="T37" fmla="*/ 3 h 135"/>
                <a:gd name="T38" fmla="*/ 37 w 135"/>
                <a:gd name="T39" fmla="*/ 8 h 135"/>
                <a:gd name="T40" fmla="*/ 26 w 135"/>
                <a:gd name="T41" fmla="*/ 14 h 135"/>
                <a:gd name="T42" fmla="*/ 17 w 135"/>
                <a:gd name="T43" fmla="*/ 23 h 135"/>
                <a:gd name="T44" fmla="*/ 9 w 135"/>
                <a:gd name="T45" fmla="*/ 34 h 135"/>
                <a:gd name="T46" fmla="*/ 4 w 135"/>
                <a:gd name="T47" fmla="*/ 45 h 135"/>
                <a:gd name="T48" fmla="*/ 1 w 135"/>
                <a:gd name="T49" fmla="*/ 58 h 135"/>
                <a:gd name="T50" fmla="*/ 0 w 135"/>
                <a:gd name="T51" fmla="*/ 71 h 135"/>
                <a:gd name="T52" fmla="*/ 2 w 135"/>
                <a:gd name="T53" fmla="*/ 83 h 135"/>
                <a:gd name="T54" fmla="*/ 6 w 135"/>
                <a:gd name="T55" fmla="*/ 96 h 135"/>
                <a:gd name="T56" fmla="*/ 13 w 135"/>
                <a:gd name="T57" fmla="*/ 107 h 135"/>
                <a:gd name="T58" fmla="*/ 21 w 135"/>
                <a:gd name="T59" fmla="*/ 116 h 135"/>
                <a:gd name="T60" fmla="*/ 31 w 135"/>
                <a:gd name="T61" fmla="*/ 124 h 135"/>
                <a:gd name="T62" fmla="*/ 42 w 135"/>
                <a:gd name="T63" fmla="*/ 130 h 135"/>
                <a:gd name="T64" fmla="*/ 55 w 135"/>
                <a:gd name="T65" fmla="*/ 134 h 135"/>
                <a:gd name="T66" fmla="*/ 68 w 135"/>
                <a:gd name="T67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5" h="135">
                  <a:moveTo>
                    <a:pt x="68" y="135"/>
                  </a:moveTo>
                  <a:lnTo>
                    <a:pt x="80" y="134"/>
                  </a:lnTo>
                  <a:lnTo>
                    <a:pt x="93" y="130"/>
                  </a:lnTo>
                  <a:lnTo>
                    <a:pt x="104" y="124"/>
                  </a:lnTo>
                  <a:lnTo>
                    <a:pt x="114" y="116"/>
                  </a:lnTo>
                  <a:lnTo>
                    <a:pt x="123" y="107"/>
                  </a:lnTo>
                  <a:lnTo>
                    <a:pt x="129" y="96"/>
                  </a:lnTo>
                  <a:lnTo>
                    <a:pt x="133" y="83"/>
                  </a:lnTo>
                  <a:lnTo>
                    <a:pt x="135" y="71"/>
                  </a:lnTo>
                  <a:lnTo>
                    <a:pt x="134" y="58"/>
                  </a:lnTo>
                  <a:lnTo>
                    <a:pt x="131" y="45"/>
                  </a:lnTo>
                  <a:lnTo>
                    <a:pt x="126" y="34"/>
                  </a:lnTo>
                  <a:lnTo>
                    <a:pt x="119" y="23"/>
                  </a:lnTo>
                  <a:lnTo>
                    <a:pt x="109" y="14"/>
                  </a:lnTo>
                  <a:lnTo>
                    <a:pt x="98" y="8"/>
                  </a:lnTo>
                  <a:lnTo>
                    <a:pt x="86" y="3"/>
                  </a:lnTo>
                  <a:lnTo>
                    <a:pt x="74" y="0"/>
                  </a:lnTo>
                  <a:lnTo>
                    <a:pt x="61" y="0"/>
                  </a:lnTo>
                  <a:lnTo>
                    <a:pt x="49" y="3"/>
                  </a:lnTo>
                  <a:lnTo>
                    <a:pt x="37" y="8"/>
                  </a:lnTo>
                  <a:lnTo>
                    <a:pt x="26" y="14"/>
                  </a:lnTo>
                  <a:lnTo>
                    <a:pt x="17" y="23"/>
                  </a:lnTo>
                  <a:lnTo>
                    <a:pt x="9" y="34"/>
                  </a:lnTo>
                  <a:lnTo>
                    <a:pt x="4" y="45"/>
                  </a:lnTo>
                  <a:lnTo>
                    <a:pt x="1" y="58"/>
                  </a:lnTo>
                  <a:lnTo>
                    <a:pt x="0" y="71"/>
                  </a:lnTo>
                  <a:lnTo>
                    <a:pt x="2" y="83"/>
                  </a:lnTo>
                  <a:lnTo>
                    <a:pt x="6" y="96"/>
                  </a:lnTo>
                  <a:lnTo>
                    <a:pt x="13" y="107"/>
                  </a:lnTo>
                  <a:lnTo>
                    <a:pt x="21" y="116"/>
                  </a:lnTo>
                  <a:lnTo>
                    <a:pt x="31" y="124"/>
                  </a:lnTo>
                  <a:lnTo>
                    <a:pt x="42" y="130"/>
                  </a:lnTo>
                  <a:lnTo>
                    <a:pt x="55" y="134"/>
                  </a:lnTo>
                  <a:lnTo>
                    <a:pt x="68" y="135"/>
                  </a:lnTo>
                  <a:close/>
                </a:path>
              </a:pathLst>
            </a:custGeom>
            <a:noFill/>
            <a:ln w="0">
              <a:solidFill>
                <a:srgbClr val="72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97" name="Rectangle 1762"/>
            <p:cNvSpPr>
              <a:spLocks noChangeArrowheads="1"/>
            </p:cNvSpPr>
            <p:nvPr/>
          </p:nvSpPr>
          <p:spPr bwMode="auto">
            <a:xfrm>
              <a:off x="5678829" y="5536291"/>
              <a:ext cx="438155" cy="10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525">
                  <a:solidFill>
                    <a:srgbClr val="720099"/>
                  </a:solidFill>
                </a:rPr>
                <a:t>FV 355mm</a:t>
              </a:r>
              <a:endParaRPr lang="nb-NO" altLang="nb-NO" sz="1350"/>
            </a:p>
          </p:txBody>
        </p:sp>
        <p:sp>
          <p:nvSpPr>
            <p:cNvPr id="1798" name="Freeform 1763"/>
            <p:cNvSpPr>
              <a:spLocks/>
            </p:cNvSpPr>
            <p:nvPr/>
          </p:nvSpPr>
          <p:spPr bwMode="auto">
            <a:xfrm>
              <a:off x="5960342" y="5533482"/>
              <a:ext cx="106975" cy="106731"/>
            </a:xfrm>
            <a:custGeom>
              <a:avLst/>
              <a:gdLst>
                <a:gd name="T0" fmla="*/ 38 w 76"/>
                <a:gd name="T1" fmla="*/ 76 h 76"/>
                <a:gd name="T2" fmla="*/ 45 w 76"/>
                <a:gd name="T3" fmla="*/ 75 h 76"/>
                <a:gd name="T4" fmla="*/ 52 w 76"/>
                <a:gd name="T5" fmla="*/ 73 h 76"/>
                <a:gd name="T6" fmla="*/ 58 w 76"/>
                <a:gd name="T7" fmla="*/ 70 h 76"/>
                <a:gd name="T8" fmla="*/ 64 w 76"/>
                <a:gd name="T9" fmla="*/ 65 h 76"/>
                <a:gd name="T10" fmla="*/ 69 w 76"/>
                <a:gd name="T11" fmla="*/ 59 h 76"/>
                <a:gd name="T12" fmla="*/ 72 w 76"/>
                <a:gd name="T13" fmla="*/ 53 h 76"/>
                <a:gd name="T14" fmla="*/ 74 w 76"/>
                <a:gd name="T15" fmla="*/ 46 h 76"/>
                <a:gd name="T16" fmla="*/ 76 w 76"/>
                <a:gd name="T17" fmla="*/ 39 h 76"/>
                <a:gd name="T18" fmla="*/ 75 w 76"/>
                <a:gd name="T19" fmla="*/ 32 h 76"/>
                <a:gd name="T20" fmla="*/ 73 w 76"/>
                <a:gd name="T21" fmla="*/ 25 h 76"/>
                <a:gd name="T22" fmla="*/ 71 w 76"/>
                <a:gd name="T23" fmla="*/ 19 h 76"/>
                <a:gd name="T24" fmla="*/ 66 w 76"/>
                <a:gd name="T25" fmla="*/ 13 h 76"/>
                <a:gd name="T26" fmla="*/ 61 w 76"/>
                <a:gd name="T27" fmla="*/ 8 h 76"/>
                <a:gd name="T28" fmla="*/ 55 w 76"/>
                <a:gd name="T29" fmla="*/ 4 h 76"/>
                <a:gd name="T30" fmla="*/ 48 w 76"/>
                <a:gd name="T31" fmla="*/ 1 h 76"/>
                <a:gd name="T32" fmla="*/ 41 w 76"/>
                <a:gd name="T33" fmla="*/ 0 h 76"/>
                <a:gd name="T34" fmla="*/ 34 w 76"/>
                <a:gd name="T35" fmla="*/ 0 h 76"/>
                <a:gd name="T36" fmla="*/ 27 w 76"/>
                <a:gd name="T37" fmla="*/ 1 h 76"/>
                <a:gd name="T38" fmla="*/ 20 w 76"/>
                <a:gd name="T39" fmla="*/ 4 h 76"/>
                <a:gd name="T40" fmla="*/ 14 w 76"/>
                <a:gd name="T41" fmla="*/ 8 h 76"/>
                <a:gd name="T42" fmla="*/ 9 w 76"/>
                <a:gd name="T43" fmla="*/ 13 h 76"/>
                <a:gd name="T44" fmla="*/ 5 w 76"/>
                <a:gd name="T45" fmla="*/ 19 h 76"/>
                <a:gd name="T46" fmla="*/ 2 w 76"/>
                <a:gd name="T47" fmla="*/ 25 h 76"/>
                <a:gd name="T48" fmla="*/ 0 w 76"/>
                <a:gd name="T49" fmla="*/ 32 h 76"/>
                <a:gd name="T50" fmla="*/ 0 w 76"/>
                <a:gd name="T51" fmla="*/ 39 h 76"/>
                <a:gd name="T52" fmla="*/ 1 w 76"/>
                <a:gd name="T53" fmla="*/ 46 h 76"/>
                <a:gd name="T54" fmla="*/ 3 w 76"/>
                <a:gd name="T55" fmla="*/ 53 h 76"/>
                <a:gd name="T56" fmla="*/ 7 w 76"/>
                <a:gd name="T57" fmla="*/ 59 h 76"/>
                <a:gd name="T58" fmla="*/ 11 w 76"/>
                <a:gd name="T59" fmla="*/ 65 h 76"/>
                <a:gd name="T60" fmla="*/ 17 w 76"/>
                <a:gd name="T61" fmla="*/ 70 h 76"/>
                <a:gd name="T62" fmla="*/ 24 w 76"/>
                <a:gd name="T63" fmla="*/ 73 h 76"/>
                <a:gd name="T64" fmla="*/ 31 w 76"/>
                <a:gd name="T65" fmla="*/ 75 h 76"/>
                <a:gd name="T66" fmla="*/ 38 w 76"/>
                <a:gd name="T6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lnTo>
                    <a:pt x="45" y="75"/>
                  </a:lnTo>
                  <a:lnTo>
                    <a:pt x="52" y="73"/>
                  </a:lnTo>
                  <a:lnTo>
                    <a:pt x="58" y="70"/>
                  </a:lnTo>
                  <a:lnTo>
                    <a:pt x="64" y="65"/>
                  </a:lnTo>
                  <a:lnTo>
                    <a:pt x="69" y="59"/>
                  </a:lnTo>
                  <a:lnTo>
                    <a:pt x="72" y="53"/>
                  </a:lnTo>
                  <a:lnTo>
                    <a:pt x="74" y="46"/>
                  </a:lnTo>
                  <a:lnTo>
                    <a:pt x="76" y="39"/>
                  </a:lnTo>
                  <a:lnTo>
                    <a:pt x="75" y="32"/>
                  </a:lnTo>
                  <a:lnTo>
                    <a:pt x="73" y="25"/>
                  </a:lnTo>
                  <a:lnTo>
                    <a:pt x="71" y="19"/>
                  </a:lnTo>
                  <a:lnTo>
                    <a:pt x="66" y="13"/>
                  </a:lnTo>
                  <a:lnTo>
                    <a:pt x="61" y="8"/>
                  </a:lnTo>
                  <a:lnTo>
                    <a:pt x="55" y="4"/>
                  </a:lnTo>
                  <a:lnTo>
                    <a:pt x="48" y="1"/>
                  </a:lnTo>
                  <a:lnTo>
                    <a:pt x="41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4" y="8"/>
                  </a:lnTo>
                  <a:lnTo>
                    <a:pt x="9" y="13"/>
                  </a:lnTo>
                  <a:lnTo>
                    <a:pt x="5" y="19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7" y="59"/>
                  </a:lnTo>
                  <a:lnTo>
                    <a:pt x="11" y="65"/>
                  </a:lnTo>
                  <a:lnTo>
                    <a:pt x="17" y="70"/>
                  </a:lnTo>
                  <a:lnTo>
                    <a:pt x="24" y="73"/>
                  </a:lnTo>
                  <a:lnTo>
                    <a:pt x="31" y="75"/>
                  </a:lnTo>
                  <a:lnTo>
                    <a:pt x="38" y="76"/>
                  </a:lnTo>
                  <a:close/>
                </a:path>
              </a:pathLst>
            </a:custGeom>
            <a:noFill/>
            <a:ln w="0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99" name="Freeform 1764"/>
            <p:cNvSpPr>
              <a:spLocks/>
            </p:cNvSpPr>
            <p:nvPr/>
          </p:nvSpPr>
          <p:spPr bwMode="auto">
            <a:xfrm>
              <a:off x="5595782" y="5491351"/>
              <a:ext cx="188614" cy="189589"/>
            </a:xfrm>
            <a:custGeom>
              <a:avLst/>
              <a:gdLst>
                <a:gd name="T0" fmla="*/ 67 w 134"/>
                <a:gd name="T1" fmla="*/ 135 h 135"/>
                <a:gd name="T2" fmla="*/ 80 w 134"/>
                <a:gd name="T3" fmla="*/ 134 h 135"/>
                <a:gd name="T4" fmla="*/ 92 w 134"/>
                <a:gd name="T5" fmla="*/ 130 h 135"/>
                <a:gd name="T6" fmla="*/ 103 w 134"/>
                <a:gd name="T7" fmla="*/ 124 h 135"/>
                <a:gd name="T8" fmla="*/ 114 w 134"/>
                <a:gd name="T9" fmla="*/ 116 h 135"/>
                <a:gd name="T10" fmla="*/ 122 w 134"/>
                <a:gd name="T11" fmla="*/ 107 h 135"/>
                <a:gd name="T12" fmla="*/ 128 w 134"/>
                <a:gd name="T13" fmla="*/ 96 h 135"/>
                <a:gd name="T14" fmla="*/ 132 w 134"/>
                <a:gd name="T15" fmla="*/ 83 h 135"/>
                <a:gd name="T16" fmla="*/ 134 w 134"/>
                <a:gd name="T17" fmla="*/ 71 h 135"/>
                <a:gd name="T18" fmla="*/ 134 w 134"/>
                <a:gd name="T19" fmla="*/ 58 h 135"/>
                <a:gd name="T20" fmla="*/ 131 w 134"/>
                <a:gd name="T21" fmla="*/ 45 h 135"/>
                <a:gd name="T22" fmla="*/ 125 w 134"/>
                <a:gd name="T23" fmla="*/ 34 h 135"/>
                <a:gd name="T24" fmla="*/ 118 w 134"/>
                <a:gd name="T25" fmla="*/ 23 h 135"/>
                <a:gd name="T26" fmla="*/ 109 w 134"/>
                <a:gd name="T27" fmla="*/ 14 h 135"/>
                <a:gd name="T28" fmla="*/ 98 w 134"/>
                <a:gd name="T29" fmla="*/ 8 h 135"/>
                <a:gd name="T30" fmla="*/ 86 w 134"/>
                <a:gd name="T31" fmla="*/ 3 h 135"/>
                <a:gd name="T32" fmla="*/ 74 w 134"/>
                <a:gd name="T33" fmla="*/ 0 h 135"/>
                <a:gd name="T34" fmla="*/ 61 w 134"/>
                <a:gd name="T35" fmla="*/ 0 h 135"/>
                <a:gd name="T36" fmla="*/ 48 w 134"/>
                <a:gd name="T37" fmla="*/ 3 h 135"/>
                <a:gd name="T38" fmla="*/ 36 w 134"/>
                <a:gd name="T39" fmla="*/ 8 h 135"/>
                <a:gd name="T40" fmla="*/ 25 w 134"/>
                <a:gd name="T41" fmla="*/ 14 h 135"/>
                <a:gd name="T42" fmla="*/ 16 w 134"/>
                <a:gd name="T43" fmla="*/ 23 h 135"/>
                <a:gd name="T44" fmla="*/ 9 w 134"/>
                <a:gd name="T45" fmla="*/ 34 h 135"/>
                <a:gd name="T46" fmla="*/ 3 w 134"/>
                <a:gd name="T47" fmla="*/ 45 h 135"/>
                <a:gd name="T48" fmla="*/ 0 w 134"/>
                <a:gd name="T49" fmla="*/ 58 h 135"/>
                <a:gd name="T50" fmla="*/ 0 w 134"/>
                <a:gd name="T51" fmla="*/ 71 h 135"/>
                <a:gd name="T52" fmla="*/ 1 w 134"/>
                <a:gd name="T53" fmla="*/ 83 h 135"/>
                <a:gd name="T54" fmla="*/ 6 w 134"/>
                <a:gd name="T55" fmla="*/ 96 h 135"/>
                <a:gd name="T56" fmla="*/ 12 w 134"/>
                <a:gd name="T57" fmla="*/ 107 h 135"/>
                <a:gd name="T58" fmla="*/ 21 w 134"/>
                <a:gd name="T59" fmla="*/ 116 h 135"/>
                <a:gd name="T60" fmla="*/ 31 w 134"/>
                <a:gd name="T61" fmla="*/ 124 h 135"/>
                <a:gd name="T62" fmla="*/ 42 w 134"/>
                <a:gd name="T63" fmla="*/ 130 h 135"/>
                <a:gd name="T64" fmla="*/ 54 w 134"/>
                <a:gd name="T65" fmla="*/ 134 h 135"/>
                <a:gd name="T66" fmla="*/ 67 w 134"/>
                <a:gd name="T67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35">
                  <a:moveTo>
                    <a:pt x="67" y="135"/>
                  </a:moveTo>
                  <a:lnTo>
                    <a:pt x="80" y="134"/>
                  </a:lnTo>
                  <a:lnTo>
                    <a:pt x="92" y="130"/>
                  </a:lnTo>
                  <a:lnTo>
                    <a:pt x="103" y="124"/>
                  </a:lnTo>
                  <a:lnTo>
                    <a:pt x="114" y="116"/>
                  </a:lnTo>
                  <a:lnTo>
                    <a:pt x="122" y="107"/>
                  </a:lnTo>
                  <a:lnTo>
                    <a:pt x="128" y="96"/>
                  </a:lnTo>
                  <a:lnTo>
                    <a:pt x="132" y="83"/>
                  </a:lnTo>
                  <a:lnTo>
                    <a:pt x="134" y="71"/>
                  </a:lnTo>
                  <a:lnTo>
                    <a:pt x="134" y="58"/>
                  </a:lnTo>
                  <a:lnTo>
                    <a:pt x="131" y="45"/>
                  </a:lnTo>
                  <a:lnTo>
                    <a:pt x="125" y="34"/>
                  </a:lnTo>
                  <a:lnTo>
                    <a:pt x="118" y="23"/>
                  </a:lnTo>
                  <a:lnTo>
                    <a:pt x="109" y="14"/>
                  </a:lnTo>
                  <a:lnTo>
                    <a:pt x="98" y="8"/>
                  </a:lnTo>
                  <a:lnTo>
                    <a:pt x="86" y="3"/>
                  </a:lnTo>
                  <a:lnTo>
                    <a:pt x="74" y="0"/>
                  </a:lnTo>
                  <a:lnTo>
                    <a:pt x="61" y="0"/>
                  </a:lnTo>
                  <a:lnTo>
                    <a:pt x="48" y="3"/>
                  </a:lnTo>
                  <a:lnTo>
                    <a:pt x="36" y="8"/>
                  </a:lnTo>
                  <a:lnTo>
                    <a:pt x="25" y="14"/>
                  </a:lnTo>
                  <a:lnTo>
                    <a:pt x="16" y="23"/>
                  </a:lnTo>
                  <a:lnTo>
                    <a:pt x="9" y="34"/>
                  </a:lnTo>
                  <a:lnTo>
                    <a:pt x="3" y="45"/>
                  </a:lnTo>
                  <a:lnTo>
                    <a:pt x="0" y="58"/>
                  </a:lnTo>
                  <a:lnTo>
                    <a:pt x="0" y="71"/>
                  </a:lnTo>
                  <a:lnTo>
                    <a:pt x="1" y="83"/>
                  </a:lnTo>
                  <a:lnTo>
                    <a:pt x="6" y="96"/>
                  </a:lnTo>
                  <a:lnTo>
                    <a:pt x="12" y="107"/>
                  </a:lnTo>
                  <a:lnTo>
                    <a:pt x="21" y="116"/>
                  </a:lnTo>
                  <a:lnTo>
                    <a:pt x="31" y="124"/>
                  </a:lnTo>
                  <a:lnTo>
                    <a:pt x="42" y="130"/>
                  </a:lnTo>
                  <a:lnTo>
                    <a:pt x="54" y="134"/>
                  </a:lnTo>
                  <a:lnTo>
                    <a:pt x="67" y="135"/>
                  </a:lnTo>
                  <a:close/>
                </a:path>
              </a:pathLst>
            </a:custGeom>
            <a:noFill/>
            <a:ln w="0">
              <a:solidFill>
                <a:srgbClr val="72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00" name="Freeform 1765"/>
            <p:cNvSpPr>
              <a:spLocks/>
            </p:cNvSpPr>
            <p:nvPr/>
          </p:nvSpPr>
          <p:spPr bwMode="auto">
            <a:xfrm>
              <a:off x="5636602" y="5533482"/>
              <a:ext cx="106975" cy="106731"/>
            </a:xfrm>
            <a:custGeom>
              <a:avLst/>
              <a:gdLst>
                <a:gd name="T0" fmla="*/ 38 w 76"/>
                <a:gd name="T1" fmla="*/ 76 h 76"/>
                <a:gd name="T2" fmla="*/ 45 w 76"/>
                <a:gd name="T3" fmla="*/ 75 h 76"/>
                <a:gd name="T4" fmla="*/ 52 w 76"/>
                <a:gd name="T5" fmla="*/ 73 h 76"/>
                <a:gd name="T6" fmla="*/ 59 w 76"/>
                <a:gd name="T7" fmla="*/ 70 h 76"/>
                <a:gd name="T8" fmla="*/ 64 w 76"/>
                <a:gd name="T9" fmla="*/ 65 h 76"/>
                <a:gd name="T10" fmla="*/ 69 w 76"/>
                <a:gd name="T11" fmla="*/ 59 h 76"/>
                <a:gd name="T12" fmla="*/ 73 w 76"/>
                <a:gd name="T13" fmla="*/ 53 h 76"/>
                <a:gd name="T14" fmla="*/ 75 w 76"/>
                <a:gd name="T15" fmla="*/ 46 h 76"/>
                <a:gd name="T16" fmla="*/ 76 w 76"/>
                <a:gd name="T17" fmla="*/ 39 h 76"/>
                <a:gd name="T18" fmla="*/ 76 w 76"/>
                <a:gd name="T19" fmla="*/ 32 h 76"/>
                <a:gd name="T20" fmla="*/ 74 w 76"/>
                <a:gd name="T21" fmla="*/ 25 h 76"/>
                <a:gd name="T22" fmla="*/ 71 w 76"/>
                <a:gd name="T23" fmla="*/ 19 h 76"/>
                <a:gd name="T24" fmla="*/ 67 w 76"/>
                <a:gd name="T25" fmla="*/ 13 h 76"/>
                <a:gd name="T26" fmla="*/ 61 w 76"/>
                <a:gd name="T27" fmla="*/ 8 h 76"/>
                <a:gd name="T28" fmla="*/ 55 w 76"/>
                <a:gd name="T29" fmla="*/ 4 h 76"/>
                <a:gd name="T30" fmla="*/ 49 w 76"/>
                <a:gd name="T31" fmla="*/ 1 h 76"/>
                <a:gd name="T32" fmla="*/ 42 w 76"/>
                <a:gd name="T33" fmla="*/ 0 h 76"/>
                <a:gd name="T34" fmla="*/ 34 w 76"/>
                <a:gd name="T35" fmla="*/ 0 h 76"/>
                <a:gd name="T36" fmla="*/ 27 w 76"/>
                <a:gd name="T37" fmla="*/ 1 h 76"/>
                <a:gd name="T38" fmla="*/ 21 w 76"/>
                <a:gd name="T39" fmla="*/ 4 h 76"/>
                <a:gd name="T40" fmla="*/ 15 w 76"/>
                <a:gd name="T41" fmla="*/ 8 h 76"/>
                <a:gd name="T42" fmla="*/ 9 w 76"/>
                <a:gd name="T43" fmla="*/ 13 h 76"/>
                <a:gd name="T44" fmla="*/ 5 w 76"/>
                <a:gd name="T45" fmla="*/ 19 h 76"/>
                <a:gd name="T46" fmla="*/ 2 w 76"/>
                <a:gd name="T47" fmla="*/ 25 h 76"/>
                <a:gd name="T48" fmla="*/ 1 w 76"/>
                <a:gd name="T49" fmla="*/ 32 h 76"/>
                <a:gd name="T50" fmla="*/ 0 w 76"/>
                <a:gd name="T51" fmla="*/ 39 h 76"/>
                <a:gd name="T52" fmla="*/ 1 w 76"/>
                <a:gd name="T53" fmla="*/ 46 h 76"/>
                <a:gd name="T54" fmla="*/ 3 w 76"/>
                <a:gd name="T55" fmla="*/ 53 h 76"/>
                <a:gd name="T56" fmla="*/ 7 w 76"/>
                <a:gd name="T57" fmla="*/ 59 h 76"/>
                <a:gd name="T58" fmla="*/ 12 w 76"/>
                <a:gd name="T59" fmla="*/ 65 h 76"/>
                <a:gd name="T60" fmla="*/ 17 w 76"/>
                <a:gd name="T61" fmla="*/ 70 h 76"/>
                <a:gd name="T62" fmla="*/ 24 w 76"/>
                <a:gd name="T63" fmla="*/ 73 h 76"/>
                <a:gd name="T64" fmla="*/ 31 w 76"/>
                <a:gd name="T65" fmla="*/ 75 h 76"/>
                <a:gd name="T66" fmla="*/ 38 w 76"/>
                <a:gd name="T6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lnTo>
                    <a:pt x="45" y="75"/>
                  </a:lnTo>
                  <a:lnTo>
                    <a:pt x="52" y="73"/>
                  </a:lnTo>
                  <a:lnTo>
                    <a:pt x="59" y="70"/>
                  </a:lnTo>
                  <a:lnTo>
                    <a:pt x="64" y="65"/>
                  </a:lnTo>
                  <a:lnTo>
                    <a:pt x="69" y="59"/>
                  </a:lnTo>
                  <a:lnTo>
                    <a:pt x="73" y="53"/>
                  </a:lnTo>
                  <a:lnTo>
                    <a:pt x="75" y="46"/>
                  </a:lnTo>
                  <a:lnTo>
                    <a:pt x="76" y="39"/>
                  </a:lnTo>
                  <a:lnTo>
                    <a:pt x="76" y="32"/>
                  </a:lnTo>
                  <a:lnTo>
                    <a:pt x="74" y="25"/>
                  </a:lnTo>
                  <a:lnTo>
                    <a:pt x="71" y="19"/>
                  </a:lnTo>
                  <a:lnTo>
                    <a:pt x="67" y="13"/>
                  </a:lnTo>
                  <a:lnTo>
                    <a:pt x="61" y="8"/>
                  </a:lnTo>
                  <a:lnTo>
                    <a:pt x="55" y="4"/>
                  </a:lnTo>
                  <a:lnTo>
                    <a:pt x="49" y="1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1" y="4"/>
                  </a:lnTo>
                  <a:lnTo>
                    <a:pt x="15" y="8"/>
                  </a:lnTo>
                  <a:lnTo>
                    <a:pt x="9" y="13"/>
                  </a:lnTo>
                  <a:lnTo>
                    <a:pt x="5" y="19"/>
                  </a:lnTo>
                  <a:lnTo>
                    <a:pt x="2" y="25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7" y="59"/>
                  </a:lnTo>
                  <a:lnTo>
                    <a:pt x="12" y="65"/>
                  </a:lnTo>
                  <a:lnTo>
                    <a:pt x="17" y="70"/>
                  </a:lnTo>
                  <a:lnTo>
                    <a:pt x="24" y="73"/>
                  </a:lnTo>
                  <a:lnTo>
                    <a:pt x="31" y="75"/>
                  </a:lnTo>
                  <a:lnTo>
                    <a:pt x="38" y="76"/>
                  </a:lnTo>
                  <a:close/>
                </a:path>
              </a:pathLst>
            </a:custGeom>
            <a:noFill/>
            <a:ln w="0">
              <a:solidFill>
                <a:srgbClr val="C0C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1078" name="Gruppe 1077"/>
          <p:cNvGrpSpPr/>
          <p:nvPr/>
        </p:nvGrpSpPr>
        <p:grpSpPr>
          <a:xfrm>
            <a:off x="4923421" y="3863947"/>
            <a:ext cx="634072" cy="1231414"/>
            <a:chOff x="6564561" y="5006417"/>
            <a:chExt cx="845429" cy="1641885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6989853" y="5006417"/>
              <a:ext cx="10310" cy="7733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1 h 3"/>
                <a:gd name="T4" fmla="*/ 4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3" y="1"/>
                  </a:lnTo>
                  <a:lnTo>
                    <a:pt x="4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" name="Line 20"/>
            <p:cNvSpPr>
              <a:spLocks noChangeShapeType="1"/>
            </p:cNvSpPr>
            <p:nvPr/>
          </p:nvSpPr>
          <p:spPr bwMode="auto">
            <a:xfrm flipV="1">
              <a:off x="6958923" y="5006417"/>
              <a:ext cx="2578" cy="1804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" name="Line 21"/>
            <p:cNvSpPr>
              <a:spLocks noChangeShapeType="1"/>
            </p:cNvSpPr>
            <p:nvPr/>
          </p:nvSpPr>
          <p:spPr bwMode="auto">
            <a:xfrm flipH="1" flipV="1">
              <a:off x="6613534" y="5006417"/>
              <a:ext cx="2578" cy="1804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6574871" y="5006417"/>
              <a:ext cx="10310" cy="7733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1 h 3"/>
                <a:gd name="T4" fmla="*/ 0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" name="Line 23"/>
            <p:cNvSpPr>
              <a:spLocks noChangeShapeType="1"/>
            </p:cNvSpPr>
            <p:nvPr/>
          </p:nvSpPr>
          <p:spPr bwMode="auto">
            <a:xfrm>
              <a:off x="6623844" y="5104363"/>
              <a:ext cx="3299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2" name="Line 24"/>
            <p:cNvSpPr>
              <a:spLocks noChangeShapeType="1"/>
            </p:cNvSpPr>
            <p:nvPr/>
          </p:nvSpPr>
          <p:spPr bwMode="auto">
            <a:xfrm flipV="1">
              <a:off x="6623844" y="5039926"/>
              <a:ext cx="0" cy="644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3" name="Freeform 25"/>
            <p:cNvSpPr>
              <a:spLocks/>
            </p:cNvSpPr>
            <p:nvPr/>
          </p:nvSpPr>
          <p:spPr bwMode="auto">
            <a:xfrm>
              <a:off x="6618689" y="5034771"/>
              <a:ext cx="5155" cy="69594"/>
            </a:xfrm>
            <a:custGeom>
              <a:avLst/>
              <a:gdLst>
                <a:gd name="T0" fmla="*/ 0 w 2"/>
                <a:gd name="T1" fmla="*/ 0 h 27"/>
                <a:gd name="T2" fmla="*/ 1 w 2"/>
                <a:gd name="T3" fmla="*/ 27 h 27"/>
                <a:gd name="T4" fmla="*/ 2 w 2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7">
                  <a:moveTo>
                    <a:pt x="0" y="0"/>
                  </a:moveTo>
                  <a:lnTo>
                    <a:pt x="1" y="27"/>
                  </a:lnTo>
                  <a:lnTo>
                    <a:pt x="2" y="27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 flipH="1">
              <a:off x="6618689" y="5021882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>
              <a:off x="6608379" y="5032192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6605801" y="5021882"/>
              <a:ext cx="2578" cy="103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" name="Line 29"/>
            <p:cNvSpPr>
              <a:spLocks noChangeShapeType="1"/>
            </p:cNvSpPr>
            <p:nvPr/>
          </p:nvSpPr>
          <p:spPr bwMode="auto">
            <a:xfrm>
              <a:off x="6618689" y="5021882"/>
              <a:ext cx="0" cy="25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6616111" y="5024460"/>
              <a:ext cx="2578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" name="Freeform 31"/>
            <p:cNvSpPr>
              <a:spLocks/>
            </p:cNvSpPr>
            <p:nvPr/>
          </p:nvSpPr>
          <p:spPr bwMode="auto">
            <a:xfrm>
              <a:off x="6616111" y="5032192"/>
              <a:ext cx="2578" cy="257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" name="Freeform 32"/>
            <p:cNvSpPr>
              <a:spLocks/>
            </p:cNvSpPr>
            <p:nvPr/>
          </p:nvSpPr>
          <p:spPr bwMode="auto">
            <a:xfrm>
              <a:off x="6574871" y="5014150"/>
              <a:ext cx="25775" cy="2578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1 h 1"/>
                <a:gd name="T4" fmla="*/ 10 w 1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1"/>
                  </a:lnTo>
                  <a:lnTo>
                    <a:pt x="1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" name="Freeform 33"/>
            <p:cNvSpPr>
              <a:spLocks/>
            </p:cNvSpPr>
            <p:nvPr/>
          </p:nvSpPr>
          <p:spPr bwMode="auto">
            <a:xfrm>
              <a:off x="6600646" y="5016727"/>
              <a:ext cx="5155" cy="515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1"/>
                  </a:lnTo>
                  <a:lnTo>
                    <a:pt x="2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2" name="Line 34"/>
            <p:cNvSpPr>
              <a:spLocks noChangeShapeType="1"/>
            </p:cNvSpPr>
            <p:nvPr/>
          </p:nvSpPr>
          <p:spPr bwMode="auto">
            <a:xfrm flipV="1">
              <a:off x="6626421" y="5021882"/>
              <a:ext cx="0" cy="103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3" name="Line 35"/>
            <p:cNvSpPr>
              <a:spLocks noChangeShapeType="1"/>
            </p:cNvSpPr>
            <p:nvPr/>
          </p:nvSpPr>
          <p:spPr bwMode="auto">
            <a:xfrm flipV="1">
              <a:off x="6623844" y="5032192"/>
              <a:ext cx="2578" cy="77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4" name="Line 36"/>
            <p:cNvSpPr>
              <a:spLocks noChangeShapeType="1"/>
            </p:cNvSpPr>
            <p:nvPr/>
          </p:nvSpPr>
          <p:spPr bwMode="auto">
            <a:xfrm flipH="1">
              <a:off x="6974388" y="5016727"/>
              <a:ext cx="2835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5" name="Line 37"/>
            <p:cNvSpPr>
              <a:spLocks noChangeShapeType="1"/>
            </p:cNvSpPr>
            <p:nvPr/>
          </p:nvSpPr>
          <p:spPr bwMode="auto">
            <a:xfrm flipV="1">
              <a:off x="6951189" y="5039926"/>
              <a:ext cx="0" cy="644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6" name="Freeform 38"/>
            <p:cNvSpPr>
              <a:spLocks/>
            </p:cNvSpPr>
            <p:nvPr/>
          </p:nvSpPr>
          <p:spPr bwMode="auto">
            <a:xfrm>
              <a:off x="6951189" y="5034771"/>
              <a:ext cx="5155" cy="69594"/>
            </a:xfrm>
            <a:custGeom>
              <a:avLst/>
              <a:gdLst>
                <a:gd name="T0" fmla="*/ 2 w 2"/>
                <a:gd name="T1" fmla="*/ 0 h 27"/>
                <a:gd name="T2" fmla="*/ 1 w 2"/>
                <a:gd name="T3" fmla="*/ 27 h 27"/>
                <a:gd name="T4" fmla="*/ 0 w 2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7">
                  <a:moveTo>
                    <a:pt x="2" y="0"/>
                  </a:moveTo>
                  <a:lnTo>
                    <a:pt x="1" y="27"/>
                  </a:lnTo>
                  <a:lnTo>
                    <a:pt x="0" y="27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7" name="Line 39"/>
            <p:cNvSpPr>
              <a:spLocks noChangeShapeType="1"/>
            </p:cNvSpPr>
            <p:nvPr/>
          </p:nvSpPr>
          <p:spPr bwMode="auto">
            <a:xfrm>
              <a:off x="6966655" y="5032192"/>
              <a:ext cx="25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8" name="Freeform 40"/>
            <p:cNvSpPr>
              <a:spLocks/>
            </p:cNvSpPr>
            <p:nvPr/>
          </p:nvSpPr>
          <p:spPr bwMode="auto">
            <a:xfrm>
              <a:off x="6946034" y="5021882"/>
              <a:ext cx="10310" cy="10310"/>
            </a:xfrm>
            <a:custGeom>
              <a:avLst/>
              <a:gdLst>
                <a:gd name="T0" fmla="*/ 1 w 4"/>
                <a:gd name="T1" fmla="*/ 4 h 4"/>
                <a:gd name="T2" fmla="*/ 0 w 4"/>
                <a:gd name="T3" fmla="*/ 0 h 4"/>
                <a:gd name="T4" fmla="*/ 4 w 4"/>
                <a:gd name="T5" fmla="*/ 0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9" name="Freeform 41"/>
            <p:cNvSpPr>
              <a:spLocks/>
            </p:cNvSpPr>
            <p:nvPr/>
          </p:nvSpPr>
          <p:spPr bwMode="auto">
            <a:xfrm>
              <a:off x="6956344" y="5024460"/>
              <a:ext cx="257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0" name="Line 42"/>
            <p:cNvSpPr>
              <a:spLocks noChangeShapeType="1"/>
            </p:cNvSpPr>
            <p:nvPr/>
          </p:nvSpPr>
          <p:spPr bwMode="auto">
            <a:xfrm flipH="1">
              <a:off x="6958923" y="5032192"/>
              <a:ext cx="103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1" name="Line 43"/>
            <p:cNvSpPr>
              <a:spLocks noChangeShapeType="1"/>
            </p:cNvSpPr>
            <p:nvPr/>
          </p:nvSpPr>
          <p:spPr bwMode="auto">
            <a:xfrm>
              <a:off x="6969233" y="5021882"/>
              <a:ext cx="0" cy="103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2" name="Freeform 44"/>
            <p:cNvSpPr>
              <a:spLocks/>
            </p:cNvSpPr>
            <p:nvPr/>
          </p:nvSpPr>
          <p:spPr bwMode="auto">
            <a:xfrm>
              <a:off x="6956344" y="5032192"/>
              <a:ext cx="2578" cy="257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3" name="Freeform 45"/>
            <p:cNvSpPr>
              <a:spLocks/>
            </p:cNvSpPr>
            <p:nvPr/>
          </p:nvSpPr>
          <p:spPr bwMode="auto">
            <a:xfrm>
              <a:off x="6969233" y="5016727"/>
              <a:ext cx="5155" cy="515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1" y="1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4" name="Line 46"/>
            <p:cNvSpPr>
              <a:spLocks noChangeShapeType="1"/>
            </p:cNvSpPr>
            <p:nvPr/>
          </p:nvSpPr>
          <p:spPr bwMode="auto">
            <a:xfrm flipH="1" flipV="1">
              <a:off x="6948613" y="5032192"/>
              <a:ext cx="2578" cy="77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5" name="Line 47"/>
            <p:cNvSpPr>
              <a:spLocks noChangeShapeType="1"/>
            </p:cNvSpPr>
            <p:nvPr/>
          </p:nvSpPr>
          <p:spPr bwMode="auto">
            <a:xfrm>
              <a:off x="7000163" y="5014150"/>
              <a:ext cx="2578" cy="25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6" name="Line 48"/>
            <p:cNvSpPr>
              <a:spLocks noChangeShapeType="1"/>
            </p:cNvSpPr>
            <p:nvPr/>
          </p:nvSpPr>
          <p:spPr bwMode="auto">
            <a:xfrm>
              <a:off x="6613534" y="5006417"/>
              <a:ext cx="34796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7" name="Line 49"/>
            <p:cNvSpPr>
              <a:spLocks noChangeShapeType="1"/>
            </p:cNvSpPr>
            <p:nvPr/>
          </p:nvSpPr>
          <p:spPr bwMode="auto">
            <a:xfrm flipH="1">
              <a:off x="6585181" y="5006417"/>
              <a:ext cx="2835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8" name="Line 50"/>
            <p:cNvSpPr>
              <a:spLocks noChangeShapeType="1"/>
            </p:cNvSpPr>
            <p:nvPr/>
          </p:nvSpPr>
          <p:spPr bwMode="auto">
            <a:xfrm>
              <a:off x="6961500" y="5006417"/>
              <a:ext cx="2835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9" name="Line 51"/>
            <p:cNvSpPr>
              <a:spLocks noChangeShapeType="1"/>
            </p:cNvSpPr>
            <p:nvPr/>
          </p:nvSpPr>
          <p:spPr bwMode="auto">
            <a:xfrm>
              <a:off x="6616111" y="5006417"/>
              <a:ext cx="34281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0" name="Line 52"/>
            <p:cNvSpPr>
              <a:spLocks noChangeShapeType="1"/>
            </p:cNvSpPr>
            <p:nvPr/>
          </p:nvSpPr>
          <p:spPr bwMode="auto">
            <a:xfrm flipH="1">
              <a:off x="6824891" y="5019305"/>
              <a:ext cx="95369" cy="154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1" name="Line 53"/>
            <p:cNvSpPr>
              <a:spLocks noChangeShapeType="1"/>
            </p:cNvSpPr>
            <p:nvPr/>
          </p:nvSpPr>
          <p:spPr bwMode="auto">
            <a:xfrm flipH="1">
              <a:off x="6641886" y="5019305"/>
              <a:ext cx="1288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2" name="Line 54"/>
            <p:cNvSpPr>
              <a:spLocks noChangeShapeType="1"/>
            </p:cNvSpPr>
            <p:nvPr/>
          </p:nvSpPr>
          <p:spPr bwMode="auto">
            <a:xfrm flipH="1" flipV="1">
              <a:off x="6616111" y="5006417"/>
              <a:ext cx="2578" cy="154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3" name="Line 55"/>
            <p:cNvSpPr>
              <a:spLocks noChangeShapeType="1"/>
            </p:cNvSpPr>
            <p:nvPr/>
          </p:nvSpPr>
          <p:spPr bwMode="auto">
            <a:xfrm flipH="1">
              <a:off x="6618689" y="5021882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4" name="Freeform 56"/>
            <p:cNvSpPr>
              <a:spLocks/>
            </p:cNvSpPr>
            <p:nvPr/>
          </p:nvSpPr>
          <p:spPr bwMode="auto">
            <a:xfrm>
              <a:off x="6626421" y="5021882"/>
              <a:ext cx="2578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47" name="Line 57"/>
            <p:cNvSpPr>
              <a:spLocks noChangeShapeType="1"/>
            </p:cNvSpPr>
            <p:nvPr/>
          </p:nvSpPr>
          <p:spPr bwMode="auto">
            <a:xfrm flipH="1" flipV="1">
              <a:off x="6628999" y="5021882"/>
              <a:ext cx="2578" cy="128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6" name="Line 58"/>
            <p:cNvSpPr>
              <a:spLocks noChangeShapeType="1"/>
            </p:cNvSpPr>
            <p:nvPr/>
          </p:nvSpPr>
          <p:spPr bwMode="auto">
            <a:xfrm flipH="1">
              <a:off x="6631576" y="5034771"/>
              <a:ext cx="25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7" name="Line 59"/>
            <p:cNvSpPr>
              <a:spLocks noChangeShapeType="1"/>
            </p:cNvSpPr>
            <p:nvPr/>
          </p:nvSpPr>
          <p:spPr bwMode="auto">
            <a:xfrm flipH="1">
              <a:off x="6634155" y="5027037"/>
              <a:ext cx="2578" cy="77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6636731" y="5019305"/>
              <a:ext cx="5155" cy="773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69" name="Line 61"/>
            <p:cNvSpPr>
              <a:spLocks noChangeShapeType="1"/>
            </p:cNvSpPr>
            <p:nvPr/>
          </p:nvSpPr>
          <p:spPr bwMode="auto">
            <a:xfrm>
              <a:off x="6755297" y="5034771"/>
              <a:ext cx="6443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78" name="Freeform 62"/>
            <p:cNvSpPr>
              <a:spLocks/>
            </p:cNvSpPr>
            <p:nvPr/>
          </p:nvSpPr>
          <p:spPr bwMode="auto">
            <a:xfrm>
              <a:off x="6755297" y="5021882"/>
              <a:ext cx="5155" cy="515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1" y="1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79" name="Line 63"/>
            <p:cNvSpPr>
              <a:spLocks noChangeShapeType="1"/>
            </p:cNvSpPr>
            <p:nvPr/>
          </p:nvSpPr>
          <p:spPr bwMode="auto">
            <a:xfrm flipH="1" flipV="1">
              <a:off x="6654775" y="5019305"/>
              <a:ext cx="95369" cy="154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0" name="Line 64"/>
            <p:cNvSpPr>
              <a:spLocks noChangeShapeType="1"/>
            </p:cNvSpPr>
            <p:nvPr/>
          </p:nvSpPr>
          <p:spPr bwMode="auto">
            <a:xfrm flipH="1">
              <a:off x="6750142" y="5034771"/>
              <a:ext cx="515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1" name="Line 65"/>
            <p:cNvSpPr>
              <a:spLocks noChangeShapeType="1"/>
            </p:cNvSpPr>
            <p:nvPr/>
          </p:nvSpPr>
          <p:spPr bwMode="auto">
            <a:xfrm>
              <a:off x="6755297" y="5027037"/>
              <a:ext cx="0" cy="77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2" name="Line 66"/>
            <p:cNvSpPr>
              <a:spLocks noChangeShapeType="1"/>
            </p:cNvSpPr>
            <p:nvPr/>
          </p:nvSpPr>
          <p:spPr bwMode="auto">
            <a:xfrm flipH="1">
              <a:off x="6760452" y="5021882"/>
              <a:ext cx="541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3" name="Freeform 67"/>
            <p:cNvSpPr>
              <a:spLocks/>
            </p:cNvSpPr>
            <p:nvPr/>
          </p:nvSpPr>
          <p:spPr bwMode="auto">
            <a:xfrm>
              <a:off x="6814581" y="5021882"/>
              <a:ext cx="5155" cy="515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1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4" name="Freeform 68"/>
            <p:cNvSpPr>
              <a:spLocks/>
            </p:cNvSpPr>
            <p:nvPr/>
          </p:nvSpPr>
          <p:spPr bwMode="auto">
            <a:xfrm>
              <a:off x="6819736" y="5027037"/>
              <a:ext cx="5155" cy="773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5" name="Line 69"/>
            <p:cNvSpPr>
              <a:spLocks noChangeShapeType="1"/>
            </p:cNvSpPr>
            <p:nvPr/>
          </p:nvSpPr>
          <p:spPr bwMode="auto">
            <a:xfrm flipH="1">
              <a:off x="6956344" y="5006417"/>
              <a:ext cx="2578" cy="154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6" name="Freeform 70"/>
            <p:cNvSpPr>
              <a:spLocks/>
            </p:cNvSpPr>
            <p:nvPr/>
          </p:nvSpPr>
          <p:spPr bwMode="auto">
            <a:xfrm>
              <a:off x="6946034" y="5021882"/>
              <a:ext cx="257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7" name="Line 71"/>
            <p:cNvSpPr>
              <a:spLocks noChangeShapeType="1"/>
            </p:cNvSpPr>
            <p:nvPr/>
          </p:nvSpPr>
          <p:spPr bwMode="auto">
            <a:xfrm flipH="1">
              <a:off x="6948613" y="5021882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8" name="Freeform 72"/>
            <p:cNvSpPr>
              <a:spLocks/>
            </p:cNvSpPr>
            <p:nvPr/>
          </p:nvSpPr>
          <p:spPr bwMode="auto">
            <a:xfrm>
              <a:off x="6940879" y="5021882"/>
              <a:ext cx="5155" cy="12888"/>
            </a:xfrm>
            <a:custGeom>
              <a:avLst/>
              <a:gdLst>
                <a:gd name="T0" fmla="*/ 2 w 2"/>
                <a:gd name="T1" fmla="*/ 0 h 5"/>
                <a:gd name="T2" fmla="*/ 1 w 2"/>
                <a:gd name="T3" fmla="*/ 5 h 5"/>
                <a:gd name="T4" fmla="*/ 0 w 2"/>
                <a:gd name="T5" fmla="*/ 5 h 5"/>
                <a:gd name="T6" fmla="*/ 0 w 2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1" y="5"/>
                  </a:lnTo>
                  <a:lnTo>
                    <a:pt x="0" y="5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89" name="Freeform 73"/>
            <p:cNvSpPr>
              <a:spLocks/>
            </p:cNvSpPr>
            <p:nvPr/>
          </p:nvSpPr>
          <p:spPr bwMode="auto">
            <a:xfrm>
              <a:off x="6930569" y="5019305"/>
              <a:ext cx="10310" cy="7733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1 h 3"/>
                <a:gd name="T4" fmla="*/ 0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0" name="Line 74"/>
            <p:cNvSpPr>
              <a:spLocks noChangeShapeType="1"/>
            </p:cNvSpPr>
            <p:nvPr/>
          </p:nvSpPr>
          <p:spPr bwMode="auto">
            <a:xfrm flipH="1">
              <a:off x="6920259" y="5019305"/>
              <a:ext cx="103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1" name="Freeform 75"/>
            <p:cNvSpPr>
              <a:spLocks/>
            </p:cNvSpPr>
            <p:nvPr/>
          </p:nvSpPr>
          <p:spPr bwMode="auto">
            <a:xfrm>
              <a:off x="6719212" y="5996187"/>
              <a:ext cx="536125" cy="536125"/>
            </a:xfrm>
            <a:custGeom>
              <a:avLst/>
              <a:gdLst>
                <a:gd name="T0" fmla="*/ 208 w 208"/>
                <a:gd name="T1" fmla="*/ 104 h 208"/>
                <a:gd name="T2" fmla="*/ 200 w 208"/>
                <a:gd name="T3" fmla="*/ 65 h 208"/>
                <a:gd name="T4" fmla="*/ 177 w 208"/>
                <a:gd name="T5" fmla="*/ 31 h 208"/>
                <a:gd name="T6" fmla="*/ 144 w 208"/>
                <a:gd name="T7" fmla="*/ 8 h 208"/>
                <a:gd name="T8" fmla="*/ 104 w 208"/>
                <a:gd name="T9" fmla="*/ 0 h 208"/>
                <a:gd name="T10" fmla="*/ 65 w 208"/>
                <a:gd name="T11" fmla="*/ 8 h 208"/>
                <a:gd name="T12" fmla="*/ 31 w 208"/>
                <a:gd name="T13" fmla="*/ 31 h 208"/>
                <a:gd name="T14" fmla="*/ 9 w 208"/>
                <a:gd name="T15" fmla="*/ 65 h 208"/>
                <a:gd name="T16" fmla="*/ 0 w 208"/>
                <a:gd name="T17" fmla="*/ 104 h 208"/>
                <a:gd name="T18" fmla="*/ 9 w 208"/>
                <a:gd name="T19" fmla="*/ 144 h 208"/>
                <a:gd name="T20" fmla="*/ 31 w 208"/>
                <a:gd name="T21" fmla="*/ 178 h 208"/>
                <a:gd name="T22" fmla="*/ 65 w 208"/>
                <a:gd name="T23" fmla="*/ 200 h 208"/>
                <a:gd name="T24" fmla="*/ 104 w 208"/>
                <a:gd name="T25" fmla="*/ 208 h 208"/>
                <a:gd name="T26" fmla="*/ 144 w 208"/>
                <a:gd name="T27" fmla="*/ 200 h 208"/>
                <a:gd name="T28" fmla="*/ 177 w 208"/>
                <a:gd name="T29" fmla="*/ 178 h 208"/>
                <a:gd name="T30" fmla="*/ 200 w 208"/>
                <a:gd name="T31" fmla="*/ 144 h 208"/>
                <a:gd name="T32" fmla="*/ 208 w 208"/>
                <a:gd name="T33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208">
                  <a:moveTo>
                    <a:pt x="208" y="104"/>
                  </a:moveTo>
                  <a:lnTo>
                    <a:pt x="200" y="65"/>
                  </a:lnTo>
                  <a:lnTo>
                    <a:pt x="177" y="31"/>
                  </a:lnTo>
                  <a:lnTo>
                    <a:pt x="144" y="8"/>
                  </a:lnTo>
                  <a:lnTo>
                    <a:pt x="104" y="0"/>
                  </a:lnTo>
                  <a:lnTo>
                    <a:pt x="65" y="8"/>
                  </a:lnTo>
                  <a:lnTo>
                    <a:pt x="31" y="31"/>
                  </a:lnTo>
                  <a:lnTo>
                    <a:pt x="9" y="65"/>
                  </a:lnTo>
                  <a:lnTo>
                    <a:pt x="0" y="104"/>
                  </a:lnTo>
                  <a:lnTo>
                    <a:pt x="9" y="144"/>
                  </a:lnTo>
                  <a:lnTo>
                    <a:pt x="31" y="178"/>
                  </a:lnTo>
                  <a:lnTo>
                    <a:pt x="65" y="200"/>
                  </a:lnTo>
                  <a:lnTo>
                    <a:pt x="104" y="208"/>
                  </a:lnTo>
                  <a:lnTo>
                    <a:pt x="144" y="200"/>
                  </a:lnTo>
                  <a:lnTo>
                    <a:pt x="177" y="178"/>
                  </a:lnTo>
                  <a:lnTo>
                    <a:pt x="200" y="144"/>
                  </a:lnTo>
                  <a:lnTo>
                    <a:pt x="208" y="104"/>
                  </a:lnTo>
                  <a:close/>
                </a:path>
              </a:pathLst>
            </a:custGeom>
            <a:noFill/>
            <a:ln w="0">
              <a:solidFill>
                <a:srgbClr val="00FF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2" name="Freeform 76"/>
            <p:cNvSpPr>
              <a:spLocks/>
            </p:cNvSpPr>
            <p:nvPr/>
          </p:nvSpPr>
          <p:spPr bwMode="auto">
            <a:xfrm>
              <a:off x="6654775" y="5929171"/>
              <a:ext cx="667580" cy="670157"/>
            </a:xfrm>
            <a:custGeom>
              <a:avLst/>
              <a:gdLst>
                <a:gd name="T0" fmla="*/ 259 w 259"/>
                <a:gd name="T1" fmla="*/ 130 h 260"/>
                <a:gd name="T2" fmla="*/ 253 w 259"/>
                <a:gd name="T3" fmla="*/ 90 h 260"/>
                <a:gd name="T4" fmla="*/ 234 w 259"/>
                <a:gd name="T5" fmla="*/ 54 h 260"/>
                <a:gd name="T6" fmla="*/ 205 w 259"/>
                <a:gd name="T7" fmla="*/ 25 h 260"/>
                <a:gd name="T8" fmla="*/ 169 w 259"/>
                <a:gd name="T9" fmla="*/ 7 h 260"/>
                <a:gd name="T10" fmla="*/ 129 w 259"/>
                <a:gd name="T11" fmla="*/ 0 h 260"/>
                <a:gd name="T12" fmla="*/ 89 w 259"/>
                <a:gd name="T13" fmla="*/ 7 h 260"/>
                <a:gd name="T14" fmla="*/ 53 w 259"/>
                <a:gd name="T15" fmla="*/ 25 h 260"/>
                <a:gd name="T16" fmla="*/ 24 w 259"/>
                <a:gd name="T17" fmla="*/ 54 h 260"/>
                <a:gd name="T18" fmla="*/ 6 w 259"/>
                <a:gd name="T19" fmla="*/ 90 h 260"/>
                <a:gd name="T20" fmla="*/ 0 w 259"/>
                <a:gd name="T21" fmla="*/ 130 h 260"/>
                <a:gd name="T22" fmla="*/ 6 w 259"/>
                <a:gd name="T23" fmla="*/ 170 h 260"/>
                <a:gd name="T24" fmla="*/ 24 w 259"/>
                <a:gd name="T25" fmla="*/ 207 h 260"/>
                <a:gd name="T26" fmla="*/ 53 w 259"/>
                <a:gd name="T27" fmla="*/ 235 h 260"/>
                <a:gd name="T28" fmla="*/ 89 w 259"/>
                <a:gd name="T29" fmla="*/ 254 h 260"/>
                <a:gd name="T30" fmla="*/ 129 w 259"/>
                <a:gd name="T31" fmla="*/ 260 h 260"/>
                <a:gd name="T32" fmla="*/ 169 w 259"/>
                <a:gd name="T33" fmla="*/ 254 h 260"/>
                <a:gd name="T34" fmla="*/ 205 w 259"/>
                <a:gd name="T35" fmla="*/ 235 h 260"/>
                <a:gd name="T36" fmla="*/ 234 w 259"/>
                <a:gd name="T37" fmla="*/ 207 h 260"/>
                <a:gd name="T38" fmla="*/ 253 w 259"/>
                <a:gd name="T39" fmla="*/ 170 h 260"/>
                <a:gd name="T40" fmla="*/ 259 w 259"/>
                <a:gd name="T41" fmla="*/ 13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260">
                  <a:moveTo>
                    <a:pt x="259" y="130"/>
                  </a:moveTo>
                  <a:lnTo>
                    <a:pt x="253" y="90"/>
                  </a:lnTo>
                  <a:lnTo>
                    <a:pt x="234" y="54"/>
                  </a:lnTo>
                  <a:lnTo>
                    <a:pt x="205" y="25"/>
                  </a:lnTo>
                  <a:lnTo>
                    <a:pt x="169" y="7"/>
                  </a:lnTo>
                  <a:lnTo>
                    <a:pt x="129" y="0"/>
                  </a:lnTo>
                  <a:lnTo>
                    <a:pt x="89" y="7"/>
                  </a:lnTo>
                  <a:lnTo>
                    <a:pt x="53" y="25"/>
                  </a:lnTo>
                  <a:lnTo>
                    <a:pt x="24" y="54"/>
                  </a:lnTo>
                  <a:lnTo>
                    <a:pt x="6" y="90"/>
                  </a:lnTo>
                  <a:lnTo>
                    <a:pt x="0" y="130"/>
                  </a:lnTo>
                  <a:lnTo>
                    <a:pt x="6" y="170"/>
                  </a:lnTo>
                  <a:lnTo>
                    <a:pt x="24" y="207"/>
                  </a:lnTo>
                  <a:lnTo>
                    <a:pt x="53" y="235"/>
                  </a:lnTo>
                  <a:lnTo>
                    <a:pt x="89" y="254"/>
                  </a:lnTo>
                  <a:lnTo>
                    <a:pt x="129" y="260"/>
                  </a:lnTo>
                  <a:lnTo>
                    <a:pt x="169" y="254"/>
                  </a:lnTo>
                  <a:lnTo>
                    <a:pt x="205" y="235"/>
                  </a:lnTo>
                  <a:lnTo>
                    <a:pt x="234" y="207"/>
                  </a:lnTo>
                  <a:lnTo>
                    <a:pt x="253" y="170"/>
                  </a:lnTo>
                  <a:lnTo>
                    <a:pt x="259" y="13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3" name="Line 77"/>
            <p:cNvSpPr>
              <a:spLocks noChangeShapeType="1"/>
            </p:cNvSpPr>
            <p:nvPr/>
          </p:nvSpPr>
          <p:spPr bwMode="auto">
            <a:xfrm>
              <a:off x="6577449" y="5070856"/>
              <a:ext cx="0" cy="5412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4" name="Freeform 78"/>
            <p:cNvSpPr>
              <a:spLocks/>
            </p:cNvSpPr>
            <p:nvPr/>
          </p:nvSpPr>
          <p:spPr bwMode="auto">
            <a:xfrm>
              <a:off x="6613534" y="5070856"/>
              <a:ext cx="347967" cy="54129"/>
            </a:xfrm>
            <a:custGeom>
              <a:avLst/>
              <a:gdLst>
                <a:gd name="T0" fmla="*/ 0 w 135"/>
                <a:gd name="T1" fmla="*/ 0 h 21"/>
                <a:gd name="T2" fmla="*/ 0 w 135"/>
                <a:gd name="T3" fmla="*/ 21 h 21"/>
                <a:gd name="T4" fmla="*/ 135 w 13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21">
                  <a:moveTo>
                    <a:pt x="0" y="0"/>
                  </a:moveTo>
                  <a:lnTo>
                    <a:pt x="0" y="21"/>
                  </a:lnTo>
                  <a:lnTo>
                    <a:pt x="135" y="2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95" name="Freeform 79"/>
            <p:cNvSpPr>
              <a:spLocks/>
            </p:cNvSpPr>
            <p:nvPr/>
          </p:nvSpPr>
          <p:spPr bwMode="auto">
            <a:xfrm>
              <a:off x="6587759" y="5124983"/>
              <a:ext cx="15465" cy="2578"/>
            </a:xfrm>
            <a:custGeom>
              <a:avLst/>
              <a:gdLst>
                <a:gd name="T0" fmla="*/ 0 w 6"/>
                <a:gd name="T1" fmla="*/ 0 h 1"/>
                <a:gd name="T2" fmla="*/ 2 w 6"/>
                <a:gd name="T3" fmla="*/ 1 h 1"/>
                <a:gd name="T4" fmla="*/ 4 w 6"/>
                <a:gd name="T5" fmla="*/ 1 h 1"/>
                <a:gd name="T6" fmla="*/ 6 w 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56" name="Line 80"/>
            <p:cNvSpPr>
              <a:spLocks noChangeShapeType="1"/>
            </p:cNvSpPr>
            <p:nvPr/>
          </p:nvSpPr>
          <p:spPr bwMode="auto">
            <a:xfrm>
              <a:off x="6603224" y="5124983"/>
              <a:ext cx="103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57" name="Line 81"/>
            <p:cNvSpPr>
              <a:spLocks noChangeShapeType="1"/>
            </p:cNvSpPr>
            <p:nvPr/>
          </p:nvSpPr>
          <p:spPr bwMode="auto">
            <a:xfrm>
              <a:off x="6577449" y="5124983"/>
              <a:ext cx="103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58" name="Line 82"/>
            <p:cNvSpPr>
              <a:spLocks noChangeShapeType="1"/>
            </p:cNvSpPr>
            <p:nvPr/>
          </p:nvSpPr>
          <p:spPr bwMode="auto">
            <a:xfrm>
              <a:off x="6613534" y="5070856"/>
              <a:ext cx="34796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59" name="Freeform 83"/>
            <p:cNvSpPr>
              <a:spLocks/>
            </p:cNvSpPr>
            <p:nvPr/>
          </p:nvSpPr>
          <p:spPr bwMode="auto">
            <a:xfrm>
              <a:off x="6585181" y="5070856"/>
              <a:ext cx="20620" cy="5155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5 w 8"/>
                <a:gd name="T5" fmla="*/ 2 h 2"/>
                <a:gd name="T6" fmla="*/ 8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2" y="2"/>
                  </a:lnTo>
                  <a:lnTo>
                    <a:pt x="5" y="2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0" name="Line 84"/>
            <p:cNvSpPr>
              <a:spLocks noChangeShapeType="1"/>
            </p:cNvSpPr>
            <p:nvPr/>
          </p:nvSpPr>
          <p:spPr bwMode="auto">
            <a:xfrm>
              <a:off x="6605801" y="5070856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1" name="Line 85"/>
            <p:cNvSpPr>
              <a:spLocks noChangeShapeType="1"/>
            </p:cNvSpPr>
            <p:nvPr/>
          </p:nvSpPr>
          <p:spPr bwMode="auto">
            <a:xfrm>
              <a:off x="6577449" y="5070856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2" name="Freeform 86"/>
            <p:cNvSpPr>
              <a:spLocks/>
            </p:cNvSpPr>
            <p:nvPr/>
          </p:nvSpPr>
          <p:spPr bwMode="auto">
            <a:xfrm>
              <a:off x="6773341" y="5055391"/>
              <a:ext cx="28354" cy="28354"/>
            </a:xfrm>
            <a:custGeom>
              <a:avLst/>
              <a:gdLst>
                <a:gd name="T0" fmla="*/ 11 w 11"/>
                <a:gd name="T1" fmla="*/ 6 h 11"/>
                <a:gd name="T2" fmla="*/ 9 w 11"/>
                <a:gd name="T3" fmla="*/ 2 h 11"/>
                <a:gd name="T4" fmla="*/ 6 w 11"/>
                <a:gd name="T5" fmla="*/ 0 h 11"/>
                <a:gd name="T6" fmla="*/ 2 w 11"/>
                <a:gd name="T7" fmla="*/ 2 h 11"/>
                <a:gd name="T8" fmla="*/ 0 w 11"/>
                <a:gd name="T9" fmla="*/ 6 h 11"/>
                <a:gd name="T10" fmla="*/ 2 w 11"/>
                <a:gd name="T11" fmla="*/ 9 h 11"/>
                <a:gd name="T12" fmla="*/ 6 w 11"/>
                <a:gd name="T13" fmla="*/ 11 h 11"/>
                <a:gd name="T14" fmla="*/ 9 w 11"/>
                <a:gd name="T15" fmla="*/ 9 h 11"/>
                <a:gd name="T16" fmla="*/ 11 w 1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lnTo>
                    <a:pt x="9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2" y="9"/>
                  </a:lnTo>
                  <a:lnTo>
                    <a:pt x="6" y="11"/>
                  </a:lnTo>
                  <a:lnTo>
                    <a:pt x="9" y="9"/>
                  </a:lnTo>
                  <a:lnTo>
                    <a:pt x="11" y="6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3" name="Line 87"/>
            <p:cNvSpPr>
              <a:spLocks noChangeShapeType="1"/>
            </p:cNvSpPr>
            <p:nvPr/>
          </p:nvSpPr>
          <p:spPr bwMode="auto">
            <a:xfrm>
              <a:off x="6786228" y="5070856"/>
              <a:ext cx="2578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4" name="Line 88"/>
            <p:cNvSpPr>
              <a:spLocks noChangeShapeType="1"/>
            </p:cNvSpPr>
            <p:nvPr/>
          </p:nvSpPr>
          <p:spPr bwMode="auto">
            <a:xfrm flipV="1">
              <a:off x="6788806" y="5068278"/>
              <a:ext cx="0" cy="2578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5" name="Freeform 89"/>
            <p:cNvSpPr>
              <a:spLocks/>
            </p:cNvSpPr>
            <p:nvPr/>
          </p:nvSpPr>
          <p:spPr bwMode="auto">
            <a:xfrm>
              <a:off x="6773341" y="5055391"/>
              <a:ext cx="28354" cy="28354"/>
            </a:xfrm>
            <a:custGeom>
              <a:avLst/>
              <a:gdLst>
                <a:gd name="T0" fmla="*/ 11 w 11"/>
                <a:gd name="T1" fmla="*/ 6 h 11"/>
                <a:gd name="T2" fmla="*/ 9 w 11"/>
                <a:gd name="T3" fmla="*/ 2 h 11"/>
                <a:gd name="T4" fmla="*/ 6 w 11"/>
                <a:gd name="T5" fmla="*/ 0 h 11"/>
                <a:gd name="T6" fmla="*/ 2 w 11"/>
                <a:gd name="T7" fmla="*/ 2 h 11"/>
                <a:gd name="T8" fmla="*/ 0 w 11"/>
                <a:gd name="T9" fmla="*/ 6 h 11"/>
                <a:gd name="T10" fmla="*/ 2 w 11"/>
                <a:gd name="T11" fmla="*/ 9 h 11"/>
                <a:gd name="T12" fmla="*/ 6 w 11"/>
                <a:gd name="T13" fmla="*/ 11 h 11"/>
                <a:gd name="T14" fmla="*/ 9 w 11"/>
                <a:gd name="T15" fmla="*/ 9 h 11"/>
                <a:gd name="T16" fmla="*/ 11 w 1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lnTo>
                    <a:pt x="9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2" y="9"/>
                  </a:lnTo>
                  <a:lnTo>
                    <a:pt x="6" y="11"/>
                  </a:lnTo>
                  <a:lnTo>
                    <a:pt x="9" y="9"/>
                  </a:lnTo>
                  <a:lnTo>
                    <a:pt x="11" y="6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6" name="Line 90"/>
            <p:cNvSpPr>
              <a:spLocks noChangeShapeType="1"/>
            </p:cNvSpPr>
            <p:nvPr/>
          </p:nvSpPr>
          <p:spPr bwMode="auto">
            <a:xfrm>
              <a:off x="7000163" y="5070856"/>
              <a:ext cx="0" cy="5412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7" name="Line 91"/>
            <p:cNvSpPr>
              <a:spLocks noChangeShapeType="1"/>
            </p:cNvSpPr>
            <p:nvPr/>
          </p:nvSpPr>
          <p:spPr bwMode="auto">
            <a:xfrm>
              <a:off x="6961500" y="5070856"/>
              <a:ext cx="0" cy="5412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8" name="Freeform 92"/>
            <p:cNvSpPr>
              <a:spLocks/>
            </p:cNvSpPr>
            <p:nvPr/>
          </p:nvSpPr>
          <p:spPr bwMode="auto">
            <a:xfrm>
              <a:off x="6971810" y="5124983"/>
              <a:ext cx="15465" cy="2578"/>
            </a:xfrm>
            <a:custGeom>
              <a:avLst/>
              <a:gdLst>
                <a:gd name="T0" fmla="*/ 0 w 6"/>
                <a:gd name="T1" fmla="*/ 0 h 1"/>
                <a:gd name="T2" fmla="*/ 2 w 6"/>
                <a:gd name="T3" fmla="*/ 1 h 1"/>
                <a:gd name="T4" fmla="*/ 4 w 6"/>
                <a:gd name="T5" fmla="*/ 1 h 1"/>
                <a:gd name="T6" fmla="*/ 6 w 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69" name="Line 93"/>
            <p:cNvSpPr>
              <a:spLocks noChangeShapeType="1"/>
            </p:cNvSpPr>
            <p:nvPr/>
          </p:nvSpPr>
          <p:spPr bwMode="auto">
            <a:xfrm flipH="1">
              <a:off x="6961500" y="5124983"/>
              <a:ext cx="103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70" name="Line 94"/>
            <p:cNvSpPr>
              <a:spLocks noChangeShapeType="1"/>
            </p:cNvSpPr>
            <p:nvPr/>
          </p:nvSpPr>
          <p:spPr bwMode="auto">
            <a:xfrm flipH="1">
              <a:off x="6987275" y="5124983"/>
              <a:ext cx="1288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71" name="Freeform 95"/>
            <p:cNvSpPr>
              <a:spLocks/>
            </p:cNvSpPr>
            <p:nvPr/>
          </p:nvSpPr>
          <p:spPr bwMode="auto">
            <a:xfrm>
              <a:off x="6969233" y="5070856"/>
              <a:ext cx="20620" cy="5155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6 w 8"/>
                <a:gd name="T5" fmla="*/ 2 h 2"/>
                <a:gd name="T6" fmla="*/ 8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2" y="2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72" name="Line 96"/>
            <p:cNvSpPr>
              <a:spLocks noChangeShapeType="1"/>
            </p:cNvSpPr>
            <p:nvPr/>
          </p:nvSpPr>
          <p:spPr bwMode="auto">
            <a:xfrm flipH="1">
              <a:off x="6961500" y="5070856"/>
              <a:ext cx="77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73" name="Line 97"/>
            <p:cNvSpPr>
              <a:spLocks noChangeShapeType="1"/>
            </p:cNvSpPr>
            <p:nvPr/>
          </p:nvSpPr>
          <p:spPr bwMode="auto">
            <a:xfrm flipH="1">
              <a:off x="6989853" y="5070856"/>
              <a:ext cx="103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74" name="Rectangle 98"/>
            <p:cNvSpPr>
              <a:spLocks noChangeArrowheads="1"/>
            </p:cNvSpPr>
            <p:nvPr/>
          </p:nvSpPr>
          <p:spPr bwMode="auto">
            <a:xfrm>
              <a:off x="6788806" y="6207543"/>
              <a:ext cx="271443" cy="61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300">
                  <a:solidFill>
                    <a:srgbClr val="333333"/>
                  </a:solidFill>
                </a:rPr>
                <a:t>Ny SP 1000</a:t>
              </a:r>
              <a:endParaRPr lang="nb-NO" altLang="nb-NO" sz="1350"/>
            </a:p>
          </p:txBody>
        </p:sp>
        <p:sp>
          <p:nvSpPr>
            <p:cNvPr id="1075" name="Freeform 99"/>
            <p:cNvSpPr>
              <a:spLocks/>
            </p:cNvSpPr>
            <p:nvPr/>
          </p:nvSpPr>
          <p:spPr bwMode="auto">
            <a:xfrm>
              <a:off x="6564561" y="5070856"/>
              <a:ext cx="845429" cy="1577446"/>
            </a:xfrm>
            <a:custGeom>
              <a:avLst/>
              <a:gdLst>
                <a:gd name="T0" fmla="*/ 154 w 328"/>
                <a:gd name="T1" fmla="*/ 0 h 612"/>
                <a:gd name="T2" fmla="*/ 169 w 328"/>
                <a:gd name="T3" fmla="*/ 0 h 612"/>
                <a:gd name="T4" fmla="*/ 169 w 328"/>
                <a:gd name="T5" fmla="*/ 21 h 612"/>
                <a:gd name="T6" fmla="*/ 172 w 328"/>
                <a:gd name="T7" fmla="*/ 21 h 612"/>
                <a:gd name="T8" fmla="*/ 172 w 328"/>
                <a:gd name="T9" fmla="*/ 37 h 612"/>
                <a:gd name="T10" fmla="*/ 328 w 328"/>
                <a:gd name="T11" fmla="*/ 111 h 612"/>
                <a:gd name="T12" fmla="*/ 328 w 328"/>
                <a:gd name="T13" fmla="*/ 612 h 612"/>
                <a:gd name="T14" fmla="*/ 164 w 328"/>
                <a:gd name="T15" fmla="*/ 612 h 612"/>
                <a:gd name="T16" fmla="*/ 0 w 328"/>
                <a:gd name="T17" fmla="*/ 612 h 612"/>
                <a:gd name="T18" fmla="*/ 0 w 328"/>
                <a:gd name="T19" fmla="*/ 21 h 612"/>
                <a:gd name="T20" fmla="*/ 5 w 328"/>
                <a:gd name="T21" fmla="*/ 21 h 612"/>
                <a:gd name="T22" fmla="*/ 5 w 328"/>
                <a:gd name="T23" fmla="*/ 0 h 612"/>
                <a:gd name="T24" fmla="*/ 19 w 328"/>
                <a:gd name="T25" fmla="*/ 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" h="612">
                  <a:moveTo>
                    <a:pt x="154" y="0"/>
                  </a:moveTo>
                  <a:lnTo>
                    <a:pt x="169" y="0"/>
                  </a:lnTo>
                  <a:lnTo>
                    <a:pt x="169" y="21"/>
                  </a:lnTo>
                  <a:lnTo>
                    <a:pt x="172" y="21"/>
                  </a:lnTo>
                  <a:lnTo>
                    <a:pt x="172" y="37"/>
                  </a:lnTo>
                  <a:lnTo>
                    <a:pt x="328" y="111"/>
                  </a:lnTo>
                  <a:lnTo>
                    <a:pt x="328" y="612"/>
                  </a:lnTo>
                  <a:lnTo>
                    <a:pt x="164" y="612"/>
                  </a:lnTo>
                  <a:lnTo>
                    <a:pt x="0" y="612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5" y="0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76" name="Freeform 100"/>
            <p:cNvSpPr>
              <a:spLocks/>
            </p:cNvSpPr>
            <p:nvPr/>
          </p:nvSpPr>
          <p:spPr bwMode="auto">
            <a:xfrm>
              <a:off x="6613534" y="5070856"/>
              <a:ext cx="750061" cy="1528474"/>
            </a:xfrm>
            <a:custGeom>
              <a:avLst/>
              <a:gdLst>
                <a:gd name="T0" fmla="*/ 0 w 291"/>
                <a:gd name="T1" fmla="*/ 0 h 593"/>
                <a:gd name="T2" fmla="*/ 0 w 291"/>
                <a:gd name="T3" fmla="*/ 593 h 593"/>
                <a:gd name="T4" fmla="*/ 145 w 291"/>
                <a:gd name="T5" fmla="*/ 593 h 593"/>
                <a:gd name="T6" fmla="*/ 291 w 291"/>
                <a:gd name="T7" fmla="*/ 593 h 593"/>
                <a:gd name="T8" fmla="*/ 291 w 291"/>
                <a:gd name="T9" fmla="*/ 123 h 593"/>
                <a:gd name="T10" fmla="*/ 135 w 291"/>
                <a:gd name="T11" fmla="*/ 48 h 593"/>
                <a:gd name="T12" fmla="*/ 135 w 291"/>
                <a:gd name="T13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593">
                  <a:moveTo>
                    <a:pt x="0" y="0"/>
                  </a:moveTo>
                  <a:lnTo>
                    <a:pt x="0" y="593"/>
                  </a:lnTo>
                  <a:lnTo>
                    <a:pt x="145" y="593"/>
                  </a:lnTo>
                  <a:lnTo>
                    <a:pt x="291" y="593"/>
                  </a:lnTo>
                  <a:lnTo>
                    <a:pt x="291" y="123"/>
                  </a:lnTo>
                  <a:lnTo>
                    <a:pt x="135" y="48"/>
                  </a:lnTo>
                  <a:lnTo>
                    <a:pt x="135" y="0"/>
                  </a:lnTo>
                </a:path>
              </a:pathLst>
            </a:custGeom>
            <a:noFill/>
            <a:ln w="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2105" name="Gruppe 2104"/>
          <p:cNvGrpSpPr/>
          <p:nvPr/>
        </p:nvGrpSpPr>
        <p:grpSpPr>
          <a:xfrm>
            <a:off x="5680353" y="3881250"/>
            <a:ext cx="474696" cy="1100996"/>
            <a:chOff x="7573804" y="11042571"/>
            <a:chExt cx="632928" cy="1467994"/>
          </a:xfrm>
        </p:grpSpPr>
        <p:sp>
          <p:nvSpPr>
            <p:cNvPr id="1795" name="Rectangle 130"/>
            <p:cNvSpPr>
              <a:spLocks noChangeArrowheads="1"/>
            </p:cNvSpPr>
            <p:nvPr/>
          </p:nvSpPr>
          <p:spPr bwMode="auto">
            <a:xfrm>
              <a:off x="7766003" y="12232209"/>
              <a:ext cx="260755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450">
                  <a:solidFill>
                    <a:srgbClr val="333333"/>
                  </a:solidFill>
                </a:rPr>
                <a:t>OV 500</a:t>
              </a:r>
              <a:endParaRPr lang="nb-NO" altLang="nb-NO" sz="1350"/>
            </a:p>
          </p:txBody>
        </p:sp>
        <p:sp>
          <p:nvSpPr>
            <p:cNvPr id="1805" name="Line 134"/>
            <p:cNvSpPr>
              <a:spLocks noChangeShapeType="1"/>
            </p:cNvSpPr>
            <p:nvPr/>
          </p:nvSpPr>
          <p:spPr bwMode="auto">
            <a:xfrm>
              <a:off x="7585403" y="11095591"/>
              <a:ext cx="0" cy="530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06" name="Freeform 135"/>
            <p:cNvSpPr>
              <a:spLocks/>
            </p:cNvSpPr>
            <p:nvPr/>
          </p:nvSpPr>
          <p:spPr bwMode="auto">
            <a:xfrm>
              <a:off x="7621854" y="11095591"/>
              <a:ext cx="347944" cy="53020"/>
            </a:xfrm>
            <a:custGeom>
              <a:avLst/>
              <a:gdLst>
                <a:gd name="T0" fmla="*/ 0 w 210"/>
                <a:gd name="T1" fmla="*/ 0 h 32"/>
                <a:gd name="T2" fmla="*/ 0 w 210"/>
                <a:gd name="T3" fmla="*/ 32 h 32"/>
                <a:gd name="T4" fmla="*/ 210 w 210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" h="32">
                  <a:moveTo>
                    <a:pt x="0" y="0"/>
                  </a:moveTo>
                  <a:lnTo>
                    <a:pt x="0" y="32"/>
                  </a:lnTo>
                  <a:lnTo>
                    <a:pt x="210" y="3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07" name="Freeform 136"/>
            <p:cNvSpPr>
              <a:spLocks/>
            </p:cNvSpPr>
            <p:nvPr/>
          </p:nvSpPr>
          <p:spPr bwMode="auto">
            <a:xfrm>
              <a:off x="7595344" y="11148611"/>
              <a:ext cx="16569" cy="3314"/>
            </a:xfrm>
            <a:custGeom>
              <a:avLst/>
              <a:gdLst>
                <a:gd name="T0" fmla="*/ 0 w 10"/>
                <a:gd name="T1" fmla="*/ 0 h 2"/>
                <a:gd name="T2" fmla="*/ 3 w 10"/>
                <a:gd name="T3" fmla="*/ 2 h 2"/>
                <a:gd name="T4" fmla="*/ 7 w 10"/>
                <a:gd name="T5" fmla="*/ 2 h 2"/>
                <a:gd name="T6" fmla="*/ 10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0" y="0"/>
                  </a:moveTo>
                  <a:lnTo>
                    <a:pt x="3" y="2"/>
                  </a:lnTo>
                  <a:lnTo>
                    <a:pt x="7" y="2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08" name="Line 137"/>
            <p:cNvSpPr>
              <a:spLocks noChangeShapeType="1"/>
            </p:cNvSpPr>
            <p:nvPr/>
          </p:nvSpPr>
          <p:spPr bwMode="auto">
            <a:xfrm>
              <a:off x="7611913" y="11148611"/>
              <a:ext cx="99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09" name="Line 138"/>
            <p:cNvSpPr>
              <a:spLocks noChangeShapeType="1"/>
            </p:cNvSpPr>
            <p:nvPr/>
          </p:nvSpPr>
          <p:spPr bwMode="auto">
            <a:xfrm>
              <a:off x="7585403" y="11148611"/>
              <a:ext cx="99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0" name="Line 139"/>
            <p:cNvSpPr>
              <a:spLocks noChangeShapeType="1"/>
            </p:cNvSpPr>
            <p:nvPr/>
          </p:nvSpPr>
          <p:spPr bwMode="auto">
            <a:xfrm>
              <a:off x="7621854" y="11095591"/>
              <a:ext cx="34794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1" name="Freeform 140"/>
            <p:cNvSpPr>
              <a:spLocks/>
            </p:cNvSpPr>
            <p:nvPr/>
          </p:nvSpPr>
          <p:spPr bwMode="auto">
            <a:xfrm>
              <a:off x="7592030" y="11095591"/>
              <a:ext cx="21540" cy="6628"/>
            </a:xfrm>
            <a:custGeom>
              <a:avLst/>
              <a:gdLst>
                <a:gd name="T0" fmla="*/ 0 w 13"/>
                <a:gd name="T1" fmla="*/ 0 h 4"/>
                <a:gd name="T2" fmla="*/ 4 w 13"/>
                <a:gd name="T3" fmla="*/ 4 h 4"/>
                <a:gd name="T4" fmla="*/ 10 w 13"/>
                <a:gd name="T5" fmla="*/ 4 h 4"/>
                <a:gd name="T6" fmla="*/ 13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lnTo>
                    <a:pt x="4" y="4"/>
                  </a:lnTo>
                  <a:lnTo>
                    <a:pt x="10" y="4"/>
                  </a:lnTo>
                  <a:lnTo>
                    <a:pt x="1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2" name="Line 141"/>
            <p:cNvSpPr>
              <a:spLocks noChangeShapeType="1"/>
            </p:cNvSpPr>
            <p:nvPr/>
          </p:nvSpPr>
          <p:spPr bwMode="auto">
            <a:xfrm>
              <a:off x="7613569" y="11095591"/>
              <a:ext cx="8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3" name="Line 142"/>
            <p:cNvSpPr>
              <a:spLocks noChangeShapeType="1"/>
            </p:cNvSpPr>
            <p:nvPr/>
          </p:nvSpPr>
          <p:spPr bwMode="auto">
            <a:xfrm>
              <a:off x="7585403" y="11095591"/>
              <a:ext cx="662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4" name="Freeform 143"/>
            <p:cNvSpPr>
              <a:spLocks/>
            </p:cNvSpPr>
            <p:nvPr/>
          </p:nvSpPr>
          <p:spPr bwMode="auto">
            <a:xfrm>
              <a:off x="7782571" y="11084717"/>
              <a:ext cx="26510" cy="26510"/>
            </a:xfrm>
            <a:custGeom>
              <a:avLst/>
              <a:gdLst>
                <a:gd name="T0" fmla="*/ 16 w 16"/>
                <a:gd name="T1" fmla="*/ 8 h 16"/>
                <a:gd name="T2" fmla="*/ 14 w 16"/>
                <a:gd name="T3" fmla="*/ 2 h 16"/>
                <a:gd name="T4" fmla="*/ 8 w 16"/>
                <a:gd name="T5" fmla="*/ 0 h 16"/>
                <a:gd name="T6" fmla="*/ 3 w 16"/>
                <a:gd name="T7" fmla="*/ 2 h 16"/>
                <a:gd name="T8" fmla="*/ 0 w 16"/>
                <a:gd name="T9" fmla="*/ 8 h 16"/>
                <a:gd name="T10" fmla="*/ 3 w 16"/>
                <a:gd name="T11" fmla="*/ 14 h 16"/>
                <a:gd name="T12" fmla="*/ 8 w 16"/>
                <a:gd name="T13" fmla="*/ 16 h 16"/>
                <a:gd name="T14" fmla="*/ 14 w 16"/>
                <a:gd name="T15" fmla="*/ 14 h 16"/>
                <a:gd name="T16" fmla="*/ 16 w 16"/>
                <a:gd name="T1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3" y="14"/>
                  </a:lnTo>
                  <a:lnTo>
                    <a:pt x="8" y="16"/>
                  </a:lnTo>
                  <a:lnTo>
                    <a:pt x="14" y="14"/>
                  </a:lnTo>
                  <a:lnTo>
                    <a:pt x="16" y="8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7" name="Freeform 146"/>
            <p:cNvSpPr>
              <a:spLocks/>
            </p:cNvSpPr>
            <p:nvPr/>
          </p:nvSpPr>
          <p:spPr bwMode="auto">
            <a:xfrm>
              <a:off x="7782571" y="11084717"/>
              <a:ext cx="26510" cy="26510"/>
            </a:xfrm>
            <a:custGeom>
              <a:avLst/>
              <a:gdLst>
                <a:gd name="T0" fmla="*/ 16 w 16"/>
                <a:gd name="T1" fmla="*/ 8 h 16"/>
                <a:gd name="T2" fmla="*/ 14 w 16"/>
                <a:gd name="T3" fmla="*/ 2 h 16"/>
                <a:gd name="T4" fmla="*/ 8 w 16"/>
                <a:gd name="T5" fmla="*/ 0 h 16"/>
                <a:gd name="T6" fmla="*/ 3 w 16"/>
                <a:gd name="T7" fmla="*/ 2 h 16"/>
                <a:gd name="T8" fmla="*/ 0 w 16"/>
                <a:gd name="T9" fmla="*/ 8 h 16"/>
                <a:gd name="T10" fmla="*/ 3 w 16"/>
                <a:gd name="T11" fmla="*/ 14 h 16"/>
                <a:gd name="T12" fmla="*/ 8 w 16"/>
                <a:gd name="T13" fmla="*/ 16 h 16"/>
                <a:gd name="T14" fmla="*/ 14 w 16"/>
                <a:gd name="T15" fmla="*/ 14 h 16"/>
                <a:gd name="T16" fmla="*/ 16 w 16"/>
                <a:gd name="T1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3" y="14"/>
                  </a:lnTo>
                  <a:lnTo>
                    <a:pt x="8" y="16"/>
                  </a:lnTo>
                  <a:lnTo>
                    <a:pt x="14" y="14"/>
                  </a:lnTo>
                  <a:lnTo>
                    <a:pt x="16" y="8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8" name="Line 147"/>
            <p:cNvSpPr>
              <a:spLocks noChangeShapeType="1"/>
            </p:cNvSpPr>
            <p:nvPr/>
          </p:nvSpPr>
          <p:spPr bwMode="auto">
            <a:xfrm>
              <a:off x="8007906" y="11095591"/>
              <a:ext cx="0" cy="530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19" name="Line 148"/>
            <p:cNvSpPr>
              <a:spLocks noChangeShapeType="1"/>
            </p:cNvSpPr>
            <p:nvPr/>
          </p:nvSpPr>
          <p:spPr bwMode="auto">
            <a:xfrm>
              <a:off x="7969798" y="11095591"/>
              <a:ext cx="0" cy="530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0" name="Freeform 149"/>
            <p:cNvSpPr>
              <a:spLocks/>
            </p:cNvSpPr>
            <p:nvPr/>
          </p:nvSpPr>
          <p:spPr bwMode="auto">
            <a:xfrm>
              <a:off x="7981396" y="11148611"/>
              <a:ext cx="16569" cy="3314"/>
            </a:xfrm>
            <a:custGeom>
              <a:avLst/>
              <a:gdLst>
                <a:gd name="T0" fmla="*/ 0 w 10"/>
                <a:gd name="T1" fmla="*/ 0 h 2"/>
                <a:gd name="T2" fmla="*/ 3 w 10"/>
                <a:gd name="T3" fmla="*/ 2 h 2"/>
                <a:gd name="T4" fmla="*/ 7 w 10"/>
                <a:gd name="T5" fmla="*/ 2 h 2"/>
                <a:gd name="T6" fmla="*/ 10 w 10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0" y="0"/>
                  </a:moveTo>
                  <a:lnTo>
                    <a:pt x="3" y="2"/>
                  </a:lnTo>
                  <a:lnTo>
                    <a:pt x="7" y="2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1" name="Line 150"/>
            <p:cNvSpPr>
              <a:spLocks noChangeShapeType="1"/>
            </p:cNvSpPr>
            <p:nvPr/>
          </p:nvSpPr>
          <p:spPr bwMode="auto">
            <a:xfrm flipH="1">
              <a:off x="7969798" y="11148611"/>
              <a:ext cx="1159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2" name="Line 151"/>
            <p:cNvSpPr>
              <a:spLocks noChangeShapeType="1"/>
            </p:cNvSpPr>
            <p:nvPr/>
          </p:nvSpPr>
          <p:spPr bwMode="auto">
            <a:xfrm flipH="1">
              <a:off x="7997965" y="11148611"/>
              <a:ext cx="99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3" name="Freeform 152"/>
            <p:cNvSpPr>
              <a:spLocks/>
            </p:cNvSpPr>
            <p:nvPr/>
          </p:nvSpPr>
          <p:spPr bwMode="auto">
            <a:xfrm>
              <a:off x="7978082" y="11095591"/>
              <a:ext cx="21540" cy="6628"/>
            </a:xfrm>
            <a:custGeom>
              <a:avLst/>
              <a:gdLst>
                <a:gd name="T0" fmla="*/ 0 w 13"/>
                <a:gd name="T1" fmla="*/ 0 h 4"/>
                <a:gd name="T2" fmla="*/ 4 w 13"/>
                <a:gd name="T3" fmla="*/ 4 h 4"/>
                <a:gd name="T4" fmla="*/ 9 w 13"/>
                <a:gd name="T5" fmla="*/ 4 h 4"/>
                <a:gd name="T6" fmla="*/ 13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lnTo>
                    <a:pt x="4" y="4"/>
                  </a:lnTo>
                  <a:lnTo>
                    <a:pt x="9" y="4"/>
                  </a:lnTo>
                  <a:lnTo>
                    <a:pt x="1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4" name="Line 153"/>
            <p:cNvSpPr>
              <a:spLocks noChangeShapeType="1"/>
            </p:cNvSpPr>
            <p:nvPr/>
          </p:nvSpPr>
          <p:spPr bwMode="auto">
            <a:xfrm flipH="1">
              <a:off x="7969798" y="11095591"/>
              <a:ext cx="8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5" name="Line 154"/>
            <p:cNvSpPr>
              <a:spLocks noChangeShapeType="1"/>
            </p:cNvSpPr>
            <p:nvPr/>
          </p:nvSpPr>
          <p:spPr bwMode="auto">
            <a:xfrm flipH="1">
              <a:off x="7999622" y="11095591"/>
              <a:ext cx="8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6" name="Freeform 155"/>
            <p:cNvSpPr>
              <a:spLocks/>
            </p:cNvSpPr>
            <p:nvPr/>
          </p:nvSpPr>
          <p:spPr bwMode="auto">
            <a:xfrm>
              <a:off x="7999622" y="11042571"/>
              <a:ext cx="9941" cy="6628"/>
            </a:xfrm>
            <a:custGeom>
              <a:avLst/>
              <a:gdLst>
                <a:gd name="T0" fmla="*/ 0 w 6"/>
                <a:gd name="T1" fmla="*/ 0 h 4"/>
                <a:gd name="T2" fmla="*/ 4 w 6"/>
                <a:gd name="T3" fmla="*/ 1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4" y="1"/>
                  </a:lnTo>
                  <a:lnTo>
                    <a:pt x="6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7" name="Line 156"/>
            <p:cNvSpPr>
              <a:spLocks noChangeShapeType="1"/>
            </p:cNvSpPr>
            <p:nvPr/>
          </p:nvSpPr>
          <p:spPr bwMode="auto">
            <a:xfrm flipV="1">
              <a:off x="7968141" y="11042571"/>
              <a:ext cx="1657" cy="1656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8" name="Line 157"/>
            <p:cNvSpPr>
              <a:spLocks noChangeShapeType="1"/>
            </p:cNvSpPr>
            <p:nvPr/>
          </p:nvSpPr>
          <p:spPr bwMode="auto">
            <a:xfrm flipH="1" flipV="1">
              <a:off x="7621854" y="11042571"/>
              <a:ext cx="1657" cy="1656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29" name="Freeform 158"/>
            <p:cNvSpPr>
              <a:spLocks/>
            </p:cNvSpPr>
            <p:nvPr/>
          </p:nvSpPr>
          <p:spPr bwMode="auto">
            <a:xfrm>
              <a:off x="7582089" y="11042571"/>
              <a:ext cx="9941" cy="6628"/>
            </a:xfrm>
            <a:custGeom>
              <a:avLst/>
              <a:gdLst>
                <a:gd name="T0" fmla="*/ 6 w 6"/>
                <a:gd name="T1" fmla="*/ 0 h 4"/>
                <a:gd name="T2" fmla="*/ 2 w 6"/>
                <a:gd name="T3" fmla="*/ 1 h 4"/>
                <a:gd name="T4" fmla="*/ 0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2" y="1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0" name="Line 159"/>
            <p:cNvSpPr>
              <a:spLocks noChangeShapeType="1"/>
            </p:cNvSpPr>
            <p:nvPr/>
          </p:nvSpPr>
          <p:spPr bwMode="auto">
            <a:xfrm>
              <a:off x="7631795" y="11138669"/>
              <a:ext cx="33137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1" name="Line 160"/>
            <p:cNvSpPr>
              <a:spLocks noChangeShapeType="1"/>
            </p:cNvSpPr>
            <p:nvPr/>
          </p:nvSpPr>
          <p:spPr bwMode="auto">
            <a:xfrm flipV="1">
              <a:off x="7631795" y="11075708"/>
              <a:ext cx="1657" cy="6296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2" name="Freeform 161"/>
            <p:cNvSpPr>
              <a:spLocks/>
            </p:cNvSpPr>
            <p:nvPr/>
          </p:nvSpPr>
          <p:spPr bwMode="auto">
            <a:xfrm>
              <a:off x="7628481" y="11069081"/>
              <a:ext cx="3314" cy="69589"/>
            </a:xfrm>
            <a:custGeom>
              <a:avLst/>
              <a:gdLst>
                <a:gd name="T0" fmla="*/ 0 w 2"/>
                <a:gd name="T1" fmla="*/ 0 h 42"/>
                <a:gd name="T2" fmla="*/ 0 w 2"/>
                <a:gd name="T3" fmla="*/ 42 h 42"/>
                <a:gd name="T4" fmla="*/ 2 w 2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2">
                  <a:moveTo>
                    <a:pt x="0" y="0"/>
                  </a:moveTo>
                  <a:lnTo>
                    <a:pt x="0" y="42"/>
                  </a:lnTo>
                  <a:lnTo>
                    <a:pt x="2" y="4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3" name="Line 162"/>
            <p:cNvSpPr>
              <a:spLocks noChangeShapeType="1"/>
            </p:cNvSpPr>
            <p:nvPr/>
          </p:nvSpPr>
          <p:spPr bwMode="auto">
            <a:xfrm flipH="1">
              <a:off x="7626824" y="11057483"/>
              <a:ext cx="99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4" name="Line 163"/>
            <p:cNvSpPr>
              <a:spLocks noChangeShapeType="1"/>
            </p:cNvSpPr>
            <p:nvPr/>
          </p:nvSpPr>
          <p:spPr bwMode="auto">
            <a:xfrm>
              <a:off x="7615226" y="11067424"/>
              <a:ext cx="99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5" name="Line 164"/>
            <p:cNvSpPr>
              <a:spLocks noChangeShapeType="1"/>
            </p:cNvSpPr>
            <p:nvPr/>
          </p:nvSpPr>
          <p:spPr bwMode="auto">
            <a:xfrm>
              <a:off x="7615226" y="11055826"/>
              <a:ext cx="0" cy="1159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6" name="Line 165"/>
            <p:cNvSpPr>
              <a:spLocks noChangeShapeType="1"/>
            </p:cNvSpPr>
            <p:nvPr/>
          </p:nvSpPr>
          <p:spPr bwMode="auto">
            <a:xfrm>
              <a:off x="7626824" y="11057483"/>
              <a:ext cx="0" cy="165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7" name="Freeform 166"/>
            <p:cNvSpPr>
              <a:spLocks/>
            </p:cNvSpPr>
            <p:nvPr/>
          </p:nvSpPr>
          <p:spPr bwMode="auto">
            <a:xfrm>
              <a:off x="7623510" y="11059139"/>
              <a:ext cx="3314" cy="0"/>
            </a:xfrm>
            <a:custGeom>
              <a:avLst/>
              <a:gdLst>
                <a:gd name="T0" fmla="*/ 2 w 2"/>
                <a:gd name="T1" fmla="*/ 2 w 2"/>
                <a:gd name="T2" fmla="*/ 1 w 2"/>
                <a:gd name="T3" fmla="*/ 1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8" name="Freeform 167"/>
            <p:cNvSpPr>
              <a:spLocks/>
            </p:cNvSpPr>
            <p:nvPr/>
          </p:nvSpPr>
          <p:spPr bwMode="auto">
            <a:xfrm>
              <a:off x="7625168" y="11067424"/>
              <a:ext cx="3314" cy="1657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39" name="Freeform 168"/>
            <p:cNvSpPr>
              <a:spLocks/>
            </p:cNvSpPr>
            <p:nvPr/>
          </p:nvSpPr>
          <p:spPr bwMode="auto">
            <a:xfrm>
              <a:off x="7582089" y="11049198"/>
              <a:ext cx="26510" cy="1657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1 h 1"/>
                <a:gd name="T4" fmla="*/ 16 w 1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lnTo>
                    <a:pt x="0" y="1"/>
                  </a:lnTo>
                  <a:lnTo>
                    <a:pt x="16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0" name="Freeform 169"/>
            <p:cNvSpPr>
              <a:spLocks/>
            </p:cNvSpPr>
            <p:nvPr/>
          </p:nvSpPr>
          <p:spPr bwMode="auto">
            <a:xfrm>
              <a:off x="7608599" y="11050855"/>
              <a:ext cx="6628" cy="4971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1 h 3"/>
                <a:gd name="T4" fmla="*/ 4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3" y="1"/>
                  </a:lnTo>
                  <a:lnTo>
                    <a:pt x="4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1" name="Line 170"/>
            <p:cNvSpPr>
              <a:spLocks noChangeShapeType="1"/>
            </p:cNvSpPr>
            <p:nvPr/>
          </p:nvSpPr>
          <p:spPr bwMode="auto">
            <a:xfrm flipV="1">
              <a:off x="7635109" y="11057483"/>
              <a:ext cx="1657" cy="828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2" name="Line 171"/>
            <p:cNvSpPr>
              <a:spLocks noChangeShapeType="1"/>
            </p:cNvSpPr>
            <p:nvPr/>
          </p:nvSpPr>
          <p:spPr bwMode="auto">
            <a:xfrm flipV="1">
              <a:off x="7633451" y="11065767"/>
              <a:ext cx="1657" cy="99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3" name="Line 172"/>
            <p:cNvSpPr>
              <a:spLocks noChangeShapeType="1"/>
            </p:cNvSpPr>
            <p:nvPr/>
          </p:nvSpPr>
          <p:spPr bwMode="auto">
            <a:xfrm flipH="1">
              <a:off x="7983053" y="11050855"/>
              <a:ext cx="2816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4" name="Line 173"/>
            <p:cNvSpPr>
              <a:spLocks noChangeShapeType="1"/>
            </p:cNvSpPr>
            <p:nvPr/>
          </p:nvSpPr>
          <p:spPr bwMode="auto">
            <a:xfrm flipH="1" flipV="1">
              <a:off x="7959857" y="11075708"/>
              <a:ext cx="1657" cy="6296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5" name="Freeform 174"/>
            <p:cNvSpPr>
              <a:spLocks/>
            </p:cNvSpPr>
            <p:nvPr/>
          </p:nvSpPr>
          <p:spPr bwMode="auto">
            <a:xfrm>
              <a:off x="7961513" y="11069081"/>
              <a:ext cx="3314" cy="69589"/>
            </a:xfrm>
            <a:custGeom>
              <a:avLst/>
              <a:gdLst>
                <a:gd name="T0" fmla="*/ 2 w 2"/>
                <a:gd name="T1" fmla="*/ 0 h 42"/>
                <a:gd name="T2" fmla="*/ 1 w 2"/>
                <a:gd name="T3" fmla="*/ 42 h 42"/>
                <a:gd name="T4" fmla="*/ 0 w 2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2">
                  <a:moveTo>
                    <a:pt x="2" y="0"/>
                  </a:moveTo>
                  <a:lnTo>
                    <a:pt x="1" y="42"/>
                  </a:lnTo>
                  <a:lnTo>
                    <a:pt x="0" y="4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6" name="Line 175"/>
            <p:cNvSpPr>
              <a:spLocks noChangeShapeType="1"/>
            </p:cNvSpPr>
            <p:nvPr/>
          </p:nvSpPr>
          <p:spPr bwMode="auto">
            <a:xfrm flipV="1">
              <a:off x="7976426" y="11065767"/>
              <a:ext cx="0" cy="165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7" name="Freeform 176"/>
            <p:cNvSpPr>
              <a:spLocks/>
            </p:cNvSpPr>
            <p:nvPr/>
          </p:nvSpPr>
          <p:spPr bwMode="auto">
            <a:xfrm>
              <a:off x="7956543" y="11057483"/>
              <a:ext cx="8285" cy="8285"/>
            </a:xfrm>
            <a:custGeom>
              <a:avLst/>
              <a:gdLst>
                <a:gd name="T0" fmla="*/ 0 w 5"/>
                <a:gd name="T1" fmla="*/ 5 h 5"/>
                <a:gd name="T2" fmla="*/ 0 w 5"/>
                <a:gd name="T3" fmla="*/ 0 h 5"/>
                <a:gd name="T4" fmla="*/ 5 w 5"/>
                <a:gd name="T5" fmla="*/ 0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8" name="Freeform 177"/>
            <p:cNvSpPr>
              <a:spLocks/>
            </p:cNvSpPr>
            <p:nvPr/>
          </p:nvSpPr>
          <p:spPr bwMode="auto">
            <a:xfrm>
              <a:off x="7964827" y="11059139"/>
              <a:ext cx="3314" cy="0"/>
            </a:xfrm>
            <a:custGeom>
              <a:avLst/>
              <a:gdLst>
                <a:gd name="T0" fmla="*/ 0 w 2"/>
                <a:gd name="T1" fmla="*/ 1 w 2"/>
                <a:gd name="T2" fmla="*/ 1 w 2"/>
                <a:gd name="T3" fmla="*/ 2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49" name="Line 178"/>
            <p:cNvSpPr>
              <a:spLocks noChangeShapeType="1"/>
            </p:cNvSpPr>
            <p:nvPr/>
          </p:nvSpPr>
          <p:spPr bwMode="auto">
            <a:xfrm flipH="1">
              <a:off x="7968141" y="11067424"/>
              <a:ext cx="8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0" name="Line 179"/>
            <p:cNvSpPr>
              <a:spLocks noChangeShapeType="1"/>
            </p:cNvSpPr>
            <p:nvPr/>
          </p:nvSpPr>
          <p:spPr bwMode="auto">
            <a:xfrm flipH="1">
              <a:off x="7976426" y="11055826"/>
              <a:ext cx="1657" cy="1159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1" name="Freeform 180"/>
            <p:cNvSpPr>
              <a:spLocks/>
            </p:cNvSpPr>
            <p:nvPr/>
          </p:nvSpPr>
          <p:spPr bwMode="auto">
            <a:xfrm>
              <a:off x="7964827" y="11067424"/>
              <a:ext cx="3314" cy="1657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2" name="Freeform 181"/>
            <p:cNvSpPr>
              <a:spLocks/>
            </p:cNvSpPr>
            <p:nvPr/>
          </p:nvSpPr>
          <p:spPr bwMode="auto">
            <a:xfrm>
              <a:off x="7978082" y="11050855"/>
              <a:ext cx="4971" cy="4971"/>
            </a:xfrm>
            <a:custGeom>
              <a:avLst/>
              <a:gdLst>
                <a:gd name="T0" fmla="*/ 3 w 3"/>
                <a:gd name="T1" fmla="*/ 0 h 3"/>
                <a:gd name="T2" fmla="*/ 1 w 3"/>
                <a:gd name="T3" fmla="*/ 1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3" name="Line 182"/>
            <p:cNvSpPr>
              <a:spLocks noChangeShapeType="1"/>
            </p:cNvSpPr>
            <p:nvPr/>
          </p:nvSpPr>
          <p:spPr bwMode="auto">
            <a:xfrm flipH="1" flipV="1">
              <a:off x="7956543" y="11065767"/>
              <a:ext cx="3314" cy="99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4" name="Line 183"/>
            <p:cNvSpPr>
              <a:spLocks noChangeShapeType="1"/>
            </p:cNvSpPr>
            <p:nvPr/>
          </p:nvSpPr>
          <p:spPr bwMode="auto">
            <a:xfrm>
              <a:off x="8009563" y="11049198"/>
              <a:ext cx="1657" cy="165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5" name="Line 184"/>
            <p:cNvSpPr>
              <a:spLocks noChangeShapeType="1"/>
            </p:cNvSpPr>
            <p:nvPr/>
          </p:nvSpPr>
          <p:spPr bwMode="auto">
            <a:xfrm>
              <a:off x="7621854" y="11042571"/>
              <a:ext cx="34794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6" name="Line 185"/>
            <p:cNvSpPr>
              <a:spLocks noChangeShapeType="1"/>
            </p:cNvSpPr>
            <p:nvPr/>
          </p:nvSpPr>
          <p:spPr bwMode="auto">
            <a:xfrm flipH="1">
              <a:off x="7592030" y="11042571"/>
              <a:ext cx="298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7" name="Line 186"/>
            <p:cNvSpPr>
              <a:spLocks noChangeShapeType="1"/>
            </p:cNvSpPr>
            <p:nvPr/>
          </p:nvSpPr>
          <p:spPr bwMode="auto">
            <a:xfrm>
              <a:off x="7969798" y="11042571"/>
              <a:ext cx="2982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8" name="Line 187"/>
            <p:cNvSpPr>
              <a:spLocks noChangeShapeType="1"/>
            </p:cNvSpPr>
            <p:nvPr/>
          </p:nvSpPr>
          <p:spPr bwMode="auto">
            <a:xfrm>
              <a:off x="7623510" y="11042571"/>
              <a:ext cx="34463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59" name="Line 188"/>
            <p:cNvSpPr>
              <a:spLocks noChangeShapeType="1"/>
            </p:cNvSpPr>
            <p:nvPr/>
          </p:nvSpPr>
          <p:spPr bwMode="auto">
            <a:xfrm flipH="1">
              <a:off x="7833934" y="11054169"/>
              <a:ext cx="96099" cy="149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0" name="Line 189"/>
            <p:cNvSpPr>
              <a:spLocks noChangeShapeType="1"/>
            </p:cNvSpPr>
            <p:nvPr/>
          </p:nvSpPr>
          <p:spPr bwMode="auto">
            <a:xfrm flipH="1">
              <a:off x="7651678" y="11054169"/>
              <a:ext cx="99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1" name="Line 190"/>
            <p:cNvSpPr>
              <a:spLocks noChangeShapeType="1"/>
            </p:cNvSpPr>
            <p:nvPr/>
          </p:nvSpPr>
          <p:spPr bwMode="auto">
            <a:xfrm flipH="1" flipV="1">
              <a:off x="7623510" y="11042571"/>
              <a:ext cx="3314" cy="149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2" name="Line 191"/>
            <p:cNvSpPr>
              <a:spLocks noChangeShapeType="1"/>
            </p:cNvSpPr>
            <p:nvPr/>
          </p:nvSpPr>
          <p:spPr bwMode="auto">
            <a:xfrm flipH="1">
              <a:off x="7626824" y="11057483"/>
              <a:ext cx="8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3" name="Freeform 192"/>
            <p:cNvSpPr>
              <a:spLocks/>
            </p:cNvSpPr>
            <p:nvPr/>
          </p:nvSpPr>
          <p:spPr bwMode="auto">
            <a:xfrm>
              <a:off x="7635109" y="11055826"/>
              <a:ext cx="3314" cy="1657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4" name="Line 193"/>
            <p:cNvSpPr>
              <a:spLocks noChangeShapeType="1"/>
            </p:cNvSpPr>
            <p:nvPr/>
          </p:nvSpPr>
          <p:spPr bwMode="auto">
            <a:xfrm flipV="1">
              <a:off x="7638423" y="11057483"/>
              <a:ext cx="0" cy="132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5" name="Line 194"/>
            <p:cNvSpPr>
              <a:spLocks noChangeShapeType="1"/>
            </p:cNvSpPr>
            <p:nvPr/>
          </p:nvSpPr>
          <p:spPr bwMode="auto">
            <a:xfrm flipH="1">
              <a:off x="7638423" y="11070738"/>
              <a:ext cx="497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6" name="Line 195"/>
            <p:cNvSpPr>
              <a:spLocks noChangeShapeType="1"/>
            </p:cNvSpPr>
            <p:nvPr/>
          </p:nvSpPr>
          <p:spPr bwMode="auto">
            <a:xfrm>
              <a:off x="7643393" y="11060797"/>
              <a:ext cx="0" cy="99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7" name="Freeform 196"/>
            <p:cNvSpPr>
              <a:spLocks/>
            </p:cNvSpPr>
            <p:nvPr/>
          </p:nvSpPr>
          <p:spPr bwMode="auto">
            <a:xfrm>
              <a:off x="7643393" y="11054169"/>
              <a:ext cx="8285" cy="6628"/>
            </a:xfrm>
            <a:custGeom>
              <a:avLst/>
              <a:gdLst>
                <a:gd name="T0" fmla="*/ 5 w 5"/>
                <a:gd name="T1" fmla="*/ 0 h 4"/>
                <a:gd name="T2" fmla="*/ 2 w 5"/>
                <a:gd name="T3" fmla="*/ 1 h 4"/>
                <a:gd name="T4" fmla="*/ 0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2" y="1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8" name="Line 197"/>
            <p:cNvSpPr>
              <a:spLocks noChangeShapeType="1"/>
            </p:cNvSpPr>
            <p:nvPr/>
          </p:nvSpPr>
          <p:spPr bwMode="auto">
            <a:xfrm>
              <a:off x="7764345" y="11071462"/>
              <a:ext cx="6461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69" name="Freeform 198"/>
            <p:cNvSpPr>
              <a:spLocks/>
            </p:cNvSpPr>
            <p:nvPr/>
          </p:nvSpPr>
          <p:spPr bwMode="auto">
            <a:xfrm>
              <a:off x="7764345" y="11059864"/>
              <a:ext cx="3314" cy="4971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1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0" name="Line 199"/>
            <p:cNvSpPr>
              <a:spLocks noChangeShapeType="1"/>
            </p:cNvSpPr>
            <p:nvPr/>
          </p:nvSpPr>
          <p:spPr bwMode="auto">
            <a:xfrm flipH="1" flipV="1">
              <a:off x="7661619" y="11054169"/>
              <a:ext cx="97756" cy="149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1" name="Line 200"/>
            <p:cNvSpPr>
              <a:spLocks noChangeShapeType="1"/>
            </p:cNvSpPr>
            <p:nvPr/>
          </p:nvSpPr>
          <p:spPr bwMode="auto">
            <a:xfrm flipH="1">
              <a:off x="7759374" y="11071462"/>
              <a:ext cx="497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2" name="Line 201"/>
            <p:cNvSpPr>
              <a:spLocks noChangeShapeType="1"/>
            </p:cNvSpPr>
            <p:nvPr/>
          </p:nvSpPr>
          <p:spPr bwMode="auto">
            <a:xfrm>
              <a:off x="7764345" y="11064834"/>
              <a:ext cx="0" cy="66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3" name="Line 202"/>
            <p:cNvSpPr>
              <a:spLocks noChangeShapeType="1"/>
            </p:cNvSpPr>
            <p:nvPr/>
          </p:nvSpPr>
          <p:spPr bwMode="auto">
            <a:xfrm flipH="1">
              <a:off x="7767659" y="11059864"/>
              <a:ext cx="5633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4" name="Freeform 203"/>
            <p:cNvSpPr>
              <a:spLocks/>
            </p:cNvSpPr>
            <p:nvPr/>
          </p:nvSpPr>
          <p:spPr bwMode="auto">
            <a:xfrm>
              <a:off x="7823993" y="11059864"/>
              <a:ext cx="4971" cy="4971"/>
            </a:xfrm>
            <a:custGeom>
              <a:avLst/>
              <a:gdLst>
                <a:gd name="T0" fmla="*/ 3 w 3"/>
                <a:gd name="T1" fmla="*/ 3 h 3"/>
                <a:gd name="T2" fmla="*/ 2 w 3"/>
                <a:gd name="T3" fmla="*/ 1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5" name="Freeform 204"/>
            <p:cNvSpPr>
              <a:spLocks/>
            </p:cNvSpPr>
            <p:nvPr/>
          </p:nvSpPr>
          <p:spPr bwMode="auto">
            <a:xfrm>
              <a:off x="7828963" y="11064834"/>
              <a:ext cx="4971" cy="6628"/>
            </a:xfrm>
            <a:custGeom>
              <a:avLst/>
              <a:gdLst>
                <a:gd name="T0" fmla="*/ 3 w 3"/>
                <a:gd name="T1" fmla="*/ 4 h 4"/>
                <a:gd name="T2" fmla="*/ 0 w 3"/>
                <a:gd name="T3" fmla="*/ 4 h 4"/>
                <a:gd name="T4" fmla="*/ 0 w 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6" name="Line 205"/>
            <p:cNvSpPr>
              <a:spLocks noChangeShapeType="1"/>
            </p:cNvSpPr>
            <p:nvPr/>
          </p:nvSpPr>
          <p:spPr bwMode="auto">
            <a:xfrm flipH="1">
              <a:off x="7966485" y="11042571"/>
              <a:ext cx="1657" cy="149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7" name="Freeform 206"/>
            <p:cNvSpPr>
              <a:spLocks/>
            </p:cNvSpPr>
            <p:nvPr/>
          </p:nvSpPr>
          <p:spPr bwMode="auto">
            <a:xfrm>
              <a:off x="7954886" y="11055826"/>
              <a:ext cx="3314" cy="1657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1 h 1"/>
                <a:gd name="T4" fmla="*/ 1 w 2"/>
                <a:gd name="T5" fmla="*/ 0 h 1"/>
                <a:gd name="T6" fmla="*/ 0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8" name="Line 207"/>
            <p:cNvSpPr>
              <a:spLocks noChangeShapeType="1"/>
            </p:cNvSpPr>
            <p:nvPr/>
          </p:nvSpPr>
          <p:spPr bwMode="auto">
            <a:xfrm flipH="1">
              <a:off x="7958200" y="11057483"/>
              <a:ext cx="828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79" name="Freeform 208"/>
            <p:cNvSpPr>
              <a:spLocks/>
            </p:cNvSpPr>
            <p:nvPr/>
          </p:nvSpPr>
          <p:spPr bwMode="auto">
            <a:xfrm>
              <a:off x="7949916" y="11057483"/>
              <a:ext cx="4971" cy="13255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8 h 8"/>
                <a:gd name="T4" fmla="*/ 0 w 3"/>
                <a:gd name="T5" fmla="*/ 8 h 8"/>
                <a:gd name="T6" fmla="*/ 0 w 3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lnTo>
                    <a:pt x="2" y="8"/>
                  </a:lnTo>
                  <a:lnTo>
                    <a:pt x="0" y="8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0" name="Freeform 209"/>
            <p:cNvSpPr>
              <a:spLocks/>
            </p:cNvSpPr>
            <p:nvPr/>
          </p:nvSpPr>
          <p:spPr bwMode="auto">
            <a:xfrm>
              <a:off x="7941631" y="11054169"/>
              <a:ext cx="8285" cy="6628"/>
            </a:xfrm>
            <a:custGeom>
              <a:avLst/>
              <a:gdLst>
                <a:gd name="T0" fmla="*/ 5 w 5"/>
                <a:gd name="T1" fmla="*/ 4 h 4"/>
                <a:gd name="T2" fmla="*/ 3 w 5"/>
                <a:gd name="T3" fmla="*/ 1 h 4"/>
                <a:gd name="T4" fmla="*/ 0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1" name="Line 210"/>
            <p:cNvSpPr>
              <a:spLocks noChangeShapeType="1"/>
            </p:cNvSpPr>
            <p:nvPr/>
          </p:nvSpPr>
          <p:spPr bwMode="auto">
            <a:xfrm flipH="1">
              <a:off x="7930033" y="11054169"/>
              <a:ext cx="1159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2" name="Freeform 211"/>
            <p:cNvSpPr>
              <a:spLocks/>
            </p:cNvSpPr>
            <p:nvPr/>
          </p:nvSpPr>
          <p:spPr bwMode="auto">
            <a:xfrm>
              <a:off x="7756060" y="12137768"/>
              <a:ext cx="268414" cy="268414"/>
            </a:xfrm>
            <a:custGeom>
              <a:avLst/>
              <a:gdLst>
                <a:gd name="T0" fmla="*/ 162 w 162"/>
                <a:gd name="T1" fmla="*/ 81 h 162"/>
                <a:gd name="T2" fmla="*/ 151 w 162"/>
                <a:gd name="T3" fmla="*/ 40 h 162"/>
                <a:gd name="T4" fmla="*/ 121 w 162"/>
                <a:gd name="T5" fmla="*/ 11 h 162"/>
                <a:gd name="T6" fmla="*/ 81 w 162"/>
                <a:gd name="T7" fmla="*/ 0 h 162"/>
                <a:gd name="T8" fmla="*/ 41 w 162"/>
                <a:gd name="T9" fmla="*/ 11 h 162"/>
                <a:gd name="T10" fmla="*/ 11 w 162"/>
                <a:gd name="T11" fmla="*/ 40 h 162"/>
                <a:gd name="T12" fmla="*/ 0 w 162"/>
                <a:gd name="T13" fmla="*/ 81 h 162"/>
                <a:gd name="T14" fmla="*/ 11 w 162"/>
                <a:gd name="T15" fmla="*/ 121 h 162"/>
                <a:gd name="T16" fmla="*/ 41 w 162"/>
                <a:gd name="T17" fmla="*/ 151 h 162"/>
                <a:gd name="T18" fmla="*/ 81 w 162"/>
                <a:gd name="T19" fmla="*/ 162 h 162"/>
                <a:gd name="T20" fmla="*/ 121 w 162"/>
                <a:gd name="T21" fmla="*/ 151 h 162"/>
                <a:gd name="T22" fmla="*/ 151 w 162"/>
                <a:gd name="T23" fmla="*/ 121 h 162"/>
                <a:gd name="T24" fmla="*/ 162 w 162"/>
                <a:gd name="T25" fmla="*/ 8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62">
                  <a:moveTo>
                    <a:pt x="162" y="81"/>
                  </a:moveTo>
                  <a:lnTo>
                    <a:pt x="151" y="40"/>
                  </a:lnTo>
                  <a:lnTo>
                    <a:pt x="121" y="11"/>
                  </a:lnTo>
                  <a:lnTo>
                    <a:pt x="81" y="0"/>
                  </a:lnTo>
                  <a:lnTo>
                    <a:pt x="41" y="11"/>
                  </a:lnTo>
                  <a:lnTo>
                    <a:pt x="11" y="40"/>
                  </a:lnTo>
                  <a:lnTo>
                    <a:pt x="0" y="81"/>
                  </a:lnTo>
                  <a:lnTo>
                    <a:pt x="11" y="121"/>
                  </a:lnTo>
                  <a:lnTo>
                    <a:pt x="41" y="151"/>
                  </a:lnTo>
                  <a:lnTo>
                    <a:pt x="81" y="162"/>
                  </a:lnTo>
                  <a:lnTo>
                    <a:pt x="121" y="151"/>
                  </a:lnTo>
                  <a:lnTo>
                    <a:pt x="151" y="121"/>
                  </a:lnTo>
                  <a:lnTo>
                    <a:pt x="162" y="81"/>
                  </a:lnTo>
                  <a:close/>
                </a:path>
              </a:pathLst>
            </a:custGeom>
            <a:noFill/>
            <a:ln w="0">
              <a:solidFill>
                <a:srgbClr val="ADADA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3" name="Freeform 212"/>
            <p:cNvSpPr>
              <a:spLocks/>
            </p:cNvSpPr>
            <p:nvPr/>
          </p:nvSpPr>
          <p:spPr bwMode="auto">
            <a:xfrm>
              <a:off x="7708012" y="12089718"/>
              <a:ext cx="364513" cy="364513"/>
            </a:xfrm>
            <a:custGeom>
              <a:avLst/>
              <a:gdLst>
                <a:gd name="T0" fmla="*/ 220 w 220"/>
                <a:gd name="T1" fmla="*/ 110 h 220"/>
                <a:gd name="T2" fmla="*/ 211 w 220"/>
                <a:gd name="T3" fmla="*/ 68 h 220"/>
                <a:gd name="T4" fmla="*/ 188 w 220"/>
                <a:gd name="T5" fmla="*/ 32 h 220"/>
                <a:gd name="T6" fmla="*/ 152 w 220"/>
                <a:gd name="T7" fmla="*/ 8 h 220"/>
                <a:gd name="T8" fmla="*/ 110 w 220"/>
                <a:gd name="T9" fmla="*/ 0 h 220"/>
                <a:gd name="T10" fmla="*/ 68 w 220"/>
                <a:gd name="T11" fmla="*/ 8 h 220"/>
                <a:gd name="T12" fmla="*/ 32 w 220"/>
                <a:gd name="T13" fmla="*/ 32 h 220"/>
                <a:gd name="T14" fmla="*/ 8 w 220"/>
                <a:gd name="T15" fmla="*/ 68 h 220"/>
                <a:gd name="T16" fmla="*/ 0 w 220"/>
                <a:gd name="T17" fmla="*/ 110 h 220"/>
                <a:gd name="T18" fmla="*/ 8 w 220"/>
                <a:gd name="T19" fmla="*/ 152 h 220"/>
                <a:gd name="T20" fmla="*/ 32 w 220"/>
                <a:gd name="T21" fmla="*/ 188 h 220"/>
                <a:gd name="T22" fmla="*/ 68 w 220"/>
                <a:gd name="T23" fmla="*/ 211 h 220"/>
                <a:gd name="T24" fmla="*/ 110 w 220"/>
                <a:gd name="T25" fmla="*/ 220 h 220"/>
                <a:gd name="T26" fmla="*/ 152 w 220"/>
                <a:gd name="T27" fmla="*/ 211 h 220"/>
                <a:gd name="T28" fmla="*/ 188 w 220"/>
                <a:gd name="T29" fmla="*/ 188 h 220"/>
                <a:gd name="T30" fmla="*/ 211 w 220"/>
                <a:gd name="T31" fmla="*/ 152 h 220"/>
                <a:gd name="T32" fmla="*/ 220 w 220"/>
                <a:gd name="T33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0" h="220">
                  <a:moveTo>
                    <a:pt x="220" y="110"/>
                  </a:moveTo>
                  <a:lnTo>
                    <a:pt x="211" y="68"/>
                  </a:lnTo>
                  <a:lnTo>
                    <a:pt x="188" y="32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68" y="8"/>
                  </a:lnTo>
                  <a:lnTo>
                    <a:pt x="32" y="32"/>
                  </a:lnTo>
                  <a:lnTo>
                    <a:pt x="8" y="68"/>
                  </a:lnTo>
                  <a:lnTo>
                    <a:pt x="0" y="110"/>
                  </a:lnTo>
                  <a:lnTo>
                    <a:pt x="8" y="152"/>
                  </a:lnTo>
                  <a:lnTo>
                    <a:pt x="32" y="188"/>
                  </a:lnTo>
                  <a:lnTo>
                    <a:pt x="68" y="211"/>
                  </a:lnTo>
                  <a:lnTo>
                    <a:pt x="110" y="220"/>
                  </a:lnTo>
                  <a:lnTo>
                    <a:pt x="152" y="211"/>
                  </a:lnTo>
                  <a:lnTo>
                    <a:pt x="188" y="188"/>
                  </a:lnTo>
                  <a:lnTo>
                    <a:pt x="211" y="152"/>
                  </a:lnTo>
                  <a:lnTo>
                    <a:pt x="220" y="110"/>
                  </a:lnTo>
                  <a:close/>
                </a:path>
              </a:pathLst>
            </a:custGeom>
            <a:noFill/>
            <a:ln w="0">
              <a:solidFill>
                <a:srgbClr val="ADADA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4" name="Freeform 213"/>
            <p:cNvSpPr>
              <a:spLocks/>
            </p:cNvSpPr>
            <p:nvPr/>
          </p:nvSpPr>
          <p:spPr bwMode="auto">
            <a:xfrm>
              <a:off x="7756060" y="12137768"/>
              <a:ext cx="268414" cy="268414"/>
            </a:xfrm>
            <a:custGeom>
              <a:avLst/>
              <a:gdLst>
                <a:gd name="T0" fmla="*/ 162 w 162"/>
                <a:gd name="T1" fmla="*/ 81 h 162"/>
                <a:gd name="T2" fmla="*/ 151 w 162"/>
                <a:gd name="T3" fmla="*/ 40 h 162"/>
                <a:gd name="T4" fmla="*/ 121 w 162"/>
                <a:gd name="T5" fmla="*/ 11 h 162"/>
                <a:gd name="T6" fmla="*/ 81 w 162"/>
                <a:gd name="T7" fmla="*/ 0 h 162"/>
                <a:gd name="T8" fmla="*/ 41 w 162"/>
                <a:gd name="T9" fmla="*/ 11 h 162"/>
                <a:gd name="T10" fmla="*/ 11 w 162"/>
                <a:gd name="T11" fmla="*/ 40 h 162"/>
                <a:gd name="T12" fmla="*/ 0 w 162"/>
                <a:gd name="T13" fmla="*/ 81 h 162"/>
                <a:gd name="T14" fmla="*/ 11 w 162"/>
                <a:gd name="T15" fmla="*/ 121 h 162"/>
                <a:gd name="T16" fmla="*/ 41 w 162"/>
                <a:gd name="T17" fmla="*/ 151 h 162"/>
                <a:gd name="T18" fmla="*/ 81 w 162"/>
                <a:gd name="T19" fmla="*/ 162 h 162"/>
                <a:gd name="T20" fmla="*/ 121 w 162"/>
                <a:gd name="T21" fmla="*/ 151 h 162"/>
                <a:gd name="T22" fmla="*/ 151 w 162"/>
                <a:gd name="T23" fmla="*/ 121 h 162"/>
                <a:gd name="T24" fmla="*/ 162 w 162"/>
                <a:gd name="T25" fmla="*/ 8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62">
                  <a:moveTo>
                    <a:pt x="162" y="81"/>
                  </a:moveTo>
                  <a:lnTo>
                    <a:pt x="151" y="40"/>
                  </a:lnTo>
                  <a:lnTo>
                    <a:pt x="121" y="11"/>
                  </a:lnTo>
                  <a:lnTo>
                    <a:pt x="81" y="0"/>
                  </a:lnTo>
                  <a:lnTo>
                    <a:pt x="41" y="11"/>
                  </a:lnTo>
                  <a:lnTo>
                    <a:pt x="11" y="40"/>
                  </a:lnTo>
                  <a:lnTo>
                    <a:pt x="0" y="81"/>
                  </a:lnTo>
                  <a:lnTo>
                    <a:pt x="11" y="121"/>
                  </a:lnTo>
                  <a:lnTo>
                    <a:pt x="41" y="151"/>
                  </a:lnTo>
                  <a:lnTo>
                    <a:pt x="81" y="162"/>
                  </a:lnTo>
                  <a:lnTo>
                    <a:pt x="121" y="151"/>
                  </a:lnTo>
                  <a:lnTo>
                    <a:pt x="151" y="121"/>
                  </a:lnTo>
                  <a:lnTo>
                    <a:pt x="162" y="81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5" name="Freeform 214"/>
            <p:cNvSpPr>
              <a:spLocks/>
            </p:cNvSpPr>
            <p:nvPr/>
          </p:nvSpPr>
          <p:spPr bwMode="auto">
            <a:xfrm>
              <a:off x="7708012" y="12089718"/>
              <a:ext cx="364513" cy="364513"/>
            </a:xfrm>
            <a:custGeom>
              <a:avLst/>
              <a:gdLst>
                <a:gd name="T0" fmla="*/ 220 w 220"/>
                <a:gd name="T1" fmla="*/ 110 h 220"/>
                <a:gd name="T2" fmla="*/ 211 w 220"/>
                <a:gd name="T3" fmla="*/ 68 h 220"/>
                <a:gd name="T4" fmla="*/ 188 w 220"/>
                <a:gd name="T5" fmla="*/ 32 h 220"/>
                <a:gd name="T6" fmla="*/ 152 w 220"/>
                <a:gd name="T7" fmla="*/ 8 h 220"/>
                <a:gd name="T8" fmla="*/ 110 w 220"/>
                <a:gd name="T9" fmla="*/ 0 h 220"/>
                <a:gd name="T10" fmla="*/ 68 w 220"/>
                <a:gd name="T11" fmla="*/ 8 h 220"/>
                <a:gd name="T12" fmla="*/ 32 w 220"/>
                <a:gd name="T13" fmla="*/ 32 h 220"/>
                <a:gd name="T14" fmla="*/ 8 w 220"/>
                <a:gd name="T15" fmla="*/ 68 h 220"/>
                <a:gd name="T16" fmla="*/ 0 w 220"/>
                <a:gd name="T17" fmla="*/ 110 h 220"/>
                <a:gd name="T18" fmla="*/ 8 w 220"/>
                <a:gd name="T19" fmla="*/ 152 h 220"/>
                <a:gd name="T20" fmla="*/ 32 w 220"/>
                <a:gd name="T21" fmla="*/ 188 h 220"/>
                <a:gd name="T22" fmla="*/ 68 w 220"/>
                <a:gd name="T23" fmla="*/ 211 h 220"/>
                <a:gd name="T24" fmla="*/ 110 w 220"/>
                <a:gd name="T25" fmla="*/ 220 h 220"/>
                <a:gd name="T26" fmla="*/ 152 w 220"/>
                <a:gd name="T27" fmla="*/ 211 h 220"/>
                <a:gd name="T28" fmla="*/ 188 w 220"/>
                <a:gd name="T29" fmla="*/ 188 h 220"/>
                <a:gd name="T30" fmla="*/ 211 w 220"/>
                <a:gd name="T31" fmla="*/ 152 h 220"/>
                <a:gd name="T32" fmla="*/ 220 w 220"/>
                <a:gd name="T33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0" h="220">
                  <a:moveTo>
                    <a:pt x="220" y="110"/>
                  </a:moveTo>
                  <a:lnTo>
                    <a:pt x="211" y="68"/>
                  </a:lnTo>
                  <a:lnTo>
                    <a:pt x="188" y="32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68" y="8"/>
                  </a:lnTo>
                  <a:lnTo>
                    <a:pt x="32" y="32"/>
                  </a:lnTo>
                  <a:lnTo>
                    <a:pt x="8" y="68"/>
                  </a:lnTo>
                  <a:lnTo>
                    <a:pt x="0" y="110"/>
                  </a:lnTo>
                  <a:lnTo>
                    <a:pt x="8" y="152"/>
                  </a:lnTo>
                  <a:lnTo>
                    <a:pt x="32" y="188"/>
                  </a:lnTo>
                  <a:lnTo>
                    <a:pt x="68" y="211"/>
                  </a:lnTo>
                  <a:lnTo>
                    <a:pt x="110" y="220"/>
                  </a:lnTo>
                  <a:lnTo>
                    <a:pt x="152" y="211"/>
                  </a:lnTo>
                  <a:lnTo>
                    <a:pt x="188" y="188"/>
                  </a:lnTo>
                  <a:lnTo>
                    <a:pt x="211" y="152"/>
                  </a:lnTo>
                  <a:lnTo>
                    <a:pt x="220" y="11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86" name="Freeform 215"/>
            <p:cNvSpPr>
              <a:spLocks/>
            </p:cNvSpPr>
            <p:nvPr/>
          </p:nvSpPr>
          <p:spPr bwMode="auto">
            <a:xfrm>
              <a:off x="7573804" y="11095591"/>
              <a:ext cx="632928" cy="1414974"/>
            </a:xfrm>
            <a:custGeom>
              <a:avLst/>
              <a:gdLst>
                <a:gd name="T0" fmla="*/ 7 w 382"/>
                <a:gd name="T1" fmla="*/ 0 h 854"/>
                <a:gd name="T2" fmla="*/ 7 w 382"/>
                <a:gd name="T3" fmla="*/ 32 h 854"/>
                <a:gd name="T4" fmla="*/ 0 w 382"/>
                <a:gd name="T5" fmla="*/ 32 h 854"/>
                <a:gd name="T6" fmla="*/ 0 w 382"/>
                <a:gd name="T7" fmla="*/ 854 h 854"/>
                <a:gd name="T8" fmla="*/ 382 w 382"/>
                <a:gd name="T9" fmla="*/ 854 h 854"/>
                <a:gd name="T10" fmla="*/ 382 w 382"/>
                <a:gd name="T11" fmla="*/ 178 h 854"/>
                <a:gd name="T12" fmla="*/ 269 w 382"/>
                <a:gd name="T13" fmla="*/ 64 h 854"/>
                <a:gd name="T14" fmla="*/ 269 w 382"/>
                <a:gd name="T15" fmla="*/ 32 h 854"/>
                <a:gd name="T16" fmla="*/ 262 w 382"/>
                <a:gd name="T17" fmla="*/ 32 h 854"/>
                <a:gd name="T18" fmla="*/ 262 w 382"/>
                <a:gd name="T19" fmla="*/ 0 h 854"/>
                <a:gd name="T20" fmla="*/ 239 w 382"/>
                <a:gd name="T21" fmla="*/ 0 h 854"/>
                <a:gd name="T22" fmla="*/ 239 w 382"/>
                <a:gd name="T23" fmla="*/ 76 h 854"/>
                <a:gd name="T24" fmla="*/ 352 w 382"/>
                <a:gd name="T25" fmla="*/ 190 h 854"/>
                <a:gd name="T26" fmla="*/ 352 w 382"/>
                <a:gd name="T27" fmla="*/ 820 h 854"/>
                <a:gd name="T28" fmla="*/ 29 w 382"/>
                <a:gd name="T29" fmla="*/ 820 h 854"/>
                <a:gd name="T30" fmla="*/ 29 w 382"/>
                <a:gd name="T31" fmla="*/ 0 h 854"/>
                <a:gd name="T32" fmla="*/ 7 w 382"/>
                <a:gd name="T33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2" h="854">
                  <a:moveTo>
                    <a:pt x="7" y="0"/>
                  </a:moveTo>
                  <a:lnTo>
                    <a:pt x="7" y="32"/>
                  </a:lnTo>
                  <a:lnTo>
                    <a:pt x="0" y="32"/>
                  </a:lnTo>
                  <a:lnTo>
                    <a:pt x="0" y="854"/>
                  </a:lnTo>
                  <a:lnTo>
                    <a:pt x="382" y="854"/>
                  </a:lnTo>
                  <a:lnTo>
                    <a:pt x="382" y="178"/>
                  </a:lnTo>
                  <a:lnTo>
                    <a:pt x="269" y="64"/>
                  </a:lnTo>
                  <a:lnTo>
                    <a:pt x="269" y="32"/>
                  </a:lnTo>
                  <a:lnTo>
                    <a:pt x="262" y="32"/>
                  </a:lnTo>
                  <a:lnTo>
                    <a:pt x="262" y="0"/>
                  </a:lnTo>
                  <a:lnTo>
                    <a:pt x="239" y="0"/>
                  </a:lnTo>
                  <a:lnTo>
                    <a:pt x="239" y="76"/>
                  </a:lnTo>
                  <a:lnTo>
                    <a:pt x="352" y="190"/>
                  </a:lnTo>
                  <a:lnTo>
                    <a:pt x="352" y="820"/>
                  </a:lnTo>
                  <a:lnTo>
                    <a:pt x="29" y="820"/>
                  </a:lnTo>
                  <a:lnTo>
                    <a:pt x="29" y="0"/>
                  </a:lnTo>
                  <a:lnTo>
                    <a:pt x="7" y="0"/>
                  </a:lnTo>
                  <a:close/>
                </a:path>
              </a:pathLst>
            </a:custGeom>
            <a:noFill/>
            <a:ln w="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2102" name="Gruppe 2101"/>
          <p:cNvGrpSpPr/>
          <p:nvPr/>
        </p:nvGrpSpPr>
        <p:grpSpPr>
          <a:xfrm>
            <a:off x="6133728" y="3855027"/>
            <a:ext cx="606699" cy="1015492"/>
            <a:chOff x="8178304" y="5008813"/>
            <a:chExt cx="808932" cy="1353989"/>
          </a:xfrm>
        </p:grpSpPr>
        <p:sp>
          <p:nvSpPr>
            <p:cNvPr id="1903" name="Line 221"/>
            <p:cNvSpPr>
              <a:spLocks noChangeShapeType="1"/>
            </p:cNvSpPr>
            <p:nvPr/>
          </p:nvSpPr>
          <p:spPr bwMode="auto">
            <a:xfrm>
              <a:off x="8943978" y="5082352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04" name="Freeform 222"/>
            <p:cNvSpPr>
              <a:spLocks/>
            </p:cNvSpPr>
            <p:nvPr/>
          </p:nvSpPr>
          <p:spPr bwMode="auto">
            <a:xfrm>
              <a:off x="8948303" y="5034768"/>
              <a:ext cx="0" cy="4326"/>
            </a:xfrm>
            <a:custGeom>
              <a:avLst/>
              <a:gdLst>
                <a:gd name="T0" fmla="*/ 0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05" name="Line 223"/>
            <p:cNvSpPr>
              <a:spLocks noChangeShapeType="1"/>
            </p:cNvSpPr>
            <p:nvPr/>
          </p:nvSpPr>
          <p:spPr bwMode="auto">
            <a:xfrm flipH="1">
              <a:off x="8948303" y="5034768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06" name="Line 224"/>
            <p:cNvSpPr>
              <a:spLocks noChangeShapeType="1"/>
            </p:cNvSpPr>
            <p:nvPr/>
          </p:nvSpPr>
          <p:spPr bwMode="auto">
            <a:xfrm flipH="1">
              <a:off x="8952629" y="5021791"/>
              <a:ext cx="4326" cy="129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07" name="Freeform 225"/>
            <p:cNvSpPr>
              <a:spLocks/>
            </p:cNvSpPr>
            <p:nvPr/>
          </p:nvSpPr>
          <p:spPr bwMode="auto">
            <a:xfrm>
              <a:off x="8956955" y="5017465"/>
              <a:ext cx="4326" cy="432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08" name="Line 226"/>
            <p:cNvSpPr>
              <a:spLocks noChangeShapeType="1"/>
            </p:cNvSpPr>
            <p:nvPr/>
          </p:nvSpPr>
          <p:spPr bwMode="auto">
            <a:xfrm flipH="1">
              <a:off x="8961281" y="5017465"/>
              <a:ext cx="216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09" name="Line 227"/>
            <p:cNvSpPr>
              <a:spLocks noChangeShapeType="1"/>
            </p:cNvSpPr>
            <p:nvPr/>
          </p:nvSpPr>
          <p:spPr bwMode="auto">
            <a:xfrm>
              <a:off x="8978584" y="5013139"/>
              <a:ext cx="4326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0" name="Freeform 228"/>
            <p:cNvSpPr>
              <a:spLocks/>
            </p:cNvSpPr>
            <p:nvPr/>
          </p:nvSpPr>
          <p:spPr bwMode="auto">
            <a:xfrm>
              <a:off x="8978584" y="5008813"/>
              <a:ext cx="0" cy="4326"/>
            </a:xfrm>
            <a:custGeom>
              <a:avLst/>
              <a:gdLst>
                <a:gd name="T0" fmla="*/ 0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1" name="Line 229"/>
            <p:cNvSpPr>
              <a:spLocks noChangeShapeType="1"/>
            </p:cNvSpPr>
            <p:nvPr/>
          </p:nvSpPr>
          <p:spPr bwMode="auto">
            <a:xfrm>
              <a:off x="8952629" y="5008813"/>
              <a:ext cx="2595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2" name="Line 230"/>
            <p:cNvSpPr>
              <a:spLocks noChangeShapeType="1"/>
            </p:cNvSpPr>
            <p:nvPr/>
          </p:nvSpPr>
          <p:spPr bwMode="auto">
            <a:xfrm flipV="1">
              <a:off x="8948303" y="5008813"/>
              <a:ext cx="4326" cy="17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3" name="Freeform 231"/>
            <p:cNvSpPr>
              <a:spLocks/>
            </p:cNvSpPr>
            <p:nvPr/>
          </p:nvSpPr>
          <p:spPr bwMode="auto">
            <a:xfrm>
              <a:off x="8948303" y="5026116"/>
              <a:ext cx="0" cy="432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4" name="Line 232"/>
            <p:cNvSpPr>
              <a:spLocks noChangeShapeType="1"/>
            </p:cNvSpPr>
            <p:nvPr/>
          </p:nvSpPr>
          <p:spPr bwMode="auto">
            <a:xfrm>
              <a:off x="8939652" y="5026116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5" name="Line 233"/>
            <p:cNvSpPr>
              <a:spLocks noChangeShapeType="1"/>
            </p:cNvSpPr>
            <p:nvPr/>
          </p:nvSpPr>
          <p:spPr bwMode="auto">
            <a:xfrm flipV="1">
              <a:off x="8939652" y="5026116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6" name="Line 234"/>
            <p:cNvSpPr>
              <a:spLocks noChangeShapeType="1"/>
            </p:cNvSpPr>
            <p:nvPr/>
          </p:nvSpPr>
          <p:spPr bwMode="auto">
            <a:xfrm flipV="1">
              <a:off x="8939652" y="5034768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7" name="Line 235"/>
            <p:cNvSpPr>
              <a:spLocks noChangeShapeType="1"/>
            </p:cNvSpPr>
            <p:nvPr/>
          </p:nvSpPr>
          <p:spPr bwMode="auto">
            <a:xfrm flipV="1">
              <a:off x="8939652" y="5039094"/>
              <a:ext cx="0" cy="432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8" name="Line 236"/>
            <p:cNvSpPr>
              <a:spLocks noChangeShapeType="1"/>
            </p:cNvSpPr>
            <p:nvPr/>
          </p:nvSpPr>
          <p:spPr bwMode="auto">
            <a:xfrm flipH="1">
              <a:off x="8939652" y="5082352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19" name="Line 237"/>
            <p:cNvSpPr>
              <a:spLocks noChangeShapeType="1"/>
            </p:cNvSpPr>
            <p:nvPr/>
          </p:nvSpPr>
          <p:spPr bwMode="auto">
            <a:xfrm flipH="1">
              <a:off x="8943978" y="5039094"/>
              <a:ext cx="4326" cy="432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0" name="Line 238"/>
            <p:cNvSpPr>
              <a:spLocks noChangeShapeType="1"/>
            </p:cNvSpPr>
            <p:nvPr/>
          </p:nvSpPr>
          <p:spPr bwMode="auto">
            <a:xfrm flipH="1" flipV="1">
              <a:off x="8584933" y="5017465"/>
              <a:ext cx="4326" cy="648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1" name="Line 239"/>
            <p:cNvSpPr>
              <a:spLocks noChangeShapeType="1"/>
            </p:cNvSpPr>
            <p:nvPr/>
          </p:nvSpPr>
          <p:spPr bwMode="auto">
            <a:xfrm flipH="1">
              <a:off x="8589259" y="5082352"/>
              <a:ext cx="216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2" name="Line 240"/>
            <p:cNvSpPr>
              <a:spLocks noChangeShapeType="1"/>
            </p:cNvSpPr>
            <p:nvPr/>
          </p:nvSpPr>
          <p:spPr bwMode="auto">
            <a:xfrm flipH="1">
              <a:off x="8610888" y="5052071"/>
              <a:ext cx="4326" cy="3028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3" name="Line 241"/>
            <p:cNvSpPr>
              <a:spLocks noChangeShapeType="1"/>
            </p:cNvSpPr>
            <p:nvPr/>
          </p:nvSpPr>
          <p:spPr bwMode="auto">
            <a:xfrm>
              <a:off x="8615214" y="5039094"/>
              <a:ext cx="0" cy="129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4" name="Line 242"/>
            <p:cNvSpPr>
              <a:spLocks noChangeShapeType="1"/>
            </p:cNvSpPr>
            <p:nvPr/>
          </p:nvSpPr>
          <p:spPr bwMode="auto">
            <a:xfrm>
              <a:off x="8615214" y="5034768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5" name="Line 243"/>
            <p:cNvSpPr>
              <a:spLocks noChangeShapeType="1"/>
            </p:cNvSpPr>
            <p:nvPr/>
          </p:nvSpPr>
          <p:spPr bwMode="auto">
            <a:xfrm>
              <a:off x="8615214" y="5026116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6" name="Line 244"/>
            <p:cNvSpPr>
              <a:spLocks noChangeShapeType="1"/>
            </p:cNvSpPr>
            <p:nvPr/>
          </p:nvSpPr>
          <p:spPr bwMode="auto">
            <a:xfrm>
              <a:off x="8606562" y="5026116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7" name="Freeform 245"/>
            <p:cNvSpPr>
              <a:spLocks/>
            </p:cNvSpPr>
            <p:nvPr/>
          </p:nvSpPr>
          <p:spPr bwMode="auto">
            <a:xfrm>
              <a:off x="8606562" y="5026116"/>
              <a:ext cx="0" cy="432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8" name="Line 246"/>
            <p:cNvSpPr>
              <a:spLocks noChangeShapeType="1"/>
            </p:cNvSpPr>
            <p:nvPr/>
          </p:nvSpPr>
          <p:spPr bwMode="auto">
            <a:xfrm>
              <a:off x="8602236" y="5008813"/>
              <a:ext cx="4326" cy="17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29" name="Line 247"/>
            <p:cNvSpPr>
              <a:spLocks noChangeShapeType="1"/>
            </p:cNvSpPr>
            <p:nvPr/>
          </p:nvSpPr>
          <p:spPr bwMode="auto">
            <a:xfrm>
              <a:off x="8593585" y="5008813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0" name="Line 248"/>
            <p:cNvSpPr>
              <a:spLocks noChangeShapeType="1"/>
            </p:cNvSpPr>
            <p:nvPr/>
          </p:nvSpPr>
          <p:spPr bwMode="auto">
            <a:xfrm flipV="1">
              <a:off x="8584933" y="5008813"/>
              <a:ext cx="8652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1" name="Line 249"/>
            <p:cNvSpPr>
              <a:spLocks noChangeShapeType="1"/>
            </p:cNvSpPr>
            <p:nvPr/>
          </p:nvSpPr>
          <p:spPr bwMode="auto">
            <a:xfrm flipV="1">
              <a:off x="8602236" y="5008813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2" name="Line 250"/>
            <p:cNvSpPr>
              <a:spLocks noChangeShapeType="1"/>
            </p:cNvSpPr>
            <p:nvPr/>
          </p:nvSpPr>
          <p:spPr bwMode="auto">
            <a:xfrm>
              <a:off x="8602236" y="5008813"/>
              <a:ext cx="35039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3" name="Freeform 251"/>
            <p:cNvSpPr>
              <a:spLocks/>
            </p:cNvSpPr>
            <p:nvPr/>
          </p:nvSpPr>
          <p:spPr bwMode="auto">
            <a:xfrm>
              <a:off x="8606562" y="5034768"/>
              <a:ext cx="0" cy="4326"/>
            </a:xfrm>
            <a:custGeom>
              <a:avLst/>
              <a:gdLst>
                <a:gd name="T0" fmla="*/ 0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4" name="Freeform 252"/>
            <p:cNvSpPr>
              <a:spLocks/>
            </p:cNvSpPr>
            <p:nvPr/>
          </p:nvSpPr>
          <p:spPr bwMode="auto">
            <a:xfrm>
              <a:off x="8602236" y="5021791"/>
              <a:ext cx="4326" cy="1297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5" name="Line 253"/>
            <p:cNvSpPr>
              <a:spLocks noChangeShapeType="1"/>
            </p:cNvSpPr>
            <p:nvPr/>
          </p:nvSpPr>
          <p:spPr bwMode="auto">
            <a:xfrm flipV="1">
              <a:off x="8593585" y="5021791"/>
              <a:ext cx="0" cy="2162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6" name="Freeform 254"/>
            <p:cNvSpPr>
              <a:spLocks/>
            </p:cNvSpPr>
            <p:nvPr/>
          </p:nvSpPr>
          <p:spPr bwMode="auto">
            <a:xfrm>
              <a:off x="8593585" y="5017465"/>
              <a:ext cx="4326" cy="432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7" name="Line 255"/>
            <p:cNvSpPr>
              <a:spLocks noChangeShapeType="1"/>
            </p:cNvSpPr>
            <p:nvPr/>
          </p:nvSpPr>
          <p:spPr bwMode="auto">
            <a:xfrm>
              <a:off x="8597910" y="5017465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8" name="Freeform 256"/>
            <p:cNvSpPr>
              <a:spLocks/>
            </p:cNvSpPr>
            <p:nvPr/>
          </p:nvSpPr>
          <p:spPr bwMode="auto">
            <a:xfrm>
              <a:off x="8597910" y="5017465"/>
              <a:ext cx="4326" cy="432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39" name="Line 257"/>
            <p:cNvSpPr>
              <a:spLocks noChangeShapeType="1"/>
            </p:cNvSpPr>
            <p:nvPr/>
          </p:nvSpPr>
          <p:spPr bwMode="auto">
            <a:xfrm flipH="1">
              <a:off x="8610888" y="5082352"/>
              <a:ext cx="32876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0" name="Line 258"/>
            <p:cNvSpPr>
              <a:spLocks noChangeShapeType="1"/>
            </p:cNvSpPr>
            <p:nvPr/>
          </p:nvSpPr>
          <p:spPr bwMode="auto">
            <a:xfrm flipH="1">
              <a:off x="8606562" y="5052071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1" name="Line 259"/>
            <p:cNvSpPr>
              <a:spLocks noChangeShapeType="1"/>
            </p:cNvSpPr>
            <p:nvPr/>
          </p:nvSpPr>
          <p:spPr bwMode="auto">
            <a:xfrm flipH="1">
              <a:off x="8584933" y="5039094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2" name="Line 260"/>
            <p:cNvSpPr>
              <a:spLocks noChangeShapeType="1"/>
            </p:cNvSpPr>
            <p:nvPr/>
          </p:nvSpPr>
          <p:spPr bwMode="auto">
            <a:xfrm flipV="1">
              <a:off x="8593585" y="5043420"/>
              <a:ext cx="0" cy="389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3" name="Line 261"/>
            <p:cNvSpPr>
              <a:spLocks noChangeShapeType="1"/>
            </p:cNvSpPr>
            <p:nvPr/>
          </p:nvSpPr>
          <p:spPr bwMode="auto">
            <a:xfrm flipV="1">
              <a:off x="8606562" y="5039094"/>
              <a:ext cx="0" cy="129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4" name="Line 262"/>
            <p:cNvSpPr>
              <a:spLocks noChangeShapeType="1"/>
            </p:cNvSpPr>
            <p:nvPr/>
          </p:nvSpPr>
          <p:spPr bwMode="auto">
            <a:xfrm>
              <a:off x="8939652" y="5138588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5" name="Freeform 263"/>
            <p:cNvSpPr>
              <a:spLocks/>
            </p:cNvSpPr>
            <p:nvPr/>
          </p:nvSpPr>
          <p:spPr bwMode="auto">
            <a:xfrm>
              <a:off x="8939652" y="51385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6" name="Line 264"/>
            <p:cNvSpPr>
              <a:spLocks noChangeShapeType="1"/>
            </p:cNvSpPr>
            <p:nvPr/>
          </p:nvSpPr>
          <p:spPr bwMode="auto">
            <a:xfrm flipH="1">
              <a:off x="8939652" y="5138588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7" name="Line 265"/>
            <p:cNvSpPr>
              <a:spLocks noChangeShapeType="1"/>
            </p:cNvSpPr>
            <p:nvPr/>
          </p:nvSpPr>
          <p:spPr bwMode="auto">
            <a:xfrm>
              <a:off x="8956955" y="5134262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8" name="Line 266"/>
            <p:cNvSpPr>
              <a:spLocks noChangeShapeType="1"/>
            </p:cNvSpPr>
            <p:nvPr/>
          </p:nvSpPr>
          <p:spPr bwMode="auto">
            <a:xfrm>
              <a:off x="8952629" y="5134262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49" name="Freeform 267"/>
            <p:cNvSpPr>
              <a:spLocks/>
            </p:cNvSpPr>
            <p:nvPr/>
          </p:nvSpPr>
          <p:spPr bwMode="auto">
            <a:xfrm>
              <a:off x="8948303" y="5129937"/>
              <a:ext cx="4326" cy="4326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0" name="Line 268"/>
            <p:cNvSpPr>
              <a:spLocks noChangeShapeType="1"/>
            </p:cNvSpPr>
            <p:nvPr/>
          </p:nvSpPr>
          <p:spPr bwMode="auto">
            <a:xfrm>
              <a:off x="8948303" y="5082352"/>
              <a:ext cx="0" cy="4758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1" name="Line 269"/>
            <p:cNvSpPr>
              <a:spLocks noChangeShapeType="1"/>
            </p:cNvSpPr>
            <p:nvPr/>
          </p:nvSpPr>
          <p:spPr bwMode="auto">
            <a:xfrm>
              <a:off x="8943978" y="5082352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2" name="Line 270"/>
            <p:cNvSpPr>
              <a:spLocks noChangeShapeType="1"/>
            </p:cNvSpPr>
            <p:nvPr/>
          </p:nvSpPr>
          <p:spPr bwMode="auto">
            <a:xfrm flipV="1">
              <a:off x="8939652" y="5082352"/>
              <a:ext cx="4326" cy="4758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3" name="Line 271"/>
            <p:cNvSpPr>
              <a:spLocks noChangeShapeType="1"/>
            </p:cNvSpPr>
            <p:nvPr/>
          </p:nvSpPr>
          <p:spPr bwMode="auto">
            <a:xfrm flipV="1">
              <a:off x="8935326" y="5129937"/>
              <a:ext cx="4326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4" name="Line 272"/>
            <p:cNvSpPr>
              <a:spLocks noChangeShapeType="1"/>
            </p:cNvSpPr>
            <p:nvPr/>
          </p:nvSpPr>
          <p:spPr bwMode="auto">
            <a:xfrm flipV="1">
              <a:off x="8935326" y="5134262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5" name="Line 273"/>
            <p:cNvSpPr>
              <a:spLocks noChangeShapeType="1"/>
            </p:cNvSpPr>
            <p:nvPr/>
          </p:nvSpPr>
          <p:spPr bwMode="auto">
            <a:xfrm flipV="1">
              <a:off x="8935326" y="5138588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6" name="Line 274"/>
            <p:cNvSpPr>
              <a:spLocks noChangeShapeType="1"/>
            </p:cNvSpPr>
            <p:nvPr/>
          </p:nvSpPr>
          <p:spPr bwMode="auto">
            <a:xfrm flipH="1">
              <a:off x="8935326" y="5147240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7" name="Line 275"/>
            <p:cNvSpPr>
              <a:spLocks noChangeShapeType="1"/>
            </p:cNvSpPr>
            <p:nvPr/>
          </p:nvSpPr>
          <p:spPr bwMode="auto">
            <a:xfrm>
              <a:off x="8584933" y="5129937"/>
              <a:ext cx="35471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8" name="Line 276"/>
            <p:cNvSpPr>
              <a:spLocks noChangeShapeType="1"/>
            </p:cNvSpPr>
            <p:nvPr/>
          </p:nvSpPr>
          <p:spPr bwMode="auto">
            <a:xfrm>
              <a:off x="8606562" y="5134262"/>
              <a:ext cx="32876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59" name="Line 277"/>
            <p:cNvSpPr>
              <a:spLocks noChangeShapeType="1"/>
            </p:cNvSpPr>
            <p:nvPr/>
          </p:nvSpPr>
          <p:spPr bwMode="auto">
            <a:xfrm>
              <a:off x="8606562" y="5138588"/>
              <a:ext cx="32876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0" name="Line 278"/>
            <p:cNvSpPr>
              <a:spLocks noChangeShapeType="1"/>
            </p:cNvSpPr>
            <p:nvPr/>
          </p:nvSpPr>
          <p:spPr bwMode="auto">
            <a:xfrm>
              <a:off x="8615214" y="5138588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1" name="Line 279"/>
            <p:cNvSpPr>
              <a:spLocks noChangeShapeType="1"/>
            </p:cNvSpPr>
            <p:nvPr/>
          </p:nvSpPr>
          <p:spPr bwMode="auto">
            <a:xfrm>
              <a:off x="8610888" y="5147240"/>
              <a:ext cx="95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2" name="Line 280"/>
            <p:cNvSpPr>
              <a:spLocks noChangeShapeType="1"/>
            </p:cNvSpPr>
            <p:nvPr/>
          </p:nvSpPr>
          <p:spPr bwMode="auto">
            <a:xfrm>
              <a:off x="8835832" y="5147240"/>
              <a:ext cx="9949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3" name="Freeform 281"/>
            <p:cNvSpPr>
              <a:spLocks/>
            </p:cNvSpPr>
            <p:nvPr/>
          </p:nvSpPr>
          <p:spPr bwMode="auto">
            <a:xfrm>
              <a:off x="8584933" y="5125611"/>
              <a:ext cx="4326" cy="4326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4" name="Line 282"/>
            <p:cNvSpPr>
              <a:spLocks noChangeShapeType="1"/>
            </p:cNvSpPr>
            <p:nvPr/>
          </p:nvSpPr>
          <p:spPr bwMode="auto">
            <a:xfrm>
              <a:off x="8567630" y="5129937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5" name="Line 283"/>
            <p:cNvSpPr>
              <a:spLocks noChangeShapeType="1"/>
            </p:cNvSpPr>
            <p:nvPr/>
          </p:nvSpPr>
          <p:spPr bwMode="auto">
            <a:xfrm>
              <a:off x="8706056" y="5138588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6" name="Line 284"/>
            <p:cNvSpPr>
              <a:spLocks noChangeShapeType="1"/>
            </p:cNvSpPr>
            <p:nvPr/>
          </p:nvSpPr>
          <p:spPr bwMode="auto">
            <a:xfrm flipV="1">
              <a:off x="8606562" y="5134262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7" name="Line 285"/>
            <p:cNvSpPr>
              <a:spLocks noChangeShapeType="1"/>
            </p:cNvSpPr>
            <p:nvPr/>
          </p:nvSpPr>
          <p:spPr bwMode="auto">
            <a:xfrm>
              <a:off x="8610888" y="5138588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8" name="Line 286"/>
            <p:cNvSpPr>
              <a:spLocks noChangeShapeType="1"/>
            </p:cNvSpPr>
            <p:nvPr/>
          </p:nvSpPr>
          <p:spPr bwMode="auto">
            <a:xfrm>
              <a:off x="8567630" y="5138588"/>
              <a:ext cx="389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69" name="Line 287"/>
            <p:cNvSpPr>
              <a:spLocks noChangeShapeType="1"/>
            </p:cNvSpPr>
            <p:nvPr/>
          </p:nvSpPr>
          <p:spPr bwMode="auto">
            <a:xfrm flipH="1">
              <a:off x="8589259" y="5082352"/>
              <a:ext cx="4326" cy="432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0" name="Line 288"/>
            <p:cNvSpPr>
              <a:spLocks noChangeShapeType="1"/>
            </p:cNvSpPr>
            <p:nvPr/>
          </p:nvSpPr>
          <p:spPr bwMode="auto">
            <a:xfrm>
              <a:off x="8567630" y="5129937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1" name="Line 289"/>
            <p:cNvSpPr>
              <a:spLocks noChangeShapeType="1"/>
            </p:cNvSpPr>
            <p:nvPr/>
          </p:nvSpPr>
          <p:spPr bwMode="auto">
            <a:xfrm flipH="1" flipV="1">
              <a:off x="8567630" y="5129937"/>
              <a:ext cx="38933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2" name="Line 290"/>
            <p:cNvSpPr>
              <a:spLocks noChangeShapeType="1"/>
            </p:cNvSpPr>
            <p:nvPr/>
          </p:nvSpPr>
          <p:spPr bwMode="auto">
            <a:xfrm>
              <a:off x="8831506" y="5138588"/>
              <a:ext cx="4326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3" name="Line 291"/>
            <p:cNvSpPr>
              <a:spLocks noChangeShapeType="1"/>
            </p:cNvSpPr>
            <p:nvPr/>
          </p:nvSpPr>
          <p:spPr bwMode="auto">
            <a:xfrm>
              <a:off x="8593585" y="5082352"/>
              <a:ext cx="35039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4" name="Line 292"/>
            <p:cNvSpPr>
              <a:spLocks noChangeShapeType="1"/>
            </p:cNvSpPr>
            <p:nvPr/>
          </p:nvSpPr>
          <p:spPr bwMode="auto">
            <a:xfrm>
              <a:off x="8355663" y="5549543"/>
              <a:ext cx="0" cy="8132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5" name="Line 293"/>
            <p:cNvSpPr>
              <a:spLocks noChangeShapeType="1"/>
            </p:cNvSpPr>
            <p:nvPr/>
          </p:nvSpPr>
          <p:spPr bwMode="auto">
            <a:xfrm>
              <a:off x="8403248" y="5514937"/>
              <a:ext cx="0" cy="7959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6" name="Line 294"/>
            <p:cNvSpPr>
              <a:spLocks noChangeShapeType="1"/>
            </p:cNvSpPr>
            <p:nvPr/>
          </p:nvSpPr>
          <p:spPr bwMode="auto">
            <a:xfrm flipV="1">
              <a:off x="8987236" y="5549543"/>
              <a:ext cx="0" cy="8132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7" name="Line 295"/>
            <p:cNvSpPr>
              <a:spLocks noChangeShapeType="1"/>
            </p:cNvSpPr>
            <p:nvPr/>
          </p:nvSpPr>
          <p:spPr bwMode="auto">
            <a:xfrm flipV="1">
              <a:off x="8939652" y="5514937"/>
              <a:ext cx="0" cy="7959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8" name="Line 296"/>
            <p:cNvSpPr>
              <a:spLocks noChangeShapeType="1"/>
            </p:cNvSpPr>
            <p:nvPr/>
          </p:nvSpPr>
          <p:spPr bwMode="auto">
            <a:xfrm flipH="1">
              <a:off x="8403248" y="6310892"/>
              <a:ext cx="53640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79" name="Line 297"/>
            <p:cNvSpPr>
              <a:spLocks noChangeShapeType="1"/>
            </p:cNvSpPr>
            <p:nvPr/>
          </p:nvSpPr>
          <p:spPr bwMode="auto">
            <a:xfrm flipH="1">
              <a:off x="8355663" y="6362802"/>
              <a:ext cx="6315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0" name="Line 298"/>
            <p:cNvSpPr>
              <a:spLocks noChangeShapeType="1"/>
            </p:cNvSpPr>
            <p:nvPr/>
          </p:nvSpPr>
          <p:spPr bwMode="auto">
            <a:xfrm flipH="1">
              <a:off x="8403248" y="5514937"/>
              <a:ext cx="53640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1" name="Freeform 299"/>
            <p:cNvSpPr>
              <a:spLocks/>
            </p:cNvSpPr>
            <p:nvPr/>
          </p:nvSpPr>
          <p:spPr bwMode="auto">
            <a:xfrm>
              <a:off x="8965607" y="5545218"/>
              <a:ext cx="4326" cy="432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2" name="Line 300"/>
            <p:cNvSpPr>
              <a:spLocks noChangeShapeType="1"/>
            </p:cNvSpPr>
            <p:nvPr/>
          </p:nvSpPr>
          <p:spPr bwMode="auto">
            <a:xfrm>
              <a:off x="8965607" y="5536566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3" name="Line 301"/>
            <p:cNvSpPr>
              <a:spLocks noChangeShapeType="1"/>
            </p:cNvSpPr>
            <p:nvPr/>
          </p:nvSpPr>
          <p:spPr bwMode="auto">
            <a:xfrm flipH="1">
              <a:off x="8956955" y="5536566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4" name="Freeform 302"/>
            <p:cNvSpPr>
              <a:spLocks/>
            </p:cNvSpPr>
            <p:nvPr/>
          </p:nvSpPr>
          <p:spPr bwMode="auto">
            <a:xfrm>
              <a:off x="8952629" y="5514937"/>
              <a:ext cx="4326" cy="4326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5" name="Line 303"/>
            <p:cNvSpPr>
              <a:spLocks noChangeShapeType="1"/>
            </p:cNvSpPr>
            <p:nvPr/>
          </p:nvSpPr>
          <p:spPr bwMode="auto">
            <a:xfrm>
              <a:off x="8965607" y="5536566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6" name="Line 304"/>
            <p:cNvSpPr>
              <a:spLocks noChangeShapeType="1"/>
            </p:cNvSpPr>
            <p:nvPr/>
          </p:nvSpPr>
          <p:spPr bwMode="auto">
            <a:xfrm>
              <a:off x="8961281" y="5536566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7" name="Line 305"/>
            <p:cNvSpPr>
              <a:spLocks noChangeShapeType="1"/>
            </p:cNvSpPr>
            <p:nvPr/>
          </p:nvSpPr>
          <p:spPr bwMode="auto">
            <a:xfrm>
              <a:off x="8956955" y="5519263"/>
              <a:ext cx="0" cy="17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8" name="Line 306"/>
            <p:cNvSpPr>
              <a:spLocks noChangeShapeType="1"/>
            </p:cNvSpPr>
            <p:nvPr/>
          </p:nvSpPr>
          <p:spPr bwMode="auto">
            <a:xfrm>
              <a:off x="8939652" y="5514937"/>
              <a:ext cx="129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89" name="Line 307"/>
            <p:cNvSpPr>
              <a:spLocks noChangeShapeType="1"/>
            </p:cNvSpPr>
            <p:nvPr/>
          </p:nvSpPr>
          <p:spPr bwMode="auto">
            <a:xfrm>
              <a:off x="8969933" y="5549543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0" name="Freeform 308"/>
            <p:cNvSpPr>
              <a:spLocks/>
            </p:cNvSpPr>
            <p:nvPr/>
          </p:nvSpPr>
          <p:spPr bwMode="auto">
            <a:xfrm>
              <a:off x="8658472" y="5497633"/>
              <a:ext cx="25955" cy="30281"/>
            </a:xfrm>
            <a:custGeom>
              <a:avLst/>
              <a:gdLst>
                <a:gd name="T0" fmla="*/ 0 w 6"/>
                <a:gd name="T1" fmla="*/ 4 h 7"/>
                <a:gd name="T2" fmla="*/ 1 w 6"/>
                <a:gd name="T3" fmla="*/ 1 h 7"/>
                <a:gd name="T4" fmla="*/ 3 w 6"/>
                <a:gd name="T5" fmla="*/ 0 h 7"/>
                <a:gd name="T6" fmla="*/ 5 w 6"/>
                <a:gd name="T7" fmla="*/ 1 h 7"/>
                <a:gd name="T8" fmla="*/ 6 w 6"/>
                <a:gd name="T9" fmla="*/ 4 h 7"/>
                <a:gd name="T10" fmla="*/ 5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1" name="Line 309"/>
            <p:cNvSpPr>
              <a:spLocks noChangeShapeType="1"/>
            </p:cNvSpPr>
            <p:nvPr/>
          </p:nvSpPr>
          <p:spPr bwMode="auto">
            <a:xfrm>
              <a:off x="8671450" y="5514937"/>
              <a:ext cx="0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2" name="Line 310"/>
            <p:cNvSpPr>
              <a:spLocks noChangeShapeType="1"/>
            </p:cNvSpPr>
            <p:nvPr/>
          </p:nvSpPr>
          <p:spPr bwMode="auto">
            <a:xfrm flipV="1">
              <a:off x="8671450" y="5510611"/>
              <a:ext cx="0" cy="4326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3" name="Freeform 311"/>
            <p:cNvSpPr>
              <a:spLocks/>
            </p:cNvSpPr>
            <p:nvPr/>
          </p:nvSpPr>
          <p:spPr bwMode="auto">
            <a:xfrm>
              <a:off x="8658472" y="5497633"/>
              <a:ext cx="25955" cy="30281"/>
            </a:xfrm>
            <a:custGeom>
              <a:avLst/>
              <a:gdLst>
                <a:gd name="T0" fmla="*/ 0 w 6"/>
                <a:gd name="T1" fmla="*/ 4 h 7"/>
                <a:gd name="T2" fmla="*/ 1 w 6"/>
                <a:gd name="T3" fmla="*/ 1 h 7"/>
                <a:gd name="T4" fmla="*/ 3 w 6"/>
                <a:gd name="T5" fmla="*/ 0 h 7"/>
                <a:gd name="T6" fmla="*/ 5 w 6"/>
                <a:gd name="T7" fmla="*/ 1 h 7"/>
                <a:gd name="T8" fmla="*/ 6 w 6"/>
                <a:gd name="T9" fmla="*/ 4 h 7"/>
                <a:gd name="T10" fmla="*/ 5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4" name="Line 312"/>
            <p:cNvSpPr>
              <a:spLocks noChangeShapeType="1"/>
            </p:cNvSpPr>
            <p:nvPr/>
          </p:nvSpPr>
          <p:spPr bwMode="auto">
            <a:xfrm flipH="1">
              <a:off x="8390270" y="5514937"/>
              <a:ext cx="129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5" name="Line 313"/>
            <p:cNvSpPr>
              <a:spLocks noChangeShapeType="1"/>
            </p:cNvSpPr>
            <p:nvPr/>
          </p:nvSpPr>
          <p:spPr bwMode="auto">
            <a:xfrm>
              <a:off x="8385944" y="5519263"/>
              <a:ext cx="0" cy="17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6" name="Line 314"/>
            <p:cNvSpPr>
              <a:spLocks noChangeShapeType="1"/>
            </p:cNvSpPr>
            <p:nvPr/>
          </p:nvSpPr>
          <p:spPr bwMode="auto">
            <a:xfrm flipH="1">
              <a:off x="8377293" y="5536566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7" name="Line 315"/>
            <p:cNvSpPr>
              <a:spLocks noChangeShapeType="1"/>
            </p:cNvSpPr>
            <p:nvPr/>
          </p:nvSpPr>
          <p:spPr bwMode="auto">
            <a:xfrm>
              <a:off x="8377293" y="5536566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8" name="Freeform 316"/>
            <p:cNvSpPr>
              <a:spLocks/>
            </p:cNvSpPr>
            <p:nvPr/>
          </p:nvSpPr>
          <p:spPr bwMode="auto">
            <a:xfrm>
              <a:off x="8385944" y="5514937"/>
              <a:ext cx="4326" cy="4326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999" name="Line 317"/>
            <p:cNvSpPr>
              <a:spLocks noChangeShapeType="1"/>
            </p:cNvSpPr>
            <p:nvPr/>
          </p:nvSpPr>
          <p:spPr bwMode="auto">
            <a:xfrm flipH="1">
              <a:off x="8381618" y="5536566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0" name="Line 318"/>
            <p:cNvSpPr>
              <a:spLocks noChangeShapeType="1"/>
            </p:cNvSpPr>
            <p:nvPr/>
          </p:nvSpPr>
          <p:spPr bwMode="auto">
            <a:xfrm>
              <a:off x="8377293" y="5536566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1" name="Freeform 319"/>
            <p:cNvSpPr>
              <a:spLocks/>
            </p:cNvSpPr>
            <p:nvPr/>
          </p:nvSpPr>
          <p:spPr bwMode="auto">
            <a:xfrm>
              <a:off x="8372967" y="5545218"/>
              <a:ext cx="4326" cy="432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2" name="Line 320"/>
            <p:cNvSpPr>
              <a:spLocks noChangeShapeType="1"/>
            </p:cNvSpPr>
            <p:nvPr/>
          </p:nvSpPr>
          <p:spPr bwMode="auto">
            <a:xfrm flipH="1">
              <a:off x="8355663" y="5549543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3" name="Line 321"/>
            <p:cNvSpPr>
              <a:spLocks noChangeShapeType="1"/>
            </p:cNvSpPr>
            <p:nvPr/>
          </p:nvSpPr>
          <p:spPr bwMode="auto">
            <a:xfrm flipH="1" flipV="1">
              <a:off x="8455158" y="5666341"/>
              <a:ext cx="34607" cy="134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4" name="Line 322"/>
            <p:cNvSpPr>
              <a:spLocks noChangeShapeType="1"/>
            </p:cNvSpPr>
            <p:nvPr/>
          </p:nvSpPr>
          <p:spPr bwMode="auto">
            <a:xfrm flipH="1" flipV="1">
              <a:off x="8459484" y="5666341"/>
              <a:ext cx="38933" cy="134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5" name="Freeform 323"/>
            <p:cNvSpPr>
              <a:spLocks/>
            </p:cNvSpPr>
            <p:nvPr/>
          </p:nvSpPr>
          <p:spPr bwMode="auto">
            <a:xfrm>
              <a:off x="8411899" y="5800442"/>
              <a:ext cx="86517" cy="0"/>
            </a:xfrm>
            <a:custGeom>
              <a:avLst/>
              <a:gdLst>
                <a:gd name="T0" fmla="*/ 0 w 20"/>
                <a:gd name="T1" fmla="*/ 18 w 20"/>
                <a:gd name="T2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18" y="0"/>
                  </a:lnTo>
                  <a:lnTo>
                    <a:pt x="2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6" name="Line 324"/>
            <p:cNvSpPr>
              <a:spLocks noChangeShapeType="1"/>
            </p:cNvSpPr>
            <p:nvPr/>
          </p:nvSpPr>
          <p:spPr bwMode="auto">
            <a:xfrm flipV="1">
              <a:off x="8442180" y="5657690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7" name="Line 325"/>
            <p:cNvSpPr>
              <a:spLocks noChangeShapeType="1"/>
            </p:cNvSpPr>
            <p:nvPr/>
          </p:nvSpPr>
          <p:spPr bwMode="auto">
            <a:xfrm>
              <a:off x="8455158" y="5657690"/>
              <a:ext cx="0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8" name="Line 326"/>
            <p:cNvSpPr>
              <a:spLocks noChangeShapeType="1"/>
            </p:cNvSpPr>
            <p:nvPr/>
          </p:nvSpPr>
          <p:spPr bwMode="auto">
            <a:xfrm flipV="1">
              <a:off x="8459484" y="5662015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09" name="Freeform 327"/>
            <p:cNvSpPr>
              <a:spLocks/>
            </p:cNvSpPr>
            <p:nvPr/>
          </p:nvSpPr>
          <p:spPr bwMode="auto">
            <a:xfrm>
              <a:off x="8411899" y="5666341"/>
              <a:ext cx="47584" cy="0"/>
            </a:xfrm>
            <a:custGeom>
              <a:avLst/>
              <a:gdLst>
                <a:gd name="T0" fmla="*/ 0 w 11"/>
                <a:gd name="T1" fmla="*/ 10 w 11"/>
                <a:gd name="T2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0" y="0"/>
                  </a:moveTo>
                  <a:lnTo>
                    <a:pt x="10" y="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0" name="Freeform 328"/>
            <p:cNvSpPr>
              <a:spLocks/>
            </p:cNvSpPr>
            <p:nvPr/>
          </p:nvSpPr>
          <p:spPr bwMode="auto">
            <a:xfrm>
              <a:off x="8442180" y="5657690"/>
              <a:ext cx="17303" cy="4326"/>
            </a:xfrm>
            <a:custGeom>
              <a:avLst/>
              <a:gdLst>
                <a:gd name="T0" fmla="*/ 0 w 4"/>
                <a:gd name="T1" fmla="*/ 0 h 1"/>
                <a:gd name="T2" fmla="*/ 3 w 4"/>
                <a:gd name="T3" fmla="*/ 0 h 1"/>
                <a:gd name="T4" fmla="*/ 4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3" y="0"/>
                  </a:lnTo>
                  <a:lnTo>
                    <a:pt x="4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1" name="Line 329"/>
            <p:cNvSpPr>
              <a:spLocks noChangeShapeType="1"/>
            </p:cNvSpPr>
            <p:nvPr/>
          </p:nvSpPr>
          <p:spPr bwMode="auto">
            <a:xfrm flipH="1">
              <a:off x="8355663" y="5692296"/>
              <a:ext cx="51910" cy="0"/>
            </a:xfrm>
            <a:prstGeom prst="line">
              <a:avLst/>
            </a:prstGeom>
            <a:noFill/>
            <a:ln w="0">
              <a:solidFill>
                <a:srgbClr val="007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2" name="Line 330"/>
            <p:cNvSpPr>
              <a:spLocks noChangeShapeType="1"/>
            </p:cNvSpPr>
            <p:nvPr/>
          </p:nvSpPr>
          <p:spPr bwMode="auto">
            <a:xfrm flipH="1">
              <a:off x="8355663" y="5774487"/>
              <a:ext cx="51910" cy="0"/>
            </a:xfrm>
            <a:prstGeom prst="line">
              <a:avLst/>
            </a:prstGeom>
            <a:noFill/>
            <a:ln w="0">
              <a:solidFill>
                <a:srgbClr val="007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3" name="Line 331"/>
            <p:cNvSpPr>
              <a:spLocks noChangeShapeType="1"/>
            </p:cNvSpPr>
            <p:nvPr/>
          </p:nvSpPr>
          <p:spPr bwMode="auto">
            <a:xfrm flipH="1">
              <a:off x="8347012" y="5692296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4" name="Line 332"/>
            <p:cNvSpPr>
              <a:spLocks noChangeShapeType="1"/>
            </p:cNvSpPr>
            <p:nvPr/>
          </p:nvSpPr>
          <p:spPr bwMode="auto">
            <a:xfrm flipH="1">
              <a:off x="8347012" y="5774487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5" name="Freeform 333"/>
            <p:cNvSpPr>
              <a:spLocks/>
            </p:cNvSpPr>
            <p:nvPr/>
          </p:nvSpPr>
          <p:spPr bwMode="auto">
            <a:xfrm>
              <a:off x="8286450" y="5687970"/>
              <a:ext cx="43258" cy="4326"/>
            </a:xfrm>
            <a:custGeom>
              <a:avLst/>
              <a:gdLst>
                <a:gd name="T0" fmla="*/ 10 w 10"/>
                <a:gd name="T1" fmla="*/ 0 h 1"/>
                <a:gd name="T2" fmla="*/ 1 w 10"/>
                <a:gd name="T3" fmla="*/ 0 h 1"/>
                <a:gd name="T4" fmla="*/ 0 w 1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6" name="Line 334"/>
            <p:cNvSpPr>
              <a:spLocks noChangeShapeType="1"/>
            </p:cNvSpPr>
            <p:nvPr/>
          </p:nvSpPr>
          <p:spPr bwMode="auto">
            <a:xfrm>
              <a:off x="8347012" y="5687970"/>
              <a:ext cx="0" cy="432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7" name="Line 335"/>
            <p:cNvSpPr>
              <a:spLocks noChangeShapeType="1"/>
            </p:cNvSpPr>
            <p:nvPr/>
          </p:nvSpPr>
          <p:spPr bwMode="auto">
            <a:xfrm flipV="1">
              <a:off x="8334034" y="5683645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8" name="Line 336"/>
            <p:cNvSpPr>
              <a:spLocks noChangeShapeType="1"/>
            </p:cNvSpPr>
            <p:nvPr/>
          </p:nvSpPr>
          <p:spPr bwMode="auto">
            <a:xfrm flipV="1">
              <a:off x="8329708" y="5683645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19" name="Line 337"/>
            <p:cNvSpPr>
              <a:spLocks noChangeShapeType="1"/>
            </p:cNvSpPr>
            <p:nvPr/>
          </p:nvSpPr>
          <p:spPr bwMode="auto">
            <a:xfrm flipH="1">
              <a:off x="8334034" y="5683645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0" name="Line 338"/>
            <p:cNvSpPr>
              <a:spLocks noChangeShapeType="1"/>
            </p:cNvSpPr>
            <p:nvPr/>
          </p:nvSpPr>
          <p:spPr bwMode="auto">
            <a:xfrm>
              <a:off x="8342686" y="5683645"/>
              <a:ext cx="4326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1" name="Line 339"/>
            <p:cNvSpPr>
              <a:spLocks noChangeShapeType="1"/>
            </p:cNvSpPr>
            <p:nvPr/>
          </p:nvSpPr>
          <p:spPr bwMode="auto">
            <a:xfrm>
              <a:off x="8334034" y="5683645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2" name="Line 340"/>
            <p:cNvSpPr>
              <a:spLocks noChangeShapeType="1"/>
            </p:cNvSpPr>
            <p:nvPr/>
          </p:nvSpPr>
          <p:spPr bwMode="auto">
            <a:xfrm flipH="1">
              <a:off x="8329708" y="5683645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3" name="Line 341"/>
            <p:cNvSpPr>
              <a:spLocks noChangeShapeType="1"/>
            </p:cNvSpPr>
            <p:nvPr/>
          </p:nvSpPr>
          <p:spPr bwMode="auto">
            <a:xfrm flipH="1">
              <a:off x="8290776" y="5778813"/>
              <a:ext cx="3893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4" name="Line 342"/>
            <p:cNvSpPr>
              <a:spLocks noChangeShapeType="1"/>
            </p:cNvSpPr>
            <p:nvPr/>
          </p:nvSpPr>
          <p:spPr bwMode="auto">
            <a:xfrm flipH="1" flipV="1">
              <a:off x="8247517" y="5696622"/>
              <a:ext cx="30281" cy="778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5" name="Line 343"/>
            <p:cNvSpPr>
              <a:spLocks noChangeShapeType="1"/>
            </p:cNvSpPr>
            <p:nvPr/>
          </p:nvSpPr>
          <p:spPr bwMode="auto">
            <a:xfrm flipH="1">
              <a:off x="8217237" y="5705274"/>
              <a:ext cx="8652" cy="86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6" name="Freeform 344"/>
            <p:cNvSpPr>
              <a:spLocks/>
            </p:cNvSpPr>
            <p:nvPr/>
          </p:nvSpPr>
          <p:spPr bwMode="auto">
            <a:xfrm>
              <a:off x="8277798" y="5774487"/>
              <a:ext cx="12978" cy="4326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7" name="Freeform 345"/>
            <p:cNvSpPr>
              <a:spLocks/>
            </p:cNvSpPr>
            <p:nvPr/>
          </p:nvSpPr>
          <p:spPr bwMode="auto">
            <a:xfrm>
              <a:off x="8225888" y="5692296"/>
              <a:ext cx="60562" cy="12978"/>
            </a:xfrm>
            <a:custGeom>
              <a:avLst/>
              <a:gdLst>
                <a:gd name="T0" fmla="*/ 0 w 14"/>
                <a:gd name="T1" fmla="*/ 3 h 3"/>
                <a:gd name="T2" fmla="*/ 9 w 14"/>
                <a:gd name="T3" fmla="*/ 0 h 3"/>
                <a:gd name="T4" fmla="*/ 14 w 1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3"/>
                  </a:moveTo>
                  <a:lnTo>
                    <a:pt x="9" y="0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8" name="Line 346"/>
            <p:cNvSpPr>
              <a:spLocks noChangeShapeType="1"/>
            </p:cNvSpPr>
            <p:nvPr/>
          </p:nvSpPr>
          <p:spPr bwMode="auto">
            <a:xfrm flipV="1">
              <a:off x="8290776" y="5687970"/>
              <a:ext cx="0" cy="9084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29" name="Line 347"/>
            <p:cNvSpPr>
              <a:spLocks noChangeShapeType="1"/>
            </p:cNvSpPr>
            <p:nvPr/>
          </p:nvSpPr>
          <p:spPr bwMode="auto">
            <a:xfrm flipV="1">
              <a:off x="8286450" y="5692296"/>
              <a:ext cx="0" cy="8219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0" name="Line 348"/>
            <p:cNvSpPr>
              <a:spLocks noChangeShapeType="1"/>
            </p:cNvSpPr>
            <p:nvPr/>
          </p:nvSpPr>
          <p:spPr bwMode="auto">
            <a:xfrm flipH="1">
              <a:off x="8334034" y="5783139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1" name="Line 349"/>
            <p:cNvSpPr>
              <a:spLocks noChangeShapeType="1"/>
            </p:cNvSpPr>
            <p:nvPr/>
          </p:nvSpPr>
          <p:spPr bwMode="auto">
            <a:xfrm>
              <a:off x="8334034" y="5783139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2" name="Line 350"/>
            <p:cNvSpPr>
              <a:spLocks noChangeShapeType="1"/>
            </p:cNvSpPr>
            <p:nvPr/>
          </p:nvSpPr>
          <p:spPr bwMode="auto">
            <a:xfrm flipH="1">
              <a:off x="8329708" y="5783139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3" name="Freeform 351"/>
            <p:cNvSpPr>
              <a:spLocks/>
            </p:cNvSpPr>
            <p:nvPr/>
          </p:nvSpPr>
          <p:spPr bwMode="auto">
            <a:xfrm>
              <a:off x="8342686" y="5778813"/>
              <a:ext cx="4326" cy="432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4" name="Line 352"/>
            <p:cNvSpPr>
              <a:spLocks noChangeShapeType="1"/>
            </p:cNvSpPr>
            <p:nvPr/>
          </p:nvSpPr>
          <p:spPr bwMode="auto">
            <a:xfrm flipV="1">
              <a:off x="8329708" y="5683645"/>
              <a:ext cx="0" cy="9949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5" name="Line 353"/>
            <p:cNvSpPr>
              <a:spLocks noChangeShapeType="1"/>
            </p:cNvSpPr>
            <p:nvPr/>
          </p:nvSpPr>
          <p:spPr bwMode="auto">
            <a:xfrm flipV="1">
              <a:off x="8334034" y="5683645"/>
              <a:ext cx="0" cy="9949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6" name="Line 354"/>
            <p:cNvSpPr>
              <a:spLocks noChangeShapeType="1"/>
            </p:cNvSpPr>
            <p:nvPr/>
          </p:nvSpPr>
          <p:spPr bwMode="auto">
            <a:xfrm flipV="1">
              <a:off x="8347012" y="5731229"/>
              <a:ext cx="0" cy="4758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7" name="Line 355"/>
            <p:cNvSpPr>
              <a:spLocks noChangeShapeType="1"/>
            </p:cNvSpPr>
            <p:nvPr/>
          </p:nvSpPr>
          <p:spPr bwMode="auto">
            <a:xfrm>
              <a:off x="8334034" y="5778813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8" name="Line 356"/>
            <p:cNvSpPr>
              <a:spLocks noChangeShapeType="1"/>
            </p:cNvSpPr>
            <p:nvPr/>
          </p:nvSpPr>
          <p:spPr bwMode="auto">
            <a:xfrm>
              <a:off x="8329708" y="5778813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39" name="Freeform 357"/>
            <p:cNvSpPr>
              <a:spLocks/>
            </p:cNvSpPr>
            <p:nvPr/>
          </p:nvSpPr>
          <p:spPr bwMode="auto">
            <a:xfrm>
              <a:off x="8178304" y="5713925"/>
              <a:ext cx="99494" cy="103820"/>
            </a:xfrm>
            <a:custGeom>
              <a:avLst/>
              <a:gdLst>
                <a:gd name="T0" fmla="*/ 9 w 23"/>
                <a:gd name="T1" fmla="*/ 0 h 24"/>
                <a:gd name="T2" fmla="*/ 0 w 23"/>
                <a:gd name="T3" fmla="*/ 9 h 24"/>
                <a:gd name="T4" fmla="*/ 14 w 23"/>
                <a:gd name="T5" fmla="*/ 24 h 24"/>
                <a:gd name="T6" fmla="*/ 23 w 23"/>
                <a:gd name="T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9" y="0"/>
                  </a:moveTo>
                  <a:lnTo>
                    <a:pt x="0" y="9"/>
                  </a:lnTo>
                  <a:lnTo>
                    <a:pt x="14" y="24"/>
                  </a:lnTo>
                  <a:lnTo>
                    <a:pt x="23" y="14"/>
                  </a:lnTo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0" name="Line 358"/>
            <p:cNvSpPr>
              <a:spLocks noChangeShapeType="1"/>
            </p:cNvSpPr>
            <p:nvPr/>
          </p:nvSpPr>
          <p:spPr bwMode="auto">
            <a:xfrm>
              <a:off x="8377293" y="5679319"/>
              <a:ext cx="0" cy="129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1" name="Freeform 359"/>
            <p:cNvSpPr>
              <a:spLocks/>
            </p:cNvSpPr>
            <p:nvPr/>
          </p:nvSpPr>
          <p:spPr bwMode="auto">
            <a:xfrm>
              <a:off x="8377293" y="5679319"/>
              <a:ext cx="34607" cy="12978"/>
            </a:xfrm>
            <a:custGeom>
              <a:avLst/>
              <a:gdLst>
                <a:gd name="T0" fmla="*/ 0 w 8"/>
                <a:gd name="T1" fmla="*/ 0 h 3"/>
                <a:gd name="T2" fmla="*/ 0 w 8"/>
                <a:gd name="T3" fmla="*/ 3 h 3"/>
                <a:gd name="T4" fmla="*/ 8 w 8"/>
                <a:gd name="T5" fmla="*/ 0 h 3"/>
                <a:gd name="T6" fmla="*/ 0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0" y="3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2" name="Freeform 360"/>
            <p:cNvSpPr>
              <a:spLocks/>
            </p:cNvSpPr>
            <p:nvPr/>
          </p:nvSpPr>
          <p:spPr bwMode="auto">
            <a:xfrm>
              <a:off x="8377293" y="5679319"/>
              <a:ext cx="34607" cy="12978"/>
            </a:xfrm>
            <a:custGeom>
              <a:avLst/>
              <a:gdLst>
                <a:gd name="T0" fmla="*/ 0 w 8"/>
                <a:gd name="T1" fmla="*/ 3 h 3"/>
                <a:gd name="T2" fmla="*/ 8 w 8"/>
                <a:gd name="T3" fmla="*/ 0 h 3"/>
                <a:gd name="T4" fmla="*/ 8 w 8"/>
                <a:gd name="T5" fmla="*/ 3 h 3"/>
                <a:gd name="T6" fmla="*/ 0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lnTo>
                    <a:pt x="8" y="0"/>
                  </a:lnTo>
                  <a:lnTo>
                    <a:pt x="8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3" name="Rectangle 361"/>
            <p:cNvSpPr>
              <a:spLocks noChangeArrowheads="1"/>
            </p:cNvSpPr>
            <p:nvPr/>
          </p:nvSpPr>
          <p:spPr bwMode="auto">
            <a:xfrm>
              <a:off x="8377293" y="5679319"/>
              <a:ext cx="34607" cy="12978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4" name="Freeform 362"/>
            <p:cNvSpPr>
              <a:spLocks/>
            </p:cNvSpPr>
            <p:nvPr/>
          </p:nvSpPr>
          <p:spPr bwMode="auto">
            <a:xfrm>
              <a:off x="8377293" y="5679319"/>
              <a:ext cx="34607" cy="12978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3 h 3"/>
                <a:gd name="T4" fmla="*/ 0 w 8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3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5" name="Freeform 363"/>
            <p:cNvSpPr>
              <a:spLocks/>
            </p:cNvSpPr>
            <p:nvPr/>
          </p:nvSpPr>
          <p:spPr bwMode="auto">
            <a:xfrm>
              <a:off x="8403248" y="5674993"/>
              <a:ext cx="4326" cy="4326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6" name="Freeform 364"/>
            <p:cNvSpPr>
              <a:spLocks/>
            </p:cNvSpPr>
            <p:nvPr/>
          </p:nvSpPr>
          <p:spPr bwMode="auto">
            <a:xfrm>
              <a:off x="8403248" y="5674993"/>
              <a:ext cx="8652" cy="432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7" name="Freeform 365"/>
            <p:cNvSpPr>
              <a:spLocks/>
            </p:cNvSpPr>
            <p:nvPr/>
          </p:nvSpPr>
          <p:spPr bwMode="auto">
            <a:xfrm>
              <a:off x="8403248" y="5674993"/>
              <a:ext cx="8652" cy="4326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2 w 2"/>
                <a:gd name="T5" fmla="*/ 1 h 1"/>
                <a:gd name="T6" fmla="*/ 1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8" name="Freeform 366"/>
            <p:cNvSpPr>
              <a:spLocks/>
            </p:cNvSpPr>
            <p:nvPr/>
          </p:nvSpPr>
          <p:spPr bwMode="auto">
            <a:xfrm>
              <a:off x="8377293" y="5674993"/>
              <a:ext cx="34607" cy="4326"/>
            </a:xfrm>
            <a:custGeom>
              <a:avLst/>
              <a:gdLst>
                <a:gd name="T0" fmla="*/ 8 w 8"/>
                <a:gd name="T1" fmla="*/ 1 h 1"/>
                <a:gd name="T2" fmla="*/ 7 w 8"/>
                <a:gd name="T3" fmla="*/ 0 h 1"/>
                <a:gd name="T4" fmla="*/ 6 w 8"/>
                <a:gd name="T5" fmla="*/ 0 h 1"/>
                <a:gd name="T6" fmla="*/ 6 w 8"/>
                <a:gd name="T7" fmla="*/ 1 h 1"/>
                <a:gd name="T8" fmla="*/ 0 w 8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7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49" name="Freeform 367"/>
            <p:cNvSpPr>
              <a:spLocks/>
            </p:cNvSpPr>
            <p:nvPr/>
          </p:nvSpPr>
          <p:spPr bwMode="auto">
            <a:xfrm>
              <a:off x="8377293" y="5787465"/>
              <a:ext cx="34607" cy="4326"/>
            </a:xfrm>
            <a:custGeom>
              <a:avLst/>
              <a:gdLst>
                <a:gd name="T0" fmla="*/ 0 w 8"/>
                <a:gd name="T1" fmla="*/ 0 h 1"/>
                <a:gd name="T2" fmla="*/ 6 w 8"/>
                <a:gd name="T3" fmla="*/ 0 h 1"/>
                <a:gd name="T4" fmla="*/ 6 w 8"/>
                <a:gd name="T5" fmla="*/ 1 h 1"/>
                <a:gd name="T6" fmla="*/ 7 w 8"/>
                <a:gd name="T7" fmla="*/ 1 h 1"/>
                <a:gd name="T8" fmla="*/ 8 w 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0" name="Freeform 368"/>
            <p:cNvSpPr>
              <a:spLocks/>
            </p:cNvSpPr>
            <p:nvPr/>
          </p:nvSpPr>
          <p:spPr bwMode="auto">
            <a:xfrm>
              <a:off x="8403248" y="5787465"/>
              <a:ext cx="4326" cy="4326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1" name="Freeform 369"/>
            <p:cNvSpPr>
              <a:spLocks/>
            </p:cNvSpPr>
            <p:nvPr/>
          </p:nvSpPr>
          <p:spPr bwMode="auto">
            <a:xfrm>
              <a:off x="8403248" y="5787465"/>
              <a:ext cx="8652" cy="4326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1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2" name="Freeform 370"/>
            <p:cNvSpPr>
              <a:spLocks/>
            </p:cNvSpPr>
            <p:nvPr/>
          </p:nvSpPr>
          <p:spPr bwMode="auto">
            <a:xfrm>
              <a:off x="8403248" y="5787465"/>
              <a:ext cx="8652" cy="4326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0 h 1"/>
                <a:gd name="T4" fmla="*/ 2 w 2"/>
                <a:gd name="T5" fmla="*/ 0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3" name="Freeform 371"/>
            <p:cNvSpPr>
              <a:spLocks/>
            </p:cNvSpPr>
            <p:nvPr/>
          </p:nvSpPr>
          <p:spPr bwMode="auto">
            <a:xfrm>
              <a:off x="8377293" y="5774487"/>
              <a:ext cx="34607" cy="12978"/>
            </a:xfrm>
            <a:custGeom>
              <a:avLst/>
              <a:gdLst>
                <a:gd name="T0" fmla="*/ 8 w 8"/>
                <a:gd name="T1" fmla="*/ 3 h 3"/>
                <a:gd name="T2" fmla="*/ 8 w 8"/>
                <a:gd name="T3" fmla="*/ 0 h 3"/>
                <a:gd name="T4" fmla="*/ 0 w 8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3"/>
                  </a:move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4" name="Freeform 372"/>
            <p:cNvSpPr>
              <a:spLocks/>
            </p:cNvSpPr>
            <p:nvPr/>
          </p:nvSpPr>
          <p:spPr bwMode="auto">
            <a:xfrm>
              <a:off x="8377293" y="5774487"/>
              <a:ext cx="34607" cy="12978"/>
            </a:xfrm>
            <a:custGeom>
              <a:avLst/>
              <a:gdLst>
                <a:gd name="T0" fmla="*/ 0 w 8"/>
                <a:gd name="T1" fmla="*/ 3 h 3"/>
                <a:gd name="T2" fmla="*/ 0 w 8"/>
                <a:gd name="T3" fmla="*/ 0 h 3"/>
                <a:gd name="T4" fmla="*/ 8 w 8"/>
                <a:gd name="T5" fmla="*/ 3 h 3"/>
                <a:gd name="T6" fmla="*/ 0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lnTo>
                    <a:pt x="0" y="0"/>
                  </a:lnTo>
                  <a:lnTo>
                    <a:pt x="8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5" name="Freeform 373"/>
            <p:cNvSpPr>
              <a:spLocks/>
            </p:cNvSpPr>
            <p:nvPr/>
          </p:nvSpPr>
          <p:spPr bwMode="auto">
            <a:xfrm>
              <a:off x="8377293" y="5774487"/>
              <a:ext cx="34607" cy="12978"/>
            </a:xfrm>
            <a:custGeom>
              <a:avLst/>
              <a:gdLst>
                <a:gd name="T0" fmla="*/ 0 w 8"/>
                <a:gd name="T1" fmla="*/ 0 h 3"/>
                <a:gd name="T2" fmla="*/ 8 w 8"/>
                <a:gd name="T3" fmla="*/ 3 h 3"/>
                <a:gd name="T4" fmla="*/ 8 w 8"/>
                <a:gd name="T5" fmla="*/ 0 h 3"/>
                <a:gd name="T6" fmla="*/ 0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8" y="3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6" name="Rectangle 374"/>
            <p:cNvSpPr>
              <a:spLocks noChangeArrowheads="1"/>
            </p:cNvSpPr>
            <p:nvPr/>
          </p:nvSpPr>
          <p:spPr bwMode="auto">
            <a:xfrm>
              <a:off x="8377293" y="5774487"/>
              <a:ext cx="34607" cy="12978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7" name="Line 375"/>
            <p:cNvSpPr>
              <a:spLocks noChangeShapeType="1"/>
            </p:cNvSpPr>
            <p:nvPr/>
          </p:nvSpPr>
          <p:spPr bwMode="auto">
            <a:xfrm>
              <a:off x="8411899" y="5666341"/>
              <a:ext cx="0" cy="134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8" name="Line 376"/>
            <p:cNvSpPr>
              <a:spLocks noChangeShapeType="1"/>
            </p:cNvSpPr>
            <p:nvPr/>
          </p:nvSpPr>
          <p:spPr bwMode="auto">
            <a:xfrm flipH="1">
              <a:off x="8355663" y="5298645"/>
              <a:ext cx="186011" cy="18601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59" name="Line 377"/>
            <p:cNvSpPr>
              <a:spLocks noChangeShapeType="1"/>
            </p:cNvSpPr>
            <p:nvPr/>
          </p:nvSpPr>
          <p:spPr bwMode="auto">
            <a:xfrm flipH="1">
              <a:off x="8385944" y="5514937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0" name="Line 378"/>
            <p:cNvSpPr>
              <a:spLocks noChangeShapeType="1"/>
            </p:cNvSpPr>
            <p:nvPr/>
          </p:nvSpPr>
          <p:spPr bwMode="auto">
            <a:xfrm flipH="1">
              <a:off x="8589259" y="5242409"/>
              <a:ext cx="35039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1" name="Line 379"/>
            <p:cNvSpPr>
              <a:spLocks noChangeShapeType="1"/>
            </p:cNvSpPr>
            <p:nvPr/>
          </p:nvSpPr>
          <p:spPr bwMode="auto">
            <a:xfrm flipH="1">
              <a:off x="8403248" y="5514937"/>
              <a:ext cx="53640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2" name="Line 380"/>
            <p:cNvSpPr>
              <a:spLocks noChangeShapeType="1"/>
            </p:cNvSpPr>
            <p:nvPr/>
          </p:nvSpPr>
          <p:spPr bwMode="auto">
            <a:xfrm>
              <a:off x="8939652" y="5242409"/>
              <a:ext cx="0" cy="2725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3" name="Line 381"/>
            <p:cNvSpPr>
              <a:spLocks noChangeShapeType="1"/>
            </p:cNvSpPr>
            <p:nvPr/>
          </p:nvSpPr>
          <p:spPr bwMode="auto">
            <a:xfrm>
              <a:off x="8987236" y="5242409"/>
              <a:ext cx="0" cy="3071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4" name="Line 382"/>
            <p:cNvSpPr>
              <a:spLocks noChangeShapeType="1"/>
            </p:cNvSpPr>
            <p:nvPr/>
          </p:nvSpPr>
          <p:spPr bwMode="auto">
            <a:xfrm>
              <a:off x="8965607" y="5523588"/>
              <a:ext cx="0" cy="17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5" name="Freeform 383"/>
            <p:cNvSpPr>
              <a:spLocks/>
            </p:cNvSpPr>
            <p:nvPr/>
          </p:nvSpPr>
          <p:spPr bwMode="auto">
            <a:xfrm>
              <a:off x="8965607" y="5540892"/>
              <a:ext cx="8652" cy="8652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1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6" name="Line 384"/>
            <p:cNvSpPr>
              <a:spLocks noChangeShapeType="1"/>
            </p:cNvSpPr>
            <p:nvPr/>
          </p:nvSpPr>
          <p:spPr bwMode="auto">
            <a:xfrm>
              <a:off x="8974258" y="5549543"/>
              <a:ext cx="129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7" name="Freeform 385"/>
            <p:cNvSpPr>
              <a:spLocks/>
            </p:cNvSpPr>
            <p:nvPr/>
          </p:nvSpPr>
          <p:spPr bwMode="auto">
            <a:xfrm>
              <a:off x="8961281" y="5523588"/>
              <a:ext cx="4326" cy="0"/>
            </a:xfrm>
            <a:custGeom>
              <a:avLst/>
              <a:gdLst>
                <a:gd name="T0" fmla="*/ 0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8" name="Line 386"/>
            <p:cNvSpPr>
              <a:spLocks noChangeShapeType="1"/>
            </p:cNvSpPr>
            <p:nvPr/>
          </p:nvSpPr>
          <p:spPr bwMode="auto">
            <a:xfrm>
              <a:off x="8939652" y="5514937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69" name="Line 387"/>
            <p:cNvSpPr>
              <a:spLocks noChangeShapeType="1"/>
            </p:cNvSpPr>
            <p:nvPr/>
          </p:nvSpPr>
          <p:spPr bwMode="auto">
            <a:xfrm flipV="1">
              <a:off x="8961281" y="5519263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0" name="Freeform 388"/>
            <p:cNvSpPr>
              <a:spLocks/>
            </p:cNvSpPr>
            <p:nvPr/>
          </p:nvSpPr>
          <p:spPr bwMode="auto">
            <a:xfrm>
              <a:off x="8956955" y="5514937"/>
              <a:ext cx="4326" cy="432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1" name="Freeform 389"/>
            <p:cNvSpPr>
              <a:spLocks/>
            </p:cNvSpPr>
            <p:nvPr/>
          </p:nvSpPr>
          <p:spPr bwMode="auto">
            <a:xfrm>
              <a:off x="8948303" y="5242409"/>
              <a:ext cx="21629" cy="8652"/>
            </a:xfrm>
            <a:custGeom>
              <a:avLst/>
              <a:gdLst>
                <a:gd name="T0" fmla="*/ 5 w 5"/>
                <a:gd name="T1" fmla="*/ 0 h 2"/>
                <a:gd name="T2" fmla="*/ 3 w 5"/>
                <a:gd name="T3" fmla="*/ 2 h 2"/>
                <a:gd name="T4" fmla="*/ 1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2" name="Line 390"/>
            <p:cNvSpPr>
              <a:spLocks noChangeShapeType="1"/>
            </p:cNvSpPr>
            <p:nvPr/>
          </p:nvSpPr>
          <p:spPr bwMode="auto">
            <a:xfrm>
              <a:off x="8969933" y="5242409"/>
              <a:ext cx="1730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3" name="Line 391"/>
            <p:cNvSpPr>
              <a:spLocks noChangeShapeType="1"/>
            </p:cNvSpPr>
            <p:nvPr/>
          </p:nvSpPr>
          <p:spPr bwMode="auto">
            <a:xfrm flipH="1">
              <a:off x="8939652" y="5242409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4" name="Freeform 392"/>
            <p:cNvSpPr>
              <a:spLocks/>
            </p:cNvSpPr>
            <p:nvPr/>
          </p:nvSpPr>
          <p:spPr bwMode="auto">
            <a:xfrm>
              <a:off x="8403248" y="5315948"/>
              <a:ext cx="186011" cy="198989"/>
            </a:xfrm>
            <a:custGeom>
              <a:avLst/>
              <a:gdLst>
                <a:gd name="T0" fmla="*/ 43 w 43"/>
                <a:gd name="T1" fmla="*/ 0 h 46"/>
                <a:gd name="T2" fmla="*/ 0 w 43"/>
                <a:gd name="T3" fmla="*/ 44 h 46"/>
                <a:gd name="T4" fmla="*/ 0 w 43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6">
                  <a:moveTo>
                    <a:pt x="43" y="0"/>
                  </a:moveTo>
                  <a:lnTo>
                    <a:pt x="0" y="44"/>
                  </a:lnTo>
                  <a:lnTo>
                    <a:pt x="0" y="46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5" name="Line 393"/>
            <p:cNvSpPr>
              <a:spLocks noChangeShapeType="1"/>
            </p:cNvSpPr>
            <p:nvPr/>
          </p:nvSpPr>
          <p:spPr bwMode="auto">
            <a:xfrm flipV="1">
              <a:off x="8589259" y="5242409"/>
              <a:ext cx="0" cy="735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6" name="Line 394"/>
            <p:cNvSpPr>
              <a:spLocks noChangeShapeType="1"/>
            </p:cNvSpPr>
            <p:nvPr/>
          </p:nvSpPr>
          <p:spPr bwMode="auto">
            <a:xfrm flipV="1">
              <a:off x="8541675" y="5242409"/>
              <a:ext cx="0" cy="562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7" name="Line 395"/>
            <p:cNvSpPr>
              <a:spLocks noChangeShapeType="1"/>
            </p:cNvSpPr>
            <p:nvPr/>
          </p:nvSpPr>
          <p:spPr bwMode="auto">
            <a:xfrm>
              <a:off x="8584933" y="5242409"/>
              <a:ext cx="432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8" name="Line 396"/>
            <p:cNvSpPr>
              <a:spLocks noChangeShapeType="1"/>
            </p:cNvSpPr>
            <p:nvPr/>
          </p:nvSpPr>
          <p:spPr bwMode="auto">
            <a:xfrm flipH="1">
              <a:off x="8541675" y="5242409"/>
              <a:ext cx="216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79" name="Freeform 397"/>
            <p:cNvSpPr>
              <a:spLocks/>
            </p:cNvSpPr>
            <p:nvPr/>
          </p:nvSpPr>
          <p:spPr bwMode="auto">
            <a:xfrm>
              <a:off x="8563304" y="5242409"/>
              <a:ext cx="21629" cy="8652"/>
            </a:xfrm>
            <a:custGeom>
              <a:avLst/>
              <a:gdLst>
                <a:gd name="T0" fmla="*/ 5 w 5"/>
                <a:gd name="T1" fmla="*/ 0 h 2"/>
                <a:gd name="T2" fmla="*/ 3 w 5"/>
                <a:gd name="T3" fmla="*/ 2 h 2"/>
                <a:gd name="T4" fmla="*/ 1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0" name="Line 398"/>
            <p:cNvSpPr>
              <a:spLocks noChangeShapeType="1"/>
            </p:cNvSpPr>
            <p:nvPr/>
          </p:nvSpPr>
          <p:spPr bwMode="auto">
            <a:xfrm>
              <a:off x="8377293" y="5523588"/>
              <a:ext cx="0" cy="17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1" name="Line 399"/>
            <p:cNvSpPr>
              <a:spLocks noChangeShapeType="1"/>
            </p:cNvSpPr>
            <p:nvPr/>
          </p:nvSpPr>
          <p:spPr bwMode="auto">
            <a:xfrm flipV="1">
              <a:off x="8355663" y="5484656"/>
              <a:ext cx="0" cy="648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2" name="Line 400"/>
            <p:cNvSpPr>
              <a:spLocks noChangeShapeType="1"/>
            </p:cNvSpPr>
            <p:nvPr/>
          </p:nvSpPr>
          <p:spPr bwMode="auto">
            <a:xfrm>
              <a:off x="8372967" y="5545218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3" name="Line 401"/>
            <p:cNvSpPr>
              <a:spLocks noChangeShapeType="1"/>
            </p:cNvSpPr>
            <p:nvPr/>
          </p:nvSpPr>
          <p:spPr bwMode="auto">
            <a:xfrm flipH="1">
              <a:off x="8372967" y="5540892"/>
              <a:ext cx="4326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4" name="Freeform 402"/>
            <p:cNvSpPr>
              <a:spLocks/>
            </p:cNvSpPr>
            <p:nvPr/>
          </p:nvSpPr>
          <p:spPr bwMode="auto">
            <a:xfrm>
              <a:off x="8355663" y="5545218"/>
              <a:ext cx="17303" cy="4326"/>
            </a:xfrm>
            <a:custGeom>
              <a:avLst/>
              <a:gdLst>
                <a:gd name="T0" fmla="*/ 4 w 4"/>
                <a:gd name="T1" fmla="*/ 0 h 1"/>
                <a:gd name="T2" fmla="*/ 3 w 4"/>
                <a:gd name="T3" fmla="*/ 1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3" y="1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5" name="Freeform 403"/>
            <p:cNvSpPr>
              <a:spLocks/>
            </p:cNvSpPr>
            <p:nvPr/>
          </p:nvSpPr>
          <p:spPr bwMode="auto">
            <a:xfrm>
              <a:off x="8377293" y="5523588"/>
              <a:ext cx="4326" cy="0"/>
            </a:xfrm>
            <a:custGeom>
              <a:avLst/>
              <a:gdLst>
                <a:gd name="T0" fmla="*/ 0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6" name="Line 404"/>
            <p:cNvSpPr>
              <a:spLocks noChangeShapeType="1"/>
            </p:cNvSpPr>
            <p:nvPr/>
          </p:nvSpPr>
          <p:spPr bwMode="auto">
            <a:xfrm>
              <a:off x="8381618" y="5519263"/>
              <a:ext cx="0" cy="43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7" name="Freeform 405"/>
            <p:cNvSpPr>
              <a:spLocks/>
            </p:cNvSpPr>
            <p:nvPr/>
          </p:nvSpPr>
          <p:spPr bwMode="auto">
            <a:xfrm>
              <a:off x="8381618" y="5514937"/>
              <a:ext cx="4326" cy="4326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8" name="Freeform 406"/>
            <p:cNvSpPr>
              <a:spLocks/>
            </p:cNvSpPr>
            <p:nvPr/>
          </p:nvSpPr>
          <p:spPr bwMode="auto">
            <a:xfrm>
              <a:off x="8749315" y="5229431"/>
              <a:ext cx="30281" cy="30281"/>
            </a:xfrm>
            <a:custGeom>
              <a:avLst/>
              <a:gdLst>
                <a:gd name="T0" fmla="*/ 0 w 7"/>
                <a:gd name="T1" fmla="*/ 3 h 7"/>
                <a:gd name="T2" fmla="*/ 2 w 7"/>
                <a:gd name="T3" fmla="*/ 1 h 7"/>
                <a:gd name="T4" fmla="*/ 4 w 7"/>
                <a:gd name="T5" fmla="*/ 0 h 7"/>
                <a:gd name="T6" fmla="*/ 6 w 7"/>
                <a:gd name="T7" fmla="*/ 1 h 7"/>
                <a:gd name="T8" fmla="*/ 7 w 7"/>
                <a:gd name="T9" fmla="*/ 3 h 7"/>
                <a:gd name="T10" fmla="*/ 6 w 7"/>
                <a:gd name="T11" fmla="*/ 5 h 7"/>
                <a:gd name="T12" fmla="*/ 4 w 7"/>
                <a:gd name="T13" fmla="*/ 7 h 7"/>
                <a:gd name="T14" fmla="*/ 2 w 7"/>
                <a:gd name="T15" fmla="*/ 5 h 7"/>
                <a:gd name="T16" fmla="*/ 0 w 7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lnTo>
                    <a:pt x="2" y="1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3"/>
                  </a:lnTo>
                  <a:lnTo>
                    <a:pt x="6" y="5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3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89" name="Freeform 407"/>
            <p:cNvSpPr>
              <a:spLocks/>
            </p:cNvSpPr>
            <p:nvPr/>
          </p:nvSpPr>
          <p:spPr bwMode="auto">
            <a:xfrm>
              <a:off x="8749315" y="5229431"/>
              <a:ext cx="30281" cy="30281"/>
            </a:xfrm>
            <a:custGeom>
              <a:avLst/>
              <a:gdLst>
                <a:gd name="T0" fmla="*/ 0 w 7"/>
                <a:gd name="T1" fmla="*/ 3 h 7"/>
                <a:gd name="T2" fmla="*/ 2 w 7"/>
                <a:gd name="T3" fmla="*/ 1 h 7"/>
                <a:gd name="T4" fmla="*/ 4 w 7"/>
                <a:gd name="T5" fmla="*/ 0 h 7"/>
                <a:gd name="T6" fmla="*/ 6 w 7"/>
                <a:gd name="T7" fmla="*/ 1 h 7"/>
                <a:gd name="T8" fmla="*/ 7 w 7"/>
                <a:gd name="T9" fmla="*/ 3 h 7"/>
                <a:gd name="T10" fmla="*/ 6 w 7"/>
                <a:gd name="T11" fmla="*/ 5 h 7"/>
                <a:gd name="T12" fmla="*/ 4 w 7"/>
                <a:gd name="T13" fmla="*/ 7 h 7"/>
                <a:gd name="T14" fmla="*/ 2 w 7"/>
                <a:gd name="T15" fmla="*/ 5 h 7"/>
                <a:gd name="T16" fmla="*/ 0 w 7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lnTo>
                    <a:pt x="2" y="1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3"/>
                  </a:lnTo>
                  <a:lnTo>
                    <a:pt x="6" y="5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3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0" name="Line 408"/>
            <p:cNvSpPr>
              <a:spLocks noChangeShapeType="1"/>
            </p:cNvSpPr>
            <p:nvPr/>
          </p:nvSpPr>
          <p:spPr bwMode="auto">
            <a:xfrm>
              <a:off x="8978584" y="5138588"/>
              <a:ext cx="0" cy="1038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1" name="Freeform 409"/>
            <p:cNvSpPr>
              <a:spLocks/>
            </p:cNvSpPr>
            <p:nvPr/>
          </p:nvSpPr>
          <p:spPr bwMode="auto">
            <a:xfrm>
              <a:off x="8589259" y="5138588"/>
              <a:ext cx="350393" cy="103820"/>
            </a:xfrm>
            <a:custGeom>
              <a:avLst/>
              <a:gdLst>
                <a:gd name="T0" fmla="*/ 81 w 81"/>
                <a:gd name="T1" fmla="*/ 0 h 24"/>
                <a:gd name="T2" fmla="*/ 81 w 81"/>
                <a:gd name="T3" fmla="*/ 24 h 24"/>
                <a:gd name="T4" fmla="*/ 0 w 81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4">
                  <a:moveTo>
                    <a:pt x="81" y="0"/>
                  </a:moveTo>
                  <a:lnTo>
                    <a:pt x="81" y="24"/>
                  </a:lnTo>
                  <a:lnTo>
                    <a:pt x="0" y="2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2" name="Freeform 410"/>
            <p:cNvSpPr>
              <a:spLocks/>
            </p:cNvSpPr>
            <p:nvPr/>
          </p:nvSpPr>
          <p:spPr bwMode="auto">
            <a:xfrm>
              <a:off x="8948303" y="5242409"/>
              <a:ext cx="17303" cy="4326"/>
            </a:xfrm>
            <a:custGeom>
              <a:avLst/>
              <a:gdLst>
                <a:gd name="T0" fmla="*/ 4 w 4"/>
                <a:gd name="T1" fmla="*/ 0 h 1"/>
                <a:gd name="T2" fmla="*/ 3 w 4"/>
                <a:gd name="T3" fmla="*/ 1 h 1"/>
                <a:gd name="T4" fmla="*/ 1 w 4"/>
                <a:gd name="T5" fmla="*/ 1 h 1"/>
                <a:gd name="T6" fmla="*/ 0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3" name="Line 411"/>
            <p:cNvSpPr>
              <a:spLocks noChangeShapeType="1"/>
            </p:cNvSpPr>
            <p:nvPr/>
          </p:nvSpPr>
          <p:spPr bwMode="auto">
            <a:xfrm flipH="1">
              <a:off x="8939652" y="5242409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4" name="Line 412"/>
            <p:cNvSpPr>
              <a:spLocks noChangeShapeType="1"/>
            </p:cNvSpPr>
            <p:nvPr/>
          </p:nvSpPr>
          <p:spPr bwMode="auto">
            <a:xfrm flipH="1">
              <a:off x="8965607" y="5242409"/>
              <a:ext cx="129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5" name="Line 413"/>
            <p:cNvSpPr>
              <a:spLocks noChangeShapeType="1"/>
            </p:cNvSpPr>
            <p:nvPr/>
          </p:nvSpPr>
          <p:spPr bwMode="auto">
            <a:xfrm flipH="1">
              <a:off x="8589259" y="5138588"/>
              <a:ext cx="35039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6" name="Freeform 414"/>
            <p:cNvSpPr>
              <a:spLocks/>
            </p:cNvSpPr>
            <p:nvPr/>
          </p:nvSpPr>
          <p:spPr bwMode="auto">
            <a:xfrm>
              <a:off x="8948303" y="5138588"/>
              <a:ext cx="21629" cy="4326"/>
            </a:xfrm>
            <a:custGeom>
              <a:avLst/>
              <a:gdLst>
                <a:gd name="T0" fmla="*/ 5 w 5"/>
                <a:gd name="T1" fmla="*/ 0 h 1"/>
                <a:gd name="T2" fmla="*/ 3 w 5"/>
                <a:gd name="T3" fmla="*/ 1 h 1"/>
                <a:gd name="T4" fmla="*/ 1 w 5"/>
                <a:gd name="T5" fmla="*/ 1 h 1"/>
                <a:gd name="T6" fmla="*/ 0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7" name="Line 415"/>
            <p:cNvSpPr>
              <a:spLocks noChangeShapeType="1"/>
            </p:cNvSpPr>
            <p:nvPr/>
          </p:nvSpPr>
          <p:spPr bwMode="auto">
            <a:xfrm flipH="1">
              <a:off x="8939652" y="5138588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8" name="Line 416"/>
            <p:cNvSpPr>
              <a:spLocks noChangeShapeType="1"/>
            </p:cNvSpPr>
            <p:nvPr/>
          </p:nvSpPr>
          <p:spPr bwMode="auto">
            <a:xfrm flipH="1">
              <a:off x="8969933" y="5138588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099" name="Freeform 417"/>
            <p:cNvSpPr>
              <a:spLocks/>
            </p:cNvSpPr>
            <p:nvPr/>
          </p:nvSpPr>
          <p:spPr bwMode="auto">
            <a:xfrm>
              <a:off x="8749315" y="5121285"/>
              <a:ext cx="30281" cy="30281"/>
            </a:xfrm>
            <a:custGeom>
              <a:avLst/>
              <a:gdLst>
                <a:gd name="T0" fmla="*/ 0 w 7"/>
                <a:gd name="T1" fmla="*/ 4 h 7"/>
                <a:gd name="T2" fmla="*/ 2 w 7"/>
                <a:gd name="T3" fmla="*/ 1 h 7"/>
                <a:gd name="T4" fmla="*/ 4 w 7"/>
                <a:gd name="T5" fmla="*/ 0 h 7"/>
                <a:gd name="T6" fmla="*/ 6 w 7"/>
                <a:gd name="T7" fmla="*/ 1 h 7"/>
                <a:gd name="T8" fmla="*/ 7 w 7"/>
                <a:gd name="T9" fmla="*/ 4 h 7"/>
                <a:gd name="T10" fmla="*/ 6 w 7"/>
                <a:gd name="T11" fmla="*/ 6 h 7"/>
                <a:gd name="T12" fmla="*/ 4 w 7"/>
                <a:gd name="T13" fmla="*/ 7 h 7"/>
                <a:gd name="T14" fmla="*/ 2 w 7"/>
                <a:gd name="T15" fmla="*/ 6 h 7"/>
                <a:gd name="T16" fmla="*/ 0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2" y="1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6" y="6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00" name="Freeform 418"/>
            <p:cNvSpPr>
              <a:spLocks/>
            </p:cNvSpPr>
            <p:nvPr/>
          </p:nvSpPr>
          <p:spPr bwMode="auto">
            <a:xfrm>
              <a:off x="8749315" y="5121285"/>
              <a:ext cx="30281" cy="30281"/>
            </a:xfrm>
            <a:custGeom>
              <a:avLst/>
              <a:gdLst>
                <a:gd name="T0" fmla="*/ 0 w 7"/>
                <a:gd name="T1" fmla="*/ 4 h 7"/>
                <a:gd name="T2" fmla="*/ 2 w 7"/>
                <a:gd name="T3" fmla="*/ 1 h 7"/>
                <a:gd name="T4" fmla="*/ 4 w 7"/>
                <a:gd name="T5" fmla="*/ 0 h 7"/>
                <a:gd name="T6" fmla="*/ 6 w 7"/>
                <a:gd name="T7" fmla="*/ 1 h 7"/>
                <a:gd name="T8" fmla="*/ 7 w 7"/>
                <a:gd name="T9" fmla="*/ 4 h 7"/>
                <a:gd name="T10" fmla="*/ 6 w 7"/>
                <a:gd name="T11" fmla="*/ 6 h 7"/>
                <a:gd name="T12" fmla="*/ 4 w 7"/>
                <a:gd name="T13" fmla="*/ 7 h 7"/>
                <a:gd name="T14" fmla="*/ 2 w 7"/>
                <a:gd name="T15" fmla="*/ 6 h 7"/>
                <a:gd name="T16" fmla="*/ 0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2" y="1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6" y="6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3" name="Line 420"/>
            <p:cNvSpPr>
              <a:spLocks noChangeShapeType="1"/>
            </p:cNvSpPr>
            <p:nvPr/>
          </p:nvSpPr>
          <p:spPr bwMode="auto">
            <a:xfrm>
              <a:off x="8554950" y="5138588"/>
              <a:ext cx="0" cy="1038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4" name="Line 421"/>
            <p:cNvSpPr>
              <a:spLocks noChangeShapeType="1"/>
            </p:cNvSpPr>
            <p:nvPr/>
          </p:nvSpPr>
          <p:spPr bwMode="auto">
            <a:xfrm>
              <a:off x="8589556" y="5138588"/>
              <a:ext cx="0" cy="1038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5" name="Freeform 422"/>
            <p:cNvSpPr>
              <a:spLocks/>
            </p:cNvSpPr>
            <p:nvPr/>
          </p:nvSpPr>
          <p:spPr bwMode="auto">
            <a:xfrm>
              <a:off x="8563602" y="5242408"/>
              <a:ext cx="17304" cy="4327"/>
            </a:xfrm>
            <a:custGeom>
              <a:avLst/>
              <a:gdLst>
                <a:gd name="T0" fmla="*/ 4 w 4"/>
                <a:gd name="T1" fmla="*/ 0 h 1"/>
                <a:gd name="T2" fmla="*/ 3 w 4"/>
                <a:gd name="T3" fmla="*/ 1 h 1"/>
                <a:gd name="T4" fmla="*/ 1 w 4"/>
                <a:gd name="T5" fmla="*/ 1 h 1"/>
                <a:gd name="T6" fmla="*/ 0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6" name="Line 423"/>
            <p:cNvSpPr>
              <a:spLocks noChangeShapeType="1"/>
            </p:cNvSpPr>
            <p:nvPr/>
          </p:nvSpPr>
          <p:spPr bwMode="auto">
            <a:xfrm>
              <a:off x="8581190" y="5242408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7" name="Line 424"/>
            <p:cNvSpPr>
              <a:spLocks noChangeShapeType="1"/>
            </p:cNvSpPr>
            <p:nvPr/>
          </p:nvSpPr>
          <p:spPr bwMode="auto">
            <a:xfrm>
              <a:off x="8555163" y="5242408"/>
              <a:ext cx="86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8" name="Freeform 425"/>
            <p:cNvSpPr>
              <a:spLocks/>
            </p:cNvSpPr>
            <p:nvPr/>
          </p:nvSpPr>
          <p:spPr bwMode="auto">
            <a:xfrm>
              <a:off x="8563815" y="5138588"/>
              <a:ext cx="21632" cy="4327"/>
            </a:xfrm>
            <a:custGeom>
              <a:avLst/>
              <a:gdLst>
                <a:gd name="T0" fmla="*/ 5 w 5"/>
                <a:gd name="T1" fmla="*/ 0 h 1"/>
                <a:gd name="T2" fmla="*/ 3 w 5"/>
                <a:gd name="T3" fmla="*/ 1 h 1"/>
                <a:gd name="T4" fmla="*/ 1 w 5"/>
                <a:gd name="T5" fmla="*/ 1 h 1"/>
                <a:gd name="T6" fmla="*/ 0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899" name="Line 426"/>
            <p:cNvSpPr>
              <a:spLocks noChangeShapeType="1"/>
            </p:cNvSpPr>
            <p:nvPr/>
          </p:nvSpPr>
          <p:spPr bwMode="auto">
            <a:xfrm>
              <a:off x="8585332" y="5138588"/>
              <a:ext cx="432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2119" name="Gruppe 2118"/>
          <p:cNvGrpSpPr/>
          <p:nvPr/>
        </p:nvGrpSpPr>
        <p:grpSpPr>
          <a:xfrm>
            <a:off x="6799616" y="4304602"/>
            <a:ext cx="524586" cy="310145"/>
            <a:chOff x="9066155" y="4354738"/>
            <a:chExt cx="699448" cy="413527"/>
          </a:xfrm>
        </p:grpSpPr>
        <p:sp>
          <p:nvSpPr>
            <p:cNvPr id="2110" name="Rectangle 432"/>
            <p:cNvSpPr>
              <a:spLocks noChangeArrowheads="1"/>
            </p:cNvSpPr>
            <p:nvPr/>
          </p:nvSpPr>
          <p:spPr bwMode="auto">
            <a:xfrm>
              <a:off x="9092342" y="4602418"/>
              <a:ext cx="673261" cy="1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nb-NO" altLang="nb-NO" sz="675" dirty="0">
                  <a:solidFill>
                    <a:srgbClr val="FF003F"/>
                  </a:solidFill>
                </a:rPr>
                <a:t>OPI 800x400</a:t>
              </a:r>
              <a:endParaRPr lang="nb-NO" altLang="nb-NO" sz="1350" dirty="0"/>
            </a:p>
          </p:txBody>
        </p:sp>
        <p:sp>
          <p:nvSpPr>
            <p:cNvPr id="2112" name="Freeform 434"/>
            <p:cNvSpPr>
              <a:spLocks/>
            </p:cNvSpPr>
            <p:nvPr/>
          </p:nvSpPr>
          <p:spPr bwMode="auto">
            <a:xfrm>
              <a:off x="9325837" y="4354738"/>
              <a:ext cx="86197" cy="86197"/>
            </a:xfrm>
            <a:custGeom>
              <a:avLst/>
              <a:gdLst>
                <a:gd name="T0" fmla="*/ 79 w 79"/>
                <a:gd name="T1" fmla="*/ 39 h 79"/>
                <a:gd name="T2" fmla="*/ 68 w 79"/>
                <a:gd name="T3" fmla="*/ 11 h 79"/>
                <a:gd name="T4" fmla="*/ 40 w 79"/>
                <a:gd name="T5" fmla="*/ 0 h 79"/>
                <a:gd name="T6" fmla="*/ 12 w 79"/>
                <a:gd name="T7" fmla="*/ 11 h 79"/>
                <a:gd name="T8" fmla="*/ 0 w 79"/>
                <a:gd name="T9" fmla="*/ 39 h 79"/>
                <a:gd name="T10" fmla="*/ 12 w 79"/>
                <a:gd name="T11" fmla="*/ 67 h 79"/>
                <a:gd name="T12" fmla="*/ 40 w 79"/>
                <a:gd name="T13" fmla="*/ 79 h 79"/>
                <a:gd name="T14" fmla="*/ 68 w 79"/>
                <a:gd name="T15" fmla="*/ 67 h 79"/>
                <a:gd name="T16" fmla="*/ 79 w 79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9">
                  <a:moveTo>
                    <a:pt x="79" y="39"/>
                  </a:moveTo>
                  <a:lnTo>
                    <a:pt x="68" y="11"/>
                  </a:lnTo>
                  <a:lnTo>
                    <a:pt x="40" y="0"/>
                  </a:lnTo>
                  <a:lnTo>
                    <a:pt x="12" y="11"/>
                  </a:lnTo>
                  <a:lnTo>
                    <a:pt x="0" y="39"/>
                  </a:lnTo>
                  <a:lnTo>
                    <a:pt x="12" y="67"/>
                  </a:lnTo>
                  <a:lnTo>
                    <a:pt x="40" y="79"/>
                  </a:lnTo>
                  <a:lnTo>
                    <a:pt x="68" y="67"/>
                  </a:lnTo>
                  <a:lnTo>
                    <a:pt x="79" y="39"/>
                  </a:lnTo>
                  <a:close/>
                </a:path>
              </a:pathLst>
            </a:custGeom>
            <a:noFill/>
            <a:ln w="0">
              <a:solidFill>
                <a:srgbClr val="FF00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13" name="Freeform 435"/>
            <p:cNvSpPr>
              <a:spLocks/>
            </p:cNvSpPr>
            <p:nvPr/>
          </p:nvSpPr>
          <p:spPr bwMode="auto">
            <a:xfrm>
              <a:off x="9450223" y="4354738"/>
              <a:ext cx="85106" cy="86197"/>
            </a:xfrm>
            <a:custGeom>
              <a:avLst/>
              <a:gdLst>
                <a:gd name="T0" fmla="*/ 78 w 78"/>
                <a:gd name="T1" fmla="*/ 39 h 79"/>
                <a:gd name="T2" fmla="*/ 67 w 78"/>
                <a:gd name="T3" fmla="*/ 11 h 79"/>
                <a:gd name="T4" fmla="*/ 39 w 78"/>
                <a:gd name="T5" fmla="*/ 0 h 79"/>
                <a:gd name="T6" fmla="*/ 11 w 78"/>
                <a:gd name="T7" fmla="*/ 11 h 79"/>
                <a:gd name="T8" fmla="*/ 0 w 78"/>
                <a:gd name="T9" fmla="*/ 39 h 79"/>
                <a:gd name="T10" fmla="*/ 11 w 78"/>
                <a:gd name="T11" fmla="*/ 67 h 79"/>
                <a:gd name="T12" fmla="*/ 39 w 78"/>
                <a:gd name="T13" fmla="*/ 79 h 79"/>
                <a:gd name="T14" fmla="*/ 67 w 78"/>
                <a:gd name="T15" fmla="*/ 67 h 79"/>
                <a:gd name="T16" fmla="*/ 78 w 78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9">
                  <a:moveTo>
                    <a:pt x="78" y="39"/>
                  </a:moveTo>
                  <a:lnTo>
                    <a:pt x="67" y="11"/>
                  </a:lnTo>
                  <a:lnTo>
                    <a:pt x="39" y="0"/>
                  </a:lnTo>
                  <a:lnTo>
                    <a:pt x="11" y="11"/>
                  </a:lnTo>
                  <a:lnTo>
                    <a:pt x="0" y="39"/>
                  </a:lnTo>
                  <a:lnTo>
                    <a:pt x="11" y="67"/>
                  </a:lnTo>
                  <a:lnTo>
                    <a:pt x="39" y="79"/>
                  </a:lnTo>
                  <a:lnTo>
                    <a:pt x="67" y="67"/>
                  </a:lnTo>
                  <a:lnTo>
                    <a:pt x="78" y="39"/>
                  </a:lnTo>
                  <a:close/>
                </a:path>
              </a:pathLst>
            </a:custGeom>
            <a:noFill/>
            <a:ln w="0">
              <a:solidFill>
                <a:srgbClr val="FF00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14" name="Freeform 436"/>
            <p:cNvSpPr>
              <a:spLocks/>
            </p:cNvSpPr>
            <p:nvPr/>
          </p:nvSpPr>
          <p:spPr bwMode="auto">
            <a:xfrm>
              <a:off x="9079248" y="4354738"/>
              <a:ext cx="85106" cy="86197"/>
            </a:xfrm>
            <a:custGeom>
              <a:avLst/>
              <a:gdLst>
                <a:gd name="T0" fmla="*/ 78 w 78"/>
                <a:gd name="T1" fmla="*/ 39 h 79"/>
                <a:gd name="T2" fmla="*/ 67 w 78"/>
                <a:gd name="T3" fmla="*/ 11 h 79"/>
                <a:gd name="T4" fmla="*/ 39 w 78"/>
                <a:gd name="T5" fmla="*/ 0 h 79"/>
                <a:gd name="T6" fmla="*/ 11 w 78"/>
                <a:gd name="T7" fmla="*/ 11 h 79"/>
                <a:gd name="T8" fmla="*/ 0 w 78"/>
                <a:gd name="T9" fmla="*/ 39 h 79"/>
                <a:gd name="T10" fmla="*/ 11 w 78"/>
                <a:gd name="T11" fmla="*/ 67 h 79"/>
                <a:gd name="T12" fmla="*/ 39 w 78"/>
                <a:gd name="T13" fmla="*/ 79 h 79"/>
                <a:gd name="T14" fmla="*/ 67 w 78"/>
                <a:gd name="T15" fmla="*/ 67 h 79"/>
                <a:gd name="T16" fmla="*/ 78 w 78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9">
                  <a:moveTo>
                    <a:pt x="78" y="39"/>
                  </a:moveTo>
                  <a:lnTo>
                    <a:pt x="67" y="11"/>
                  </a:lnTo>
                  <a:lnTo>
                    <a:pt x="39" y="0"/>
                  </a:lnTo>
                  <a:lnTo>
                    <a:pt x="11" y="11"/>
                  </a:lnTo>
                  <a:lnTo>
                    <a:pt x="0" y="39"/>
                  </a:lnTo>
                  <a:lnTo>
                    <a:pt x="11" y="67"/>
                  </a:lnTo>
                  <a:lnTo>
                    <a:pt x="39" y="79"/>
                  </a:lnTo>
                  <a:lnTo>
                    <a:pt x="67" y="67"/>
                  </a:lnTo>
                  <a:lnTo>
                    <a:pt x="78" y="39"/>
                  </a:lnTo>
                  <a:close/>
                </a:path>
              </a:pathLst>
            </a:custGeom>
            <a:noFill/>
            <a:ln w="0">
              <a:solidFill>
                <a:srgbClr val="FF00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15" name="Freeform 437"/>
            <p:cNvSpPr>
              <a:spLocks/>
            </p:cNvSpPr>
            <p:nvPr/>
          </p:nvSpPr>
          <p:spPr bwMode="auto">
            <a:xfrm>
              <a:off x="9202543" y="4354738"/>
              <a:ext cx="86197" cy="86197"/>
            </a:xfrm>
            <a:custGeom>
              <a:avLst/>
              <a:gdLst>
                <a:gd name="T0" fmla="*/ 79 w 79"/>
                <a:gd name="T1" fmla="*/ 39 h 79"/>
                <a:gd name="T2" fmla="*/ 67 w 79"/>
                <a:gd name="T3" fmla="*/ 11 h 79"/>
                <a:gd name="T4" fmla="*/ 39 w 79"/>
                <a:gd name="T5" fmla="*/ 0 h 79"/>
                <a:gd name="T6" fmla="*/ 12 w 79"/>
                <a:gd name="T7" fmla="*/ 11 h 79"/>
                <a:gd name="T8" fmla="*/ 0 w 79"/>
                <a:gd name="T9" fmla="*/ 39 h 79"/>
                <a:gd name="T10" fmla="*/ 12 w 79"/>
                <a:gd name="T11" fmla="*/ 67 h 79"/>
                <a:gd name="T12" fmla="*/ 39 w 79"/>
                <a:gd name="T13" fmla="*/ 79 h 79"/>
                <a:gd name="T14" fmla="*/ 67 w 79"/>
                <a:gd name="T15" fmla="*/ 67 h 79"/>
                <a:gd name="T16" fmla="*/ 79 w 79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9">
                  <a:moveTo>
                    <a:pt x="79" y="39"/>
                  </a:moveTo>
                  <a:lnTo>
                    <a:pt x="67" y="11"/>
                  </a:lnTo>
                  <a:lnTo>
                    <a:pt x="39" y="0"/>
                  </a:lnTo>
                  <a:lnTo>
                    <a:pt x="12" y="11"/>
                  </a:lnTo>
                  <a:lnTo>
                    <a:pt x="0" y="39"/>
                  </a:lnTo>
                  <a:lnTo>
                    <a:pt x="12" y="67"/>
                  </a:lnTo>
                  <a:lnTo>
                    <a:pt x="39" y="79"/>
                  </a:lnTo>
                  <a:lnTo>
                    <a:pt x="67" y="67"/>
                  </a:lnTo>
                  <a:lnTo>
                    <a:pt x="79" y="39"/>
                  </a:lnTo>
                  <a:close/>
                </a:path>
              </a:pathLst>
            </a:custGeom>
            <a:noFill/>
            <a:ln w="0">
              <a:solidFill>
                <a:srgbClr val="FF00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16" name="Rectangle 438"/>
            <p:cNvSpPr>
              <a:spLocks noChangeArrowheads="1"/>
            </p:cNvSpPr>
            <p:nvPr/>
          </p:nvSpPr>
          <p:spPr bwMode="auto">
            <a:xfrm>
              <a:off x="9092341" y="4526041"/>
              <a:ext cx="429894" cy="216038"/>
            </a:xfrm>
            <a:prstGeom prst="rect">
              <a:avLst/>
            </a:prstGeom>
            <a:noFill/>
            <a:ln w="0">
              <a:solidFill>
                <a:srgbClr val="FF00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2117" name="Rectangle 439"/>
            <p:cNvSpPr>
              <a:spLocks noChangeArrowheads="1"/>
            </p:cNvSpPr>
            <p:nvPr/>
          </p:nvSpPr>
          <p:spPr bwMode="auto">
            <a:xfrm>
              <a:off x="9066155" y="4499854"/>
              <a:ext cx="483359" cy="26841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1783" name="Gruppe 1782"/>
          <p:cNvGrpSpPr/>
          <p:nvPr/>
        </p:nvGrpSpPr>
        <p:grpSpPr>
          <a:xfrm>
            <a:off x="6820735" y="4094095"/>
            <a:ext cx="258668" cy="64332"/>
            <a:chOff x="8495242" y="4441913"/>
            <a:chExt cx="344891" cy="85776"/>
          </a:xfrm>
        </p:grpSpPr>
        <p:sp>
          <p:nvSpPr>
            <p:cNvPr id="1602" name="Freeform 7"/>
            <p:cNvSpPr>
              <a:spLocks/>
            </p:cNvSpPr>
            <p:nvPr/>
          </p:nvSpPr>
          <p:spPr bwMode="auto">
            <a:xfrm>
              <a:off x="8495242" y="4441913"/>
              <a:ext cx="85776" cy="85776"/>
            </a:xfrm>
            <a:custGeom>
              <a:avLst/>
              <a:gdLst>
                <a:gd name="T0" fmla="*/ 48 w 48"/>
                <a:gd name="T1" fmla="*/ 24 h 48"/>
                <a:gd name="T2" fmla="*/ 45 w 48"/>
                <a:gd name="T3" fmla="*/ 12 h 48"/>
                <a:gd name="T4" fmla="*/ 36 w 48"/>
                <a:gd name="T5" fmla="*/ 3 h 48"/>
                <a:gd name="T6" fmla="*/ 24 w 48"/>
                <a:gd name="T7" fmla="*/ 0 h 48"/>
                <a:gd name="T8" fmla="*/ 12 w 48"/>
                <a:gd name="T9" fmla="*/ 3 h 48"/>
                <a:gd name="T10" fmla="*/ 4 w 48"/>
                <a:gd name="T11" fmla="*/ 12 h 48"/>
                <a:gd name="T12" fmla="*/ 0 w 48"/>
                <a:gd name="T13" fmla="*/ 24 h 48"/>
                <a:gd name="T14" fmla="*/ 4 w 48"/>
                <a:gd name="T15" fmla="*/ 36 h 48"/>
                <a:gd name="T16" fmla="*/ 12 w 48"/>
                <a:gd name="T17" fmla="*/ 45 h 48"/>
                <a:gd name="T18" fmla="*/ 24 w 48"/>
                <a:gd name="T19" fmla="*/ 48 h 48"/>
                <a:gd name="T20" fmla="*/ 36 w 48"/>
                <a:gd name="T21" fmla="*/ 45 h 48"/>
                <a:gd name="T22" fmla="*/ 45 w 48"/>
                <a:gd name="T23" fmla="*/ 36 h 48"/>
                <a:gd name="T24" fmla="*/ 48 w 48"/>
                <a:gd name="T2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8">
                  <a:moveTo>
                    <a:pt x="48" y="24"/>
                  </a:moveTo>
                  <a:lnTo>
                    <a:pt x="45" y="12"/>
                  </a:lnTo>
                  <a:lnTo>
                    <a:pt x="36" y="3"/>
                  </a:lnTo>
                  <a:lnTo>
                    <a:pt x="24" y="0"/>
                  </a:lnTo>
                  <a:lnTo>
                    <a:pt x="12" y="3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4" y="36"/>
                  </a:lnTo>
                  <a:lnTo>
                    <a:pt x="12" y="45"/>
                  </a:lnTo>
                  <a:lnTo>
                    <a:pt x="24" y="48"/>
                  </a:lnTo>
                  <a:lnTo>
                    <a:pt x="36" y="45"/>
                  </a:lnTo>
                  <a:lnTo>
                    <a:pt x="45" y="36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0">
              <a:solidFill>
                <a:srgbClr val="FF00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3" name="Freeform 8"/>
            <p:cNvSpPr>
              <a:spLocks/>
            </p:cNvSpPr>
            <p:nvPr/>
          </p:nvSpPr>
          <p:spPr bwMode="auto">
            <a:xfrm>
              <a:off x="8786523" y="4441913"/>
              <a:ext cx="26805" cy="26805"/>
            </a:xfrm>
            <a:custGeom>
              <a:avLst/>
              <a:gdLst>
                <a:gd name="T0" fmla="*/ 15 w 15"/>
                <a:gd name="T1" fmla="*/ 7 h 15"/>
                <a:gd name="T2" fmla="*/ 12 w 15"/>
                <a:gd name="T3" fmla="*/ 2 h 15"/>
                <a:gd name="T4" fmla="*/ 7 w 15"/>
                <a:gd name="T5" fmla="*/ 0 h 15"/>
                <a:gd name="T6" fmla="*/ 2 w 15"/>
                <a:gd name="T7" fmla="*/ 2 h 15"/>
                <a:gd name="T8" fmla="*/ 0 w 15"/>
                <a:gd name="T9" fmla="*/ 7 h 15"/>
                <a:gd name="T10" fmla="*/ 2 w 15"/>
                <a:gd name="T11" fmla="*/ 13 h 15"/>
                <a:gd name="T12" fmla="*/ 7 w 15"/>
                <a:gd name="T13" fmla="*/ 15 h 15"/>
                <a:gd name="T14" fmla="*/ 12 w 15"/>
                <a:gd name="T15" fmla="*/ 13 h 15"/>
                <a:gd name="T16" fmla="*/ 15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lnTo>
                    <a:pt x="12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3"/>
                  </a:lnTo>
                  <a:lnTo>
                    <a:pt x="7" y="15"/>
                  </a:lnTo>
                  <a:lnTo>
                    <a:pt x="12" y="13"/>
                  </a:lnTo>
                  <a:lnTo>
                    <a:pt x="15" y="7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4" name="Freeform 9"/>
            <p:cNvSpPr>
              <a:spLocks/>
            </p:cNvSpPr>
            <p:nvPr/>
          </p:nvSpPr>
          <p:spPr bwMode="auto">
            <a:xfrm>
              <a:off x="8813328" y="4441913"/>
              <a:ext cx="26805" cy="26805"/>
            </a:xfrm>
            <a:custGeom>
              <a:avLst/>
              <a:gdLst>
                <a:gd name="T0" fmla="*/ 15 w 15"/>
                <a:gd name="T1" fmla="*/ 7 h 15"/>
                <a:gd name="T2" fmla="*/ 12 w 15"/>
                <a:gd name="T3" fmla="*/ 2 h 15"/>
                <a:gd name="T4" fmla="*/ 7 w 15"/>
                <a:gd name="T5" fmla="*/ 0 h 15"/>
                <a:gd name="T6" fmla="*/ 2 w 15"/>
                <a:gd name="T7" fmla="*/ 2 h 15"/>
                <a:gd name="T8" fmla="*/ 0 w 15"/>
                <a:gd name="T9" fmla="*/ 7 h 15"/>
                <a:gd name="T10" fmla="*/ 2 w 15"/>
                <a:gd name="T11" fmla="*/ 13 h 15"/>
                <a:gd name="T12" fmla="*/ 7 w 15"/>
                <a:gd name="T13" fmla="*/ 15 h 15"/>
                <a:gd name="T14" fmla="*/ 12 w 15"/>
                <a:gd name="T15" fmla="*/ 13 h 15"/>
                <a:gd name="T16" fmla="*/ 15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lnTo>
                    <a:pt x="12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3"/>
                  </a:lnTo>
                  <a:lnTo>
                    <a:pt x="7" y="15"/>
                  </a:lnTo>
                  <a:lnTo>
                    <a:pt x="12" y="13"/>
                  </a:lnTo>
                  <a:lnTo>
                    <a:pt x="15" y="7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5" name="Freeform 10"/>
            <p:cNvSpPr>
              <a:spLocks/>
            </p:cNvSpPr>
            <p:nvPr/>
          </p:nvSpPr>
          <p:spPr bwMode="auto">
            <a:xfrm>
              <a:off x="8786523" y="4468717"/>
              <a:ext cx="26805" cy="26805"/>
            </a:xfrm>
            <a:custGeom>
              <a:avLst/>
              <a:gdLst>
                <a:gd name="T0" fmla="*/ 15 w 15"/>
                <a:gd name="T1" fmla="*/ 7 h 15"/>
                <a:gd name="T2" fmla="*/ 12 w 15"/>
                <a:gd name="T3" fmla="*/ 2 h 15"/>
                <a:gd name="T4" fmla="*/ 7 w 15"/>
                <a:gd name="T5" fmla="*/ 0 h 15"/>
                <a:gd name="T6" fmla="*/ 2 w 15"/>
                <a:gd name="T7" fmla="*/ 2 h 15"/>
                <a:gd name="T8" fmla="*/ 0 w 15"/>
                <a:gd name="T9" fmla="*/ 7 h 15"/>
                <a:gd name="T10" fmla="*/ 2 w 15"/>
                <a:gd name="T11" fmla="*/ 12 h 15"/>
                <a:gd name="T12" fmla="*/ 7 w 15"/>
                <a:gd name="T13" fmla="*/ 15 h 15"/>
                <a:gd name="T14" fmla="*/ 12 w 15"/>
                <a:gd name="T15" fmla="*/ 12 h 15"/>
                <a:gd name="T16" fmla="*/ 15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lnTo>
                    <a:pt x="12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2"/>
                  </a:lnTo>
                  <a:lnTo>
                    <a:pt x="7" y="15"/>
                  </a:lnTo>
                  <a:lnTo>
                    <a:pt x="12" y="12"/>
                  </a:lnTo>
                  <a:lnTo>
                    <a:pt x="15" y="7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6" name="Freeform 11"/>
            <p:cNvSpPr>
              <a:spLocks/>
            </p:cNvSpPr>
            <p:nvPr/>
          </p:nvSpPr>
          <p:spPr bwMode="auto">
            <a:xfrm>
              <a:off x="8813328" y="4468717"/>
              <a:ext cx="26805" cy="26805"/>
            </a:xfrm>
            <a:custGeom>
              <a:avLst/>
              <a:gdLst>
                <a:gd name="T0" fmla="*/ 15 w 15"/>
                <a:gd name="T1" fmla="*/ 7 h 15"/>
                <a:gd name="T2" fmla="*/ 12 w 15"/>
                <a:gd name="T3" fmla="*/ 2 h 15"/>
                <a:gd name="T4" fmla="*/ 7 w 15"/>
                <a:gd name="T5" fmla="*/ 0 h 15"/>
                <a:gd name="T6" fmla="*/ 2 w 15"/>
                <a:gd name="T7" fmla="*/ 2 h 15"/>
                <a:gd name="T8" fmla="*/ 0 w 15"/>
                <a:gd name="T9" fmla="*/ 7 h 15"/>
                <a:gd name="T10" fmla="*/ 2 w 15"/>
                <a:gd name="T11" fmla="*/ 12 h 15"/>
                <a:gd name="T12" fmla="*/ 7 w 15"/>
                <a:gd name="T13" fmla="*/ 15 h 15"/>
                <a:gd name="T14" fmla="*/ 12 w 15"/>
                <a:gd name="T15" fmla="*/ 12 h 15"/>
                <a:gd name="T16" fmla="*/ 15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lnTo>
                    <a:pt x="12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2"/>
                  </a:lnTo>
                  <a:lnTo>
                    <a:pt x="7" y="15"/>
                  </a:lnTo>
                  <a:lnTo>
                    <a:pt x="12" y="12"/>
                  </a:lnTo>
                  <a:lnTo>
                    <a:pt x="15" y="7"/>
                  </a:lnTo>
                  <a:close/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7" name="Freeform 12"/>
            <p:cNvSpPr>
              <a:spLocks/>
            </p:cNvSpPr>
            <p:nvPr/>
          </p:nvSpPr>
          <p:spPr bwMode="auto">
            <a:xfrm>
              <a:off x="8711469" y="4441913"/>
              <a:ext cx="26805" cy="26805"/>
            </a:xfrm>
            <a:custGeom>
              <a:avLst/>
              <a:gdLst>
                <a:gd name="T0" fmla="*/ 15 w 15"/>
                <a:gd name="T1" fmla="*/ 7 h 15"/>
                <a:gd name="T2" fmla="*/ 13 w 15"/>
                <a:gd name="T3" fmla="*/ 2 h 15"/>
                <a:gd name="T4" fmla="*/ 8 w 15"/>
                <a:gd name="T5" fmla="*/ 0 h 15"/>
                <a:gd name="T6" fmla="*/ 3 w 15"/>
                <a:gd name="T7" fmla="*/ 2 h 15"/>
                <a:gd name="T8" fmla="*/ 0 w 15"/>
                <a:gd name="T9" fmla="*/ 7 h 15"/>
                <a:gd name="T10" fmla="*/ 3 w 15"/>
                <a:gd name="T11" fmla="*/ 13 h 15"/>
                <a:gd name="T12" fmla="*/ 8 w 15"/>
                <a:gd name="T13" fmla="*/ 15 h 15"/>
                <a:gd name="T14" fmla="*/ 13 w 15"/>
                <a:gd name="T15" fmla="*/ 13 h 15"/>
                <a:gd name="T16" fmla="*/ 15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3"/>
                  </a:lnTo>
                  <a:lnTo>
                    <a:pt x="8" y="15"/>
                  </a:lnTo>
                  <a:lnTo>
                    <a:pt x="13" y="13"/>
                  </a:lnTo>
                  <a:lnTo>
                    <a:pt x="15" y="7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8" name="Freeform 13"/>
            <p:cNvSpPr>
              <a:spLocks/>
            </p:cNvSpPr>
            <p:nvPr/>
          </p:nvSpPr>
          <p:spPr bwMode="auto">
            <a:xfrm>
              <a:off x="8738274" y="4441913"/>
              <a:ext cx="28592" cy="26805"/>
            </a:xfrm>
            <a:custGeom>
              <a:avLst/>
              <a:gdLst>
                <a:gd name="T0" fmla="*/ 16 w 16"/>
                <a:gd name="T1" fmla="*/ 7 h 15"/>
                <a:gd name="T2" fmla="*/ 13 w 16"/>
                <a:gd name="T3" fmla="*/ 2 h 15"/>
                <a:gd name="T4" fmla="*/ 8 w 16"/>
                <a:gd name="T5" fmla="*/ 0 h 15"/>
                <a:gd name="T6" fmla="*/ 3 w 16"/>
                <a:gd name="T7" fmla="*/ 2 h 15"/>
                <a:gd name="T8" fmla="*/ 0 w 16"/>
                <a:gd name="T9" fmla="*/ 7 h 15"/>
                <a:gd name="T10" fmla="*/ 3 w 16"/>
                <a:gd name="T11" fmla="*/ 13 h 15"/>
                <a:gd name="T12" fmla="*/ 8 w 16"/>
                <a:gd name="T13" fmla="*/ 15 h 15"/>
                <a:gd name="T14" fmla="*/ 13 w 16"/>
                <a:gd name="T15" fmla="*/ 13 h 15"/>
                <a:gd name="T16" fmla="*/ 16 w 16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16" y="7"/>
                  </a:move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3"/>
                  </a:lnTo>
                  <a:lnTo>
                    <a:pt x="8" y="15"/>
                  </a:lnTo>
                  <a:lnTo>
                    <a:pt x="13" y="13"/>
                  </a:lnTo>
                  <a:lnTo>
                    <a:pt x="16" y="7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609" name="Freeform 14"/>
            <p:cNvSpPr>
              <a:spLocks/>
            </p:cNvSpPr>
            <p:nvPr/>
          </p:nvSpPr>
          <p:spPr bwMode="auto">
            <a:xfrm>
              <a:off x="8711469" y="4468717"/>
              <a:ext cx="26805" cy="26805"/>
            </a:xfrm>
            <a:custGeom>
              <a:avLst/>
              <a:gdLst>
                <a:gd name="T0" fmla="*/ 15 w 15"/>
                <a:gd name="T1" fmla="*/ 7 h 15"/>
                <a:gd name="T2" fmla="*/ 13 w 15"/>
                <a:gd name="T3" fmla="*/ 2 h 15"/>
                <a:gd name="T4" fmla="*/ 8 w 15"/>
                <a:gd name="T5" fmla="*/ 0 h 15"/>
                <a:gd name="T6" fmla="*/ 3 w 15"/>
                <a:gd name="T7" fmla="*/ 2 h 15"/>
                <a:gd name="T8" fmla="*/ 0 w 15"/>
                <a:gd name="T9" fmla="*/ 7 h 15"/>
                <a:gd name="T10" fmla="*/ 3 w 15"/>
                <a:gd name="T11" fmla="*/ 12 h 15"/>
                <a:gd name="T12" fmla="*/ 8 w 15"/>
                <a:gd name="T13" fmla="*/ 15 h 15"/>
                <a:gd name="T14" fmla="*/ 13 w 15"/>
                <a:gd name="T15" fmla="*/ 12 h 15"/>
                <a:gd name="T16" fmla="*/ 15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2"/>
                  </a:lnTo>
                  <a:lnTo>
                    <a:pt x="8" y="15"/>
                  </a:lnTo>
                  <a:lnTo>
                    <a:pt x="13" y="12"/>
                  </a:lnTo>
                  <a:lnTo>
                    <a:pt x="15" y="7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779" name="Freeform 15"/>
            <p:cNvSpPr>
              <a:spLocks/>
            </p:cNvSpPr>
            <p:nvPr/>
          </p:nvSpPr>
          <p:spPr bwMode="auto">
            <a:xfrm>
              <a:off x="8738274" y="4468717"/>
              <a:ext cx="28592" cy="26805"/>
            </a:xfrm>
            <a:custGeom>
              <a:avLst/>
              <a:gdLst>
                <a:gd name="T0" fmla="*/ 16 w 16"/>
                <a:gd name="T1" fmla="*/ 7 h 15"/>
                <a:gd name="T2" fmla="*/ 13 w 16"/>
                <a:gd name="T3" fmla="*/ 2 h 15"/>
                <a:gd name="T4" fmla="*/ 8 w 16"/>
                <a:gd name="T5" fmla="*/ 0 h 15"/>
                <a:gd name="T6" fmla="*/ 3 w 16"/>
                <a:gd name="T7" fmla="*/ 2 h 15"/>
                <a:gd name="T8" fmla="*/ 0 w 16"/>
                <a:gd name="T9" fmla="*/ 7 h 15"/>
                <a:gd name="T10" fmla="*/ 3 w 16"/>
                <a:gd name="T11" fmla="*/ 12 h 15"/>
                <a:gd name="T12" fmla="*/ 8 w 16"/>
                <a:gd name="T13" fmla="*/ 15 h 15"/>
                <a:gd name="T14" fmla="*/ 13 w 16"/>
                <a:gd name="T15" fmla="*/ 12 h 15"/>
                <a:gd name="T16" fmla="*/ 16 w 16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16" y="7"/>
                  </a:move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2"/>
                  </a:lnTo>
                  <a:lnTo>
                    <a:pt x="8" y="15"/>
                  </a:lnTo>
                  <a:lnTo>
                    <a:pt x="13" y="12"/>
                  </a:lnTo>
                  <a:lnTo>
                    <a:pt x="16" y="7"/>
                  </a:lnTo>
                  <a:close/>
                </a:path>
              </a:pathLst>
            </a:custGeom>
            <a:noFill/>
            <a:ln w="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</p:grpSp>
      <p:grpSp>
        <p:nvGrpSpPr>
          <p:cNvPr id="4" name="Gruppe 3"/>
          <p:cNvGrpSpPr/>
          <p:nvPr/>
        </p:nvGrpSpPr>
        <p:grpSpPr>
          <a:xfrm>
            <a:off x="1355527" y="1426950"/>
            <a:ext cx="6740823" cy="3640049"/>
            <a:chOff x="1807369" y="-4500000"/>
            <a:chExt cx="8987764" cy="4853398"/>
          </a:xfrm>
        </p:grpSpPr>
        <p:sp>
          <p:nvSpPr>
            <p:cNvPr id="1400" name="Freeform 1064"/>
            <p:cNvSpPr>
              <a:spLocks/>
            </p:cNvSpPr>
            <p:nvPr/>
          </p:nvSpPr>
          <p:spPr bwMode="auto">
            <a:xfrm>
              <a:off x="9715324" y="-4500000"/>
              <a:ext cx="81720" cy="4753385"/>
            </a:xfrm>
            <a:custGeom>
              <a:avLst/>
              <a:gdLst>
                <a:gd name="T0" fmla="*/ 36 w 36"/>
                <a:gd name="T1" fmla="*/ 0 h 1633"/>
                <a:gd name="T2" fmla="*/ 0 w 36"/>
                <a:gd name="T3" fmla="*/ 0 h 1633"/>
                <a:gd name="T4" fmla="*/ 36 w 36"/>
                <a:gd name="T5" fmla="*/ 1633 h 1633"/>
                <a:gd name="T6" fmla="*/ 36 w 36"/>
                <a:gd name="T7" fmla="*/ 0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633">
                  <a:moveTo>
                    <a:pt x="36" y="0"/>
                  </a:moveTo>
                  <a:lnTo>
                    <a:pt x="0" y="0"/>
                  </a:lnTo>
                  <a:lnTo>
                    <a:pt x="36" y="163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1" name="Freeform 1065"/>
            <p:cNvSpPr>
              <a:spLocks/>
            </p:cNvSpPr>
            <p:nvPr/>
          </p:nvSpPr>
          <p:spPr bwMode="auto">
            <a:xfrm>
              <a:off x="9715324" y="-4500000"/>
              <a:ext cx="81720" cy="4753385"/>
            </a:xfrm>
            <a:custGeom>
              <a:avLst/>
              <a:gdLst>
                <a:gd name="T0" fmla="*/ 0 w 36"/>
                <a:gd name="T1" fmla="*/ 0 h 1633"/>
                <a:gd name="T2" fmla="*/ 36 w 36"/>
                <a:gd name="T3" fmla="*/ 1633 h 1633"/>
                <a:gd name="T4" fmla="*/ 0 w 36"/>
                <a:gd name="T5" fmla="*/ 1633 h 1633"/>
                <a:gd name="T6" fmla="*/ 0 w 36"/>
                <a:gd name="T7" fmla="*/ 0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633">
                  <a:moveTo>
                    <a:pt x="0" y="0"/>
                  </a:moveTo>
                  <a:lnTo>
                    <a:pt x="36" y="1633"/>
                  </a:lnTo>
                  <a:lnTo>
                    <a:pt x="0" y="1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2" name="Rectangle 1066"/>
            <p:cNvSpPr>
              <a:spLocks noChangeArrowheads="1"/>
            </p:cNvSpPr>
            <p:nvPr/>
          </p:nvSpPr>
          <p:spPr bwMode="auto">
            <a:xfrm>
              <a:off x="9715324" y="-4500000"/>
              <a:ext cx="81720" cy="4753385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3" name="Freeform 1067"/>
            <p:cNvSpPr>
              <a:spLocks/>
            </p:cNvSpPr>
            <p:nvPr/>
          </p:nvSpPr>
          <p:spPr bwMode="auto">
            <a:xfrm>
              <a:off x="2805458" y="-4452330"/>
              <a:ext cx="81720" cy="4790468"/>
            </a:xfrm>
            <a:custGeom>
              <a:avLst/>
              <a:gdLst>
                <a:gd name="T0" fmla="*/ 36 w 36"/>
                <a:gd name="T1" fmla="*/ 0 h 1739"/>
                <a:gd name="T2" fmla="*/ 0 w 36"/>
                <a:gd name="T3" fmla="*/ 0 h 1739"/>
                <a:gd name="T4" fmla="*/ 36 w 36"/>
                <a:gd name="T5" fmla="*/ 1739 h 1739"/>
                <a:gd name="T6" fmla="*/ 36 w 36"/>
                <a:gd name="T7" fmla="*/ 0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739">
                  <a:moveTo>
                    <a:pt x="36" y="0"/>
                  </a:moveTo>
                  <a:lnTo>
                    <a:pt x="0" y="0"/>
                  </a:lnTo>
                  <a:lnTo>
                    <a:pt x="36" y="173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4" name="Freeform 1068"/>
            <p:cNvSpPr>
              <a:spLocks/>
            </p:cNvSpPr>
            <p:nvPr/>
          </p:nvSpPr>
          <p:spPr bwMode="auto">
            <a:xfrm>
              <a:off x="2805458" y="-4452330"/>
              <a:ext cx="81720" cy="4790468"/>
            </a:xfrm>
            <a:custGeom>
              <a:avLst/>
              <a:gdLst>
                <a:gd name="T0" fmla="*/ 0 w 36"/>
                <a:gd name="T1" fmla="*/ 0 h 1739"/>
                <a:gd name="T2" fmla="*/ 36 w 36"/>
                <a:gd name="T3" fmla="*/ 1739 h 1739"/>
                <a:gd name="T4" fmla="*/ 0 w 36"/>
                <a:gd name="T5" fmla="*/ 1739 h 1739"/>
                <a:gd name="T6" fmla="*/ 0 w 36"/>
                <a:gd name="T7" fmla="*/ 0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739">
                  <a:moveTo>
                    <a:pt x="0" y="0"/>
                  </a:moveTo>
                  <a:lnTo>
                    <a:pt x="36" y="1739"/>
                  </a:lnTo>
                  <a:lnTo>
                    <a:pt x="0" y="1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5" name="Rectangle 1069"/>
            <p:cNvSpPr>
              <a:spLocks noChangeArrowheads="1"/>
            </p:cNvSpPr>
            <p:nvPr/>
          </p:nvSpPr>
          <p:spPr bwMode="auto">
            <a:xfrm>
              <a:off x="2805458" y="-4452330"/>
              <a:ext cx="81720" cy="4790468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6" name="Line 1070"/>
            <p:cNvSpPr>
              <a:spLocks noChangeShapeType="1"/>
            </p:cNvSpPr>
            <p:nvPr/>
          </p:nvSpPr>
          <p:spPr bwMode="auto">
            <a:xfrm>
              <a:off x="2846318" y="-1333356"/>
              <a:ext cx="310989" cy="681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7" name="Freeform 1071"/>
            <p:cNvSpPr>
              <a:spLocks/>
            </p:cNvSpPr>
            <p:nvPr/>
          </p:nvSpPr>
          <p:spPr bwMode="auto">
            <a:xfrm>
              <a:off x="3157307" y="-1326546"/>
              <a:ext cx="6598877" cy="131660"/>
            </a:xfrm>
            <a:custGeom>
              <a:avLst/>
              <a:gdLst>
                <a:gd name="T0" fmla="*/ 0 w 2907"/>
                <a:gd name="T1" fmla="*/ 0 h 58"/>
                <a:gd name="T2" fmla="*/ 711 w 2907"/>
                <a:gd name="T3" fmla="*/ 14 h 58"/>
                <a:gd name="T4" fmla="*/ 795 w 2907"/>
                <a:gd name="T5" fmla="*/ 16 h 58"/>
                <a:gd name="T6" fmla="*/ 795 w 2907"/>
                <a:gd name="T7" fmla="*/ 46 h 58"/>
                <a:gd name="T8" fmla="*/ 819 w 2907"/>
                <a:gd name="T9" fmla="*/ 47 h 58"/>
                <a:gd name="T10" fmla="*/ 854 w 2907"/>
                <a:gd name="T11" fmla="*/ 40 h 58"/>
                <a:gd name="T12" fmla="*/ 1173 w 2907"/>
                <a:gd name="T13" fmla="*/ 41 h 58"/>
                <a:gd name="T14" fmla="*/ 1245 w 2907"/>
                <a:gd name="T15" fmla="*/ 39 h 58"/>
                <a:gd name="T16" fmla="*/ 1625 w 2907"/>
                <a:gd name="T17" fmla="*/ 30 h 58"/>
                <a:gd name="T18" fmla="*/ 2004 w 2907"/>
                <a:gd name="T19" fmla="*/ 39 h 58"/>
                <a:gd name="T20" fmla="*/ 2335 w 2907"/>
                <a:gd name="T21" fmla="*/ 51 h 58"/>
                <a:gd name="T22" fmla="*/ 2369 w 2907"/>
                <a:gd name="T23" fmla="*/ 58 h 58"/>
                <a:gd name="T24" fmla="*/ 2394 w 2907"/>
                <a:gd name="T25" fmla="*/ 58 h 58"/>
                <a:gd name="T26" fmla="*/ 2393 w 2907"/>
                <a:gd name="T27" fmla="*/ 27 h 58"/>
                <a:gd name="T28" fmla="*/ 2907 w 2907"/>
                <a:gd name="T29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58">
                  <a:moveTo>
                    <a:pt x="0" y="0"/>
                  </a:moveTo>
                  <a:lnTo>
                    <a:pt x="711" y="14"/>
                  </a:lnTo>
                  <a:lnTo>
                    <a:pt x="795" y="16"/>
                  </a:lnTo>
                  <a:lnTo>
                    <a:pt x="795" y="46"/>
                  </a:lnTo>
                  <a:lnTo>
                    <a:pt x="819" y="47"/>
                  </a:lnTo>
                  <a:lnTo>
                    <a:pt x="854" y="40"/>
                  </a:lnTo>
                  <a:lnTo>
                    <a:pt x="1173" y="41"/>
                  </a:lnTo>
                  <a:lnTo>
                    <a:pt x="1245" y="39"/>
                  </a:lnTo>
                  <a:lnTo>
                    <a:pt x="1625" y="30"/>
                  </a:lnTo>
                  <a:lnTo>
                    <a:pt x="2004" y="39"/>
                  </a:lnTo>
                  <a:lnTo>
                    <a:pt x="2335" y="51"/>
                  </a:lnTo>
                  <a:lnTo>
                    <a:pt x="2369" y="58"/>
                  </a:lnTo>
                  <a:lnTo>
                    <a:pt x="2394" y="58"/>
                  </a:lnTo>
                  <a:lnTo>
                    <a:pt x="2393" y="27"/>
                  </a:lnTo>
                  <a:lnTo>
                    <a:pt x="2907" y="17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8" name="Freeform 1072"/>
            <p:cNvSpPr>
              <a:spLocks/>
            </p:cNvSpPr>
            <p:nvPr/>
          </p:nvSpPr>
          <p:spPr bwMode="auto">
            <a:xfrm>
              <a:off x="3416087" y="-2057485"/>
              <a:ext cx="186140" cy="192950"/>
            </a:xfrm>
            <a:custGeom>
              <a:avLst/>
              <a:gdLst>
                <a:gd name="T0" fmla="*/ 0 w 82"/>
                <a:gd name="T1" fmla="*/ 0 h 85"/>
                <a:gd name="T2" fmla="*/ 1 w 82"/>
                <a:gd name="T3" fmla="*/ 6 h 85"/>
                <a:gd name="T4" fmla="*/ 4 w 82"/>
                <a:gd name="T5" fmla="*/ 13 h 85"/>
                <a:gd name="T6" fmla="*/ 8 w 82"/>
                <a:gd name="T7" fmla="*/ 23 h 85"/>
                <a:gd name="T8" fmla="*/ 11 w 82"/>
                <a:gd name="T9" fmla="*/ 35 h 85"/>
                <a:gd name="T10" fmla="*/ 13 w 82"/>
                <a:gd name="T11" fmla="*/ 43 h 85"/>
                <a:gd name="T12" fmla="*/ 14 w 82"/>
                <a:gd name="T13" fmla="*/ 51 h 85"/>
                <a:gd name="T14" fmla="*/ 14 w 82"/>
                <a:gd name="T15" fmla="*/ 62 h 85"/>
                <a:gd name="T16" fmla="*/ 11 w 82"/>
                <a:gd name="T17" fmla="*/ 70 h 85"/>
                <a:gd name="T18" fmla="*/ 13 w 82"/>
                <a:gd name="T19" fmla="*/ 78 h 85"/>
                <a:gd name="T20" fmla="*/ 11 w 82"/>
                <a:gd name="T21" fmla="*/ 84 h 85"/>
                <a:gd name="T22" fmla="*/ 11 w 82"/>
                <a:gd name="T23" fmla="*/ 85 h 85"/>
                <a:gd name="T24" fmla="*/ 19 w 82"/>
                <a:gd name="T25" fmla="*/ 85 h 85"/>
                <a:gd name="T26" fmla="*/ 27 w 82"/>
                <a:gd name="T27" fmla="*/ 82 h 85"/>
                <a:gd name="T28" fmla="*/ 33 w 82"/>
                <a:gd name="T29" fmla="*/ 81 h 85"/>
                <a:gd name="T30" fmla="*/ 45 w 82"/>
                <a:gd name="T31" fmla="*/ 81 h 85"/>
                <a:gd name="T32" fmla="*/ 55 w 82"/>
                <a:gd name="T33" fmla="*/ 81 h 85"/>
                <a:gd name="T34" fmla="*/ 68 w 82"/>
                <a:gd name="T35" fmla="*/ 82 h 85"/>
                <a:gd name="T36" fmla="*/ 76 w 82"/>
                <a:gd name="T37" fmla="*/ 85 h 85"/>
                <a:gd name="T38" fmla="*/ 82 w 82"/>
                <a:gd name="T3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85">
                  <a:moveTo>
                    <a:pt x="0" y="0"/>
                  </a:moveTo>
                  <a:lnTo>
                    <a:pt x="1" y="6"/>
                  </a:lnTo>
                  <a:lnTo>
                    <a:pt x="4" y="13"/>
                  </a:lnTo>
                  <a:lnTo>
                    <a:pt x="8" y="23"/>
                  </a:lnTo>
                  <a:lnTo>
                    <a:pt x="11" y="35"/>
                  </a:lnTo>
                  <a:lnTo>
                    <a:pt x="13" y="43"/>
                  </a:lnTo>
                  <a:lnTo>
                    <a:pt x="14" y="51"/>
                  </a:lnTo>
                  <a:lnTo>
                    <a:pt x="14" y="62"/>
                  </a:lnTo>
                  <a:lnTo>
                    <a:pt x="11" y="70"/>
                  </a:lnTo>
                  <a:lnTo>
                    <a:pt x="13" y="78"/>
                  </a:lnTo>
                  <a:lnTo>
                    <a:pt x="11" y="84"/>
                  </a:lnTo>
                  <a:lnTo>
                    <a:pt x="11" y="85"/>
                  </a:lnTo>
                  <a:lnTo>
                    <a:pt x="19" y="85"/>
                  </a:lnTo>
                  <a:lnTo>
                    <a:pt x="27" y="82"/>
                  </a:lnTo>
                  <a:lnTo>
                    <a:pt x="33" y="81"/>
                  </a:lnTo>
                  <a:lnTo>
                    <a:pt x="45" y="81"/>
                  </a:lnTo>
                  <a:lnTo>
                    <a:pt x="55" y="81"/>
                  </a:lnTo>
                  <a:lnTo>
                    <a:pt x="68" y="82"/>
                  </a:lnTo>
                  <a:lnTo>
                    <a:pt x="76" y="85"/>
                  </a:lnTo>
                  <a:lnTo>
                    <a:pt x="82" y="8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09" name="Freeform 1073"/>
            <p:cNvSpPr>
              <a:spLocks/>
            </p:cNvSpPr>
            <p:nvPr/>
          </p:nvSpPr>
          <p:spPr bwMode="auto">
            <a:xfrm>
              <a:off x="3574986" y="-2073375"/>
              <a:ext cx="20430" cy="81720"/>
            </a:xfrm>
            <a:custGeom>
              <a:avLst/>
              <a:gdLst>
                <a:gd name="T0" fmla="*/ 0 w 9"/>
                <a:gd name="T1" fmla="*/ 0 h 36"/>
                <a:gd name="T2" fmla="*/ 4 w 9"/>
                <a:gd name="T3" fmla="*/ 5 h 36"/>
                <a:gd name="T4" fmla="*/ 9 w 9"/>
                <a:gd name="T5" fmla="*/ 16 h 36"/>
                <a:gd name="T6" fmla="*/ 7 w 9"/>
                <a:gd name="T7" fmla="*/ 19 h 36"/>
                <a:gd name="T8" fmla="*/ 7 w 9"/>
                <a:gd name="T9" fmla="*/ 26 h 36"/>
                <a:gd name="T10" fmla="*/ 7 w 9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6">
                  <a:moveTo>
                    <a:pt x="0" y="0"/>
                  </a:moveTo>
                  <a:lnTo>
                    <a:pt x="4" y="5"/>
                  </a:lnTo>
                  <a:lnTo>
                    <a:pt x="9" y="16"/>
                  </a:lnTo>
                  <a:lnTo>
                    <a:pt x="7" y="19"/>
                  </a:lnTo>
                  <a:lnTo>
                    <a:pt x="7" y="26"/>
                  </a:lnTo>
                  <a:lnTo>
                    <a:pt x="7" y="36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0" name="Freeform 1074"/>
            <p:cNvSpPr>
              <a:spLocks/>
            </p:cNvSpPr>
            <p:nvPr/>
          </p:nvSpPr>
          <p:spPr bwMode="auto">
            <a:xfrm>
              <a:off x="3588606" y="-1991655"/>
              <a:ext cx="29510" cy="138470"/>
            </a:xfrm>
            <a:custGeom>
              <a:avLst/>
              <a:gdLst>
                <a:gd name="T0" fmla="*/ 1 w 13"/>
                <a:gd name="T1" fmla="*/ 0 h 61"/>
                <a:gd name="T2" fmla="*/ 0 w 13"/>
                <a:gd name="T3" fmla="*/ 8 h 61"/>
                <a:gd name="T4" fmla="*/ 1 w 13"/>
                <a:gd name="T5" fmla="*/ 16 h 61"/>
                <a:gd name="T6" fmla="*/ 1 w 13"/>
                <a:gd name="T7" fmla="*/ 28 h 61"/>
                <a:gd name="T8" fmla="*/ 3 w 13"/>
                <a:gd name="T9" fmla="*/ 37 h 61"/>
                <a:gd name="T10" fmla="*/ 4 w 13"/>
                <a:gd name="T11" fmla="*/ 44 h 61"/>
                <a:gd name="T12" fmla="*/ 7 w 13"/>
                <a:gd name="T13" fmla="*/ 49 h 61"/>
                <a:gd name="T14" fmla="*/ 10 w 13"/>
                <a:gd name="T15" fmla="*/ 53 h 61"/>
                <a:gd name="T16" fmla="*/ 12 w 13"/>
                <a:gd name="T17" fmla="*/ 59 h 61"/>
                <a:gd name="T18" fmla="*/ 13 w 13"/>
                <a:gd name="T1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1">
                  <a:moveTo>
                    <a:pt x="1" y="0"/>
                  </a:moveTo>
                  <a:lnTo>
                    <a:pt x="0" y="8"/>
                  </a:lnTo>
                  <a:lnTo>
                    <a:pt x="1" y="16"/>
                  </a:lnTo>
                  <a:lnTo>
                    <a:pt x="1" y="28"/>
                  </a:lnTo>
                  <a:lnTo>
                    <a:pt x="3" y="37"/>
                  </a:lnTo>
                  <a:lnTo>
                    <a:pt x="4" y="44"/>
                  </a:lnTo>
                  <a:lnTo>
                    <a:pt x="7" y="49"/>
                  </a:lnTo>
                  <a:lnTo>
                    <a:pt x="10" y="53"/>
                  </a:lnTo>
                  <a:lnTo>
                    <a:pt x="12" y="59"/>
                  </a:lnTo>
                  <a:lnTo>
                    <a:pt x="13" y="6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1" name="Freeform 1075"/>
            <p:cNvSpPr>
              <a:spLocks/>
            </p:cNvSpPr>
            <p:nvPr/>
          </p:nvSpPr>
          <p:spPr bwMode="auto">
            <a:xfrm>
              <a:off x="3581796" y="-2150555"/>
              <a:ext cx="70370" cy="310989"/>
            </a:xfrm>
            <a:custGeom>
              <a:avLst/>
              <a:gdLst>
                <a:gd name="T0" fmla="*/ 16 w 31"/>
                <a:gd name="T1" fmla="*/ 131 h 137"/>
                <a:gd name="T2" fmla="*/ 16 w 31"/>
                <a:gd name="T3" fmla="*/ 137 h 137"/>
                <a:gd name="T4" fmla="*/ 21 w 31"/>
                <a:gd name="T5" fmla="*/ 137 h 137"/>
                <a:gd name="T6" fmla="*/ 25 w 31"/>
                <a:gd name="T7" fmla="*/ 135 h 137"/>
                <a:gd name="T8" fmla="*/ 29 w 31"/>
                <a:gd name="T9" fmla="*/ 132 h 137"/>
                <a:gd name="T10" fmla="*/ 31 w 31"/>
                <a:gd name="T11" fmla="*/ 114 h 137"/>
                <a:gd name="T12" fmla="*/ 31 w 31"/>
                <a:gd name="T13" fmla="*/ 104 h 137"/>
                <a:gd name="T14" fmla="*/ 31 w 31"/>
                <a:gd name="T15" fmla="*/ 91 h 137"/>
                <a:gd name="T16" fmla="*/ 31 w 31"/>
                <a:gd name="T17" fmla="*/ 84 h 137"/>
                <a:gd name="T18" fmla="*/ 29 w 31"/>
                <a:gd name="T19" fmla="*/ 75 h 137"/>
                <a:gd name="T20" fmla="*/ 29 w 31"/>
                <a:gd name="T21" fmla="*/ 66 h 137"/>
                <a:gd name="T22" fmla="*/ 28 w 31"/>
                <a:gd name="T23" fmla="*/ 57 h 137"/>
                <a:gd name="T24" fmla="*/ 28 w 31"/>
                <a:gd name="T25" fmla="*/ 48 h 137"/>
                <a:gd name="T26" fmla="*/ 27 w 31"/>
                <a:gd name="T27" fmla="*/ 39 h 137"/>
                <a:gd name="T28" fmla="*/ 23 w 31"/>
                <a:gd name="T29" fmla="*/ 31 h 137"/>
                <a:gd name="T30" fmla="*/ 25 w 31"/>
                <a:gd name="T31" fmla="*/ 20 h 137"/>
                <a:gd name="T32" fmla="*/ 22 w 31"/>
                <a:gd name="T33" fmla="*/ 11 h 137"/>
                <a:gd name="T34" fmla="*/ 12 w 31"/>
                <a:gd name="T35" fmla="*/ 4 h 137"/>
                <a:gd name="T36" fmla="*/ 0 w 31"/>
                <a:gd name="T3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137">
                  <a:moveTo>
                    <a:pt x="16" y="131"/>
                  </a:moveTo>
                  <a:lnTo>
                    <a:pt x="16" y="137"/>
                  </a:lnTo>
                  <a:lnTo>
                    <a:pt x="21" y="137"/>
                  </a:lnTo>
                  <a:lnTo>
                    <a:pt x="25" y="135"/>
                  </a:lnTo>
                  <a:lnTo>
                    <a:pt x="29" y="132"/>
                  </a:lnTo>
                  <a:lnTo>
                    <a:pt x="31" y="114"/>
                  </a:lnTo>
                  <a:lnTo>
                    <a:pt x="31" y="104"/>
                  </a:lnTo>
                  <a:lnTo>
                    <a:pt x="31" y="91"/>
                  </a:lnTo>
                  <a:lnTo>
                    <a:pt x="31" y="84"/>
                  </a:lnTo>
                  <a:lnTo>
                    <a:pt x="29" y="75"/>
                  </a:lnTo>
                  <a:lnTo>
                    <a:pt x="29" y="66"/>
                  </a:lnTo>
                  <a:lnTo>
                    <a:pt x="28" y="57"/>
                  </a:lnTo>
                  <a:lnTo>
                    <a:pt x="28" y="48"/>
                  </a:lnTo>
                  <a:lnTo>
                    <a:pt x="27" y="39"/>
                  </a:lnTo>
                  <a:lnTo>
                    <a:pt x="23" y="31"/>
                  </a:lnTo>
                  <a:lnTo>
                    <a:pt x="25" y="20"/>
                  </a:lnTo>
                  <a:lnTo>
                    <a:pt x="22" y="11"/>
                  </a:lnTo>
                  <a:lnTo>
                    <a:pt x="12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2" name="Freeform 1076"/>
            <p:cNvSpPr>
              <a:spLocks/>
            </p:cNvSpPr>
            <p:nvPr/>
          </p:nvSpPr>
          <p:spPr bwMode="auto">
            <a:xfrm>
              <a:off x="3559096" y="-1978035"/>
              <a:ext cx="22700" cy="31780"/>
            </a:xfrm>
            <a:custGeom>
              <a:avLst/>
              <a:gdLst>
                <a:gd name="T0" fmla="*/ 5 w 10"/>
                <a:gd name="T1" fmla="*/ 0 h 14"/>
                <a:gd name="T2" fmla="*/ 0 w 10"/>
                <a:gd name="T3" fmla="*/ 0 h 14"/>
                <a:gd name="T4" fmla="*/ 1 w 10"/>
                <a:gd name="T5" fmla="*/ 3 h 14"/>
                <a:gd name="T6" fmla="*/ 4 w 10"/>
                <a:gd name="T7" fmla="*/ 9 h 14"/>
                <a:gd name="T8" fmla="*/ 10 w 10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9"/>
                  </a:lnTo>
                  <a:lnTo>
                    <a:pt x="10" y="14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3" name="Freeform 1077"/>
            <p:cNvSpPr>
              <a:spLocks/>
            </p:cNvSpPr>
            <p:nvPr/>
          </p:nvSpPr>
          <p:spPr bwMode="auto">
            <a:xfrm>
              <a:off x="3490997" y="-1859995"/>
              <a:ext cx="120310" cy="492589"/>
            </a:xfrm>
            <a:custGeom>
              <a:avLst/>
              <a:gdLst>
                <a:gd name="T0" fmla="*/ 0 w 53"/>
                <a:gd name="T1" fmla="*/ 39 h 217"/>
                <a:gd name="T2" fmla="*/ 6 w 53"/>
                <a:gd name="T3" fmla="*/ 44 h 217"/>
                <a:gd name="T4" fmla="*/ 12 w 53"/>
                <a:gd name="T5" fmla="*/ 44 h 217"/>
                <a:gd name="T6" fmla="*/ 22 w 53"/>
                <a:gd name="T7" fmla="*/ 44 h 217"/>
                <a:gd name="T8" fmla="*/ 25 w 53"/>
                <a:gd name="T9" fmla="*/ 44 h 217"/>
                <a:gd name="T10" fmla="*/ 16 w 53"/>
                <a:gd name="T11" fmla="*/ 50 h 217"/>
                <a:gd name="T12" fmla="*/ 16 w 53"/>
                <a:gd name="T13" fmla="*/ 57 h 217"/>
                <a:gd name="T14" fmla="*/ 16 w 53"/>
                <a:gd name="T15" fmla="*/ 66 h 217"/>
                <a:gd name="T16" fmla="*/ 18 w 53"/>
                <a:gd name="T17" fmla="*/ 73 h 217"/>
                <a:gd name="T18" fmla="*/ 20 w 53"/>
                <a:gd name="T19" fmla="*/ 82 h 217"/>
                <a:gd name="T20" fmla="*/ 20 w 53"/>
                <a:gd name="T21" fmla="*/ 97 h 217"/>
                <a:gd name="T22" fmla="*/ 20 w 53"/>
                <a:gd name="T23" fmla="*/ 104 h 217"/>
                <a:gd name="T24" fmla="*/ 22 w 53"/>
                <a:gd name="T25" fmla="*/ 117 h 217"/>
                <a:gd name="T26" fmla="*/ 22 w 53"/>
                <a:gd name="T27" fmla="*/ 126 h 217"/>
                <a:gd name="T28" fmla="*/ 25 w 53"/>
                <a:gd name="T29" fmla="*/ 129 h 217"/>
                <a:gd name="T30" fmla="*/ 37 w 53"/>
                <a:gd name="T31" fmla="*/ 129 h 217"/>
                <a:gd name="T32" fmla="*/ 30 w 53"/>
                <a:gd name="T33" fmla="*/ 133 h 217"/>
                <a:gd name="T34" fmla="*/ 25 w 53"/>
                <a:gd name="T35" fmla="*/ 139 h 217"/>
                <a:gd name="T36" fmla="*/ 24 w 53"/>
                <a:gd name="T37" fmla="*/ 146 h 217"/>
                <a:gd name="T38" fmla="*/ 22 w 53"/>
                <a:gd name="T39" fmla="*/ 155 h 217"/>
                <a:gd name="T40" fmla="*/ 18 w 53"/>
                <a:gd name="T41" fmla="*/ 170 h 217"/>
                <a:gd name="T42" fmla="*/ 18 w 53"/>
                <a:gd name="T43" fmla="*/ 179 h 217"/>
                <a:gd name="T44" fmla="*/ 18 w 53"/>
                <a:gd name="T45" fmla="*/ 192 h 217"/>
                <a:gd name="T46" fmla="*/ 20 w 53"/>
                <a:gd name="T47" fmla="*/ 205 h 217"/>
                <a:gd name="T48" fmla="*/ 25 w 53"/>
                <a:gd name="T49" fmla="*/ 211 h 217"/>
                <a:gd name="T50" fmla="*/ 30 w 53"/>
                <a:gd name="T51" fmla="*/ 210 h 217"/>
                <a:gd name="T52" fmla="*/ 35 w 53"/>
                <a:gd name="T53" fmla="*/ 211 h 217"/>
                <a:gd name="T54" fmla="*/ 44 w 53"/>
                <a:gd name="T55" fmla="*/ 216 h 217"/>
                <a:gd name="T56" fmla="*/ 49 w 53"/>
                <a:gd name="T57" fmla="*/ 217 h 217"/>
                <a:gd name="T58" fmla="*/ 52 w 53"/>
                <a:gd name="T59" fmla="*/ 210 h 217"/>
                <a:gd name="T60" fmla="*/ 53 w 53"/>
                <a:gd name="T61" fmla="*/ 201 h 217"/>
                <a:gd name="T62" fmla="*/ 53 w 53"/>
                <a:gd name="T63" fmla="*/ 193 h 217"/>
                <a:gd name="T64" fmla="*/ 52 w 53"/>
                <a:gd name="T65" fmla="*/ 176 h 217"/>
                <a:gd name="T66" fmla="*/ 53 w 53"/>
                <a:gd name="T67" fmla="*/ 167 h 217"/>
                <a:gd name="T68" fmla="*/ 53 w 53"/>
                <a:gd name="T69" fmla="*/ 152 h 217"/>
                <a:gd name="T70" fmla="*/ 53 w 53"/>
                <a:gd name="T71" fmla="*/ 139 h 217"/>
                <a:gd name="T72" fmla="*/ 53 w 53"/>
                <a:gd name="T73" fmla="*/ 127 h 217"/>
                <a:gd name="T74" fmla="*/ 53 w 53"/>
                <a:gd name="T75" fmla="*/ 111 h 217"/>
                <a:gd name="T76" fmla="*/ 53 w 53"/>
                <a:gd name="T77" fmla="*/ 98 h 217"/>
                <a:gd name="T78" fmla="*/ 52 w 53"/>
                <a:gd name="T79" fmla="*/ 86 h 217"/>
                <a:gd name="T80" fmla="*/ 50 w 53"/>
                <a:gd name="T81" fmla="*/ 72 h 217"/>
                <a:gd name="T82" fmla="*/ 50 w 53"/>
                <a:gd name="T83" fmla="*/ 57 h 217"/>
                <a:gd name="T84" fmla="*/ 52 w 53"/>
                <a:gd name="T85" fmla="*/ 45 h 217"/>
                <a:gd name="T86" fmla="*/ 50 w 53"/>
                <a:gd name="T87" fmla="*/ 32 h 217"/>
                <a:gd name="T88" fmla="*/ 47 w 53"/>
                <a:gd name="T89" fmla="*/ 20 h 217"/>
                <a:gd name="T90" fmla="*/ 47 w 53"/>
                <a:gd name="T91" fmla="*/ 7 h 217"/>
                <a:gd name="T92" fmla="*/ 46 w 53"/>
                <a:gd name="T9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3" h="217">
                  <a:moveTo>
                    <a:pt x="0" y="39"/>
                  </a:moveTo>
                  <a:lnTo>
                    <a:pt x="6" y="44"/>
                  </a:lnTo>
                  <a:lnTo>
                    <a:pt x="12" y="44"/>
                  </a:lnTo>
                  <a:lnTo>
                    <a:pt x="22" y="44"/>
                  </a:lnTo>
                  <a:lnTo>
                    <a:pt x="25" y="44"/>
                  </a:lnTo>
                  <a:lnTo>
                    <a:pt x="16" y="50"/>
                  </a:lnTo>
                  <a:lnTo>
                    <a:pt x="16" y="57"/>
                  </a:lnTo>
                  <a:lnTo>
                    <a:pt x="16" y="66"/>
                  </a:lnTo>
                  <a:lnTo>
                    <a:pt x="18" y="73"/>
                  </a:lnTo>
                  <a:lnTo>
                    <a:pt x="20" y="82"/>
                  </a:lnTo>
                  <a:lnTo>
                    <a:pt x="20" y="97"/>
                  </a:lnTo>
                  <a:lnTo>
                    <a:pt x="20" y="104"/>
                  </a:lnTo>
                  <a:lnTo>
                    <a:pt x="22" y="117"/>
                  </a:lnTo>
                  <a:lnTo>
                    <a:pt x="22" y="126"/>
                  </a:lnTo>
                  <a:lnTo>
                    <a:pt x="25" y="129"/>
                  </a:lnTo>
                  <a:lnTo>
                    <a:pt x="37" y="129"/>
                  </a:lnTo>
                  <a:lnTo>
                    <a:pt x="30" y="133"/>
                  </a:lnTo>
                  <a:lnTo>
                    <a:pt x="25" y="139"/>
                  </a:lnTo>
                  <a:lnTo>
                    <a:pt x="24" y="146"/>
                  </a:lnTo>
                  <a:lnTo>
                    <a:pt x="22" y="155"/>
                  </a:lnTo>
                  <a:lnTo>
                    <a:pt x="18" y="170"/>
                  </a:lnTo>
                  <a:lnTo>
                    <a:pt x="18" y="179"/>
                  </a:lnTo>
                  <a:lnTo>
                    <a:pt x="18" y="192"/>
                  </a:lnTo>
                  <a:lnTo>
                    <a:pt x="20" y="205"/>
                  </a:lnTo>
                  <a:lnTo>
                    <a:pt x="25" y="211"/>
                  </a:lnTo>
                  <a:lnTo>
                    <a:pt x="30" y="210"/>
                  </a:lnTo>
                  <a:lnTo>
                    <a:pt x="35" y="211"/>
                  </a:lnTo>
                  <a:lnTo>
                    <a:pt x="44" y="216"/>
                  </a:lnTo>
                  <a:lnTo>
                    <a:pt x="49" y="217"/>
                  </a:lnTo>
                  <a:lnTo>
                    <a:pt x="52" y="210"/>
                  </a:lnTo>
                  <a:lnTo>
                    <a:pt x="53" y="201"/>
                  </a:lnTo>
                  <a:lnTo>
                    <a:pt x="53" y="193"/>
                  </a:lnTo>
                  <a:lnTo>
                    <a:pt x="52" y="176"/>
                  </a:lnTo>
                  <a:lnTo>
                    <a:pt x="53" y="167"/>
                  </a:lnTo>
                  <a:lnTo>
                    <a:pt x="53" y="152"/>
                  </a:lnTo>
                  <a:lnTo>
                    <a:pt x="53" y="139"/>
                  </a:lnTo>
                  <a:lnTo>
                    <a:pt x="53" y="127"/>
                  </a:lnTo>
                  <a:lnTo>
                    <a:pt x="53" y="111"/>
                  </a:lnTo>
                  <a:lnTo>
                    <a:pt x="53" y="98"/>
                  </a:lnTo>
                  <a:lnTo>
                    <a:pt x="52" y="86"/>
                  </a:lnTo>
                  <a:lnTo>
                    <a:pt x="50" y="72"/>
                  </a:lnTo>
                  <a:lnTo>
                    <a:pt x="50" y="57"/>
                  </a:lnTo>
                  <a:lnTo>
                    <a:pt x="52" y="45"/>
                  </a:lnTo>
                  <a:lnTo>
                    <a:pt x="50" y="32"/>
                  </a:lnTo>
                  <a:lnTo>
                    <a:pt x="47" y="20"/>
                  </a:lnTo>
                  <a:lnTo>
                    <a:pt x="47" y="7"/>
                  </a:lnTo>
                  <a:lnTo>
                    <a:pt x="46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4" name="Freeform 1078"/>
            <p:cNvSpPr>
              <a:spLocks/>
            </p:cNvSpPr>
            <p:nvPr/>
          </p:nvSpPr>
          <p:spPr bwMode="auto">
            <a:xfrm>
              <a:off x="3736156" y="-2223195"/>
              <a:ext cx="124850" cy="224730"/>
            </a:xfrm>
            <a:custGeom>
              <a:avLst/>
              <a:gdLst>
                <a:gd name="T0" fmla="*/ 16 w 55"/>
                <a:gd name="T1" fmla="*/ 23 h 99"/>
                <a:gd name="T2" fmla="*/ 19 w 55"/>
                <a:gd name="T3" fmla="*/ 30 h 99"/>
                <a:gd name="T4" fmla="*/ 16 w 55"/>
                <a:gd name="T5" fmla="*/ 38 h 99"/>
                <a:gd name="T6" fmla="*/ 14 w 55"/>
                <a:gd name="T7" fmla="*/ 39 h 99"/>
                <a:gd name="T8" fmla="*/ 14 w 55"/>
                <a:gd name="T9" fmla="*/ 45 h 99"/>
                <a:gd name="T10" fmla="*/ 20 w 55"/>
                <a:gd name="T11" fmla="*/ 51 h 99"/>
                <a:gd name="T12" fmla="*/ 16 w 55"/>
                <a:gd name="T13" fmla="*/ 57 h 99"/>
                <a:gd name="T14" fmla="*/ 21 w 55"/>
                <a:gd name="T15" fmla="*/ 63 h 99"/>
                <a:gd name="T16" fmla="*/ 23 w 55"/>
                <a:gd name="T17" fmla="*/ 67 h 99"/>
                <a:gd name="T18" fmla="*/ 29 w 55"/>
                <a:gd name="T19" fmla="*/ 73 h 99"/>
                <a:gd name="T20" fmla="*/ 27 w 55"/>
                <a:gd name="T21" fmla="*/ 82 h 99"/>
                <a:gd name="T22" fmla="*/ 29 w 55"/>
                <a:gd name="T23" fmla="*/ 94 h 99"/>
                <a:gd name="T24" fmla="*/ 35 w 55"/>
                <a:gd name="T25" fmla="*/ 99 h 99"/>
                <a:gd name="T26" fmla="*/ 40 w 55"/>
                <a:gd name="T27" fmla="*/ 98 h 99"/>
                <a:gd name="T28" fmla="*/ 52 w 55"/>
                <a:gd name="T29" fmla="*/ 94 h 99"/>
                <a:gd name="T30" fmla="*/ 55 w 55"/>
                <a:gd name="T31" fmla="*/ 92 h 99"/>
                <a:gd name="T32" fmla="*/ 55 w 55"/>
                <a:gd name="T33" fmla="*/ 83 h 99"/>
                <a:gd name="T34" fmla="*/ 51 w 55"/>
                <a:gd name="T35" fmla="*/ 66 h 99"/>
                <a:gd name="T36" fmla="*/ 49 w 55"/>
                <a:gd name="T37" fmla="*/ 54 h 99"/>
                <a:gd name="T38" fmla="*/ 47 w 55"/>
                <a:gd name="T39" fmla="*/ 41 h 99"/>
                <a:gd name="T40" fmla="*/ 44 w 55"/>
                <a:gd name="T41" fmla="*/ 28 h 99"/>
                <a:gd name="T42" fmla="*/ 42 w 55"/>
                <a:gd name="T43" fmla="*/ 17 h 99"/>
                <a:gd name="T44" fmla="*/ 39 w 55"/>
                <a:gd name="T45" fmla="*/ 10 h 99"/>
                <a:gd name="T46" fmla="*/ 35 w 55"/>
                <a:gd name="T47" fmla="*/ 5 h 99"/>
                <a:gd name="T48" fmla="*/ 25 w 55"/>
                <a:gd name="T49" fmla="*/ 4 h 99"/>
                <a:gd name="T50" fmla="*/ 19 w 55"/>
                <a:gd name="T51" fmla="*/ 0 h 99"/>
                <a:gd name="T52" fmla="*/ 10 w 55"/>
                <a:gd name="T53" fmla="*/ 2 h 99"/>
                <a:gd name="T54" fmla="*/ 4 w 55"/>
                <a:gd name="T55" fmla="*/ 4 h 99"/>
                <a:gd name="T56" fmla="*/ 0 w 55"/>
                <a:gd name="T57" fmla="*/ 7 h 99"/>
                <a:gd name="T58" fmla="*/ 1 w 55"/>
                <a:gd name="T59" fmla="*/ 1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5" h="99">
                  <a:moveTo>
                    <a:pt x="16" y="23"/>
                  </a:moveTo>
                  <a:lnTo>
                    <a:pt x="19" y="30"/>
                  </a:lnTo>
                  <a:lnTo>
                    <a:pt x="16" y="38"/>
                  </a:lnTo>
                  <a:lnTo>
                    <a:pt x="14" y="39"/>
                  </a:lnTo>
                  <a:lnTo>
                    <a:pt x="14" y="45"/>
                  </a:lnTo>
                  <a:lnTo>
                    <a:pt x="20" y="51"/>
                  </a:lnTo>
                  <a:lnTo>
                    <a:pt x="16" y="57"/>
                  </a:lnTo>
                  <a:lnTo>
                    <a:pt x="21" y="63"/>
                  </a:lnTo>
                  <a:lnTo>
                    <a:pt x="23" y="67"/>
                  </a:lnTo>
                  <a:lnTo>
                    <a:pt x="29" y="73"/>
                  </a:lnTo>
                  <a:lnTo>
                    <a:pt x="27" y="82"/>
                  </a:lnTo>
                  <a:lnTo>
                    <a:pt x="29" y="94"/>
                  </a:lnTo>
                  <a:lnTo>
                    <a:pt x="35" y="99"/>
                  </a:lnTo>
                  <a:lnTo>
                    <a:pt x="40" y="98"/>
                  </a:lnTo>
                  <a:lnTo>
                    <a:pt x="52" y="94"/>
                  </a:lnTo>
                  <a:lnTo>
                    <a:pt x="55" y="92"/>
                  </a:lnTo>
                  <a:lnTo>
                    <a:pt x="55" y="83"/>
                  </a:lnTo>
                  <a:lnTo>
                    <a:pt x="51" y="66"/>
                  </a:lnTo>
                  <a:lnTo>
                    <a:pt x="49" y="54"/>
                  </a:lnTo>
                  <a:lnTo>
                    <a:pt x="47" y="41"/>
                  </a:lnTo>
                  <a:lnTo>
                    <a:pt x="44" y="28"/>
                  </a:lnTo>
                  <a:lnTo>
                    <a:pt x="42" y="17"/>
                  </a:lnTo>
                  <a:lnTo>
                    <a:pt x="39" y="10"/>
                  </a:lnTo>
                  <a:lnTo>
                    <a:pt x="35" y="5"/>
                  </a:lnTo>
                  <a:lnTo>
                    <a:pt x="25" y="4"/>
                  </a:lnTo>
                  <a:lnTo>
                    <a:pt x="19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0" y="7"/>
                  </a:lnTo>
                  <a:lnTo>
                    <a:pt x="1" y="1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5" name="Freeform 1079"/>
            <p:cNvSpPr>
              <a:spLocks/>
            </p:cNvSpPr>
            <p:nvPr/>
          </p:nvSpPr>
          <p:spPr bwMode="auto">
            <a:xfrm>
              <a:off x="3717996" y="-2191415"/>
              <a:ext cx="43130" cy="74910"/>
            </a:xfrm>
            <a:custGeom>
              <a:avLst/>
              <a:gdLst>
                <a:gd name="T0" fmla="*/ 12 w 19"/>
                <a:gd name="T1" fmla="*/ 0 h 33"/>
                <a:gd name="T2" fmla="*/ 9 w 19"/>
                <a:gd name="T3" fmla="*/ 5 h 33"/>
                <a:gd name="T4" fmla="*/ 6 w 19"/>
                <a:gd name="T5" fmla="*/ 6 h 33"/>
                <a:gd name="T6" fmla="*/ 3 w 19"/>
                <a:gd name="T7" fmla="*/ 9 h 33"/>
                <a:gd name="T8" fmla="*/ 2 w 19"/>
                <a:gd name="T9" fmla="*/ 14 h 33"/>
                <a:gd name="T10" fmla="*/ 5 w 19"/>
                <a:gd name="T11" fmla="*/ 18 h 33"/>
                <a:gd name="T12" fmla="*/ 3 w 19"/>
                <a:gd name="T13" fmla="*/ 24 h 33"/>
                <a:gd name="T14" fmla="*/ 0 w 19"/>
                <a:gd name="T15" fmla="*/ 29 h 33"/>
                <a:gd name="T16" fmla="*/ 6 w 19"/>
                <a:gd name="T17" fmla="*/ 29 h 33"/>
                <a:gd name="T18" fmla="*/ 10 w 19"/>
                <a:gd name="T19" fmla="*/ 31 h 33"/>
                <a:gd name="T20" fmla="*/ 16 w 19"/>
                <a:gd name="T21" fmla="*/ 33 h 33"/>
                <a:gd name="T22" fmla="*/ 19 w 19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33">
                  <a:moveTo>
                    <a:pt x="12" y="0"/>
                  </a:moveTo>
                  <a:lnTo>
                    <a:pt x="9" y="5"/>
                  </a:lnTo>
                  <a:lnTo>
                    <a:pt x="6" y="6"/>
                  </a:lnTo>
                  <a:lnTo>
                    <a:pt x="3" y="9"/>
                  </a:lnTo>
                  <a:lnTo>
                    <a:pt x="2" y="14"/>
                  </a:lnTo>
                  <a:lnTo>
                    <a:pt x="5" y="18"/>
                  </a:lnTo>
                  <a:lnTo>
                    <a:pt x="3" y="24"/>
                  </a:lnTo>
                  <a:lnTo>
                    <a:pt x="0" y="29"/>
                  </a:lnTo>
                  <a:lnTo>
                    <a:pt x="6" y="29"/>
                  </a:lnTo>
                  <a:lnTo>
                    <a:pt x="10" y="31"/>
                  </a:lnTo>
                  <a:lnTo>
                    <a:pt x="16" y="33"/>
                  </a:lnTo>
                  <a:lnTo>
                    <a:pt x="19" y="3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6" name="Freeform 1080"/>
            <p:cNvSpPr>
              <a:spLocks/>
            </p:cNvSpPr>
            <p:nvPr/>
          </p:nvSpPr>
          <p:spPr bwMode="auto">
            <a:xfrm>
              <a:off x="3665786" y="-1894045"/>
              <a:ext cx="179330" cy="365469"/>
            </a:xfrm>
            <a:custGeom>
              <a:avLst/>
              <a:gdLst>
                <a:gd name="T0" fmla="*/ 60 w 79"/>
                <a:gd name="T1" fmla="*/ 0 h 161"/>
                <a:gd name="T2" fmla="*/ 61 w 79"/>
                <a:gd name="T3" fmla="*/ 4 h 161"/>
                <a:gd name="T4" fmla="*/ 69 w 79"/>
                <a:gd name="T5" fmla="*/ 41 h 161"/>
                <a:gd name="T6" fmla="*/ 69 w 79"/>
                <a:gd name="T7" fmla="*/ 45 h 161"/>
                <a:gd name="T8" fmla="*/ 75 w 79"/>
                <a:gd name="T9" fmla="*/ 81 h 161"/>
                <a:gd name="T10" fmla="*/ 76 w 79"/>
                <a:gd name="T11" fmla="*/ 90 h 161"/>
                <a:gd name="T12" fmla="*/ 78 w 79"/>
                <a:gd name="T13" fmla="*/ 99 h 161"/>
                <a:gd name="T14" fmla="*/ 79 w 79"/>
                <a:gd name="T15" fmla="*/ 137 h 161"/>
                <a:gd name="T16" fmla="*/ 79 w 79"/>
                <a:gd name="T17" fmla="*/ 144 h 161"/>
                <a:gd name="T18" fmla="*/ 79 w 79"/>
                <a:gd name="T19" fmla="*/ 154 h 161"/>
                <a:gd name="T20" fmla="*/ 78 w 79"/>
                <a:gd name="T21" fmla="*/ 160 h 161"/>
                <a:gd name="T22" fmla="*/ 75 w 79"/>
                <a:gd name="T23" fmla="*/ 160 h 161"/>
                <a:gd name="T24" fmla="*/ 63 w 79"/>
                <a:gd name="T25" fmla="*/ 161 h 161"/>
                <a:gd name="T26" fmla="*/ 56 w 79"/>
                <a:gd name="T27" fmla="*/ 161 h 161"/>
                <a:gd name="T28" fmla="*/ 48 w 79"/>
                <a:gd name="T29" fmla="*/ 159 h 161"/>
                <a:gd name="T30" fmla="*/ 35 w 79"/>
                <a:gd name="T31" fmla="*/ 154 h 161"/>
                <a:gd name="T32" fmla="*/ 26 w 79"/>
                <a:gd name="T33" fmla="*/ 154 h 161"/>
                <a:gd name="T34" fmla="*/ 10 w 79"/>
                <a:gd name="T35" fmla="*/ 154 h 161"/>
                <a:gd name="T36" fmla="*/ 0 w 79"/>
                <a:gd name="T37" fmla="*/ 151 h 161"/>
                <a:gd name="T38" fmla="*/ 1 w 79"/>
                <a:gd name="T39" fmla="*/ 138 h 161"/>
                <a:gd name="T40" fmla="*/ 3 w 79"/>
                <a:gd name="T41" fmla="*/ 126 h 161"/>
                <a:gd name="T42" fmla="*/ 5 w 79"/>
                <a:gd name="T43" fmla="*/ 109 h 161"/>
                <a:gd name="T44" fmla="*/ 5 w 79"/>
                <a:gd name="T45" fmla="*/ 100 h 161"/>
                <a:gd name="T46" fmla="*/ 4 w 79"/>
                <a:gd name="T47" fmla="*/ 93 h 161"/>
                <a:gd name="T48" fmla="*/ 4 w 79"/>
                <a:gd name="T49" fmla="*/ 84 h 161"/>
                <a:gd name="T50" fmla="*/ 4 w 79"/>
                <a:gd name="T51" fmla="*/ 75 h 161"/>
                <a:gd name="T52" fmla="*/ 7 w 79"/>
                <a:gd name="T53" fmla="*/ 47 h 161"/>
                <a:gd name="T54" fmla="*/ 9 w 79"/>
                <a:gd name="T55" fmla="*/ 43 h 161"/>
                <a:gd name="T56" fmla="*/ 9 w 79"/>
                <a:gd name="T57" fmla="*/ 3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9" h="161">
                  <a:moveTo>
                    <a:pt x="60" y="0"/>
                  </a:moveTo>
                  <a:lnTo>
                    <a:pt x="61" y="4"/>
                  </a:lnTo>
                  <a:lnTo>
                    <a:pt x="69" y="41"/>
                  </a:lnTo>
                  <a:lnTo>
                    <a:pt x="69" y="45"/>
                  </a:lnTo>
                  <a:lnTo>
                    <a:pt x="75" y="81"/>
                  </a:lnTo>
                  <a:lnTo>
                    <a:pt x="76" y="90"/>
                  </a:lnTo>
                  <a:lnTo>
                    <a:pt x="78" y="99"/>
                  </a:lnTo>
                  <a:lnTo>
                    <a:pt x="79" y="137"/>
                  </a:lnTo>
                  <a:lnTo>
                    <a:pt x="79" y="144"/>
                  </a:lnTo>
                  <a:lnTo>
                    <a:pt x="79" y="154"/>
                  </a:lnTo>
                  <a:lnTo>
                    <a:pt x="78" y="160"/>
                  </a:lnTo>
                  <a:lnTo>
                    <a:pt x="75" y="160"/>
                  </a:lnTo>
                  <a:lnTo>
                    <a:pt x="63" y="161"/>
                  </a:lnTo>
                  <a:lnTo>
                    <a:pt x="56" y="161"/>
                  </a:lnTo>
                  <a:lnTo>
                    <a:pt x="48" y="159"/>
                  </a:lnTo>
                  <a:lnTo>
                    <a:pt x="35" y="154"/>
                  </a:lnTo>
                  <a:lnTo>
                    <a:pt x="26" y="154"/>
                  </a:lnTo>
                  <a:lnTo>
                    <a:pt x="10" y="154"/>
                  </a:lnTo>
                  <a:lnTo>
                    <a:pt x="0" y="151"/>
                  </a:lnTo>
                  <a:lnTo>
                    <a:pt x="1" y="138"/>
                  </a:lnTo>
                  <a:lnTo>
                    <a:pt x="3" y="126"/>
                  </a:lnTo>
                  <a:lnTo>
                    <a:pt x="5" y="109"/>
                  </a:lnTo>
                  <a:lnTo>
                    <a:pt x="5" y="100"/>
                  </a:lnTo>
                  <a:lnTo>
                    <a:pt x="4" y="93"/>
                  </a:lnTo>
                  <a:lnTo>
                    <a:pt x="4" y="84"/>
                  </a:lnTo>
                  <a:lnTo>
                    <a:pt x="4" y="75"/>
                  </a:lnTo>
                  <a:lnTo>
                    <a:pt x="7" y="47"/>
                  </a:lnTo>
                  <a:lnTo>
                    <a:pt x="9" y="43"/>
                  </a:lnTo>
                  <a:lnTo>
                    <a:pt x="9" y="3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7" name="Freeform 1081"/>
            <p:cNvSpPr>
              <a:spLocks/>
            </p:cNvSpPr>
            <p:nvPr/>
          </p:nvSpPr>
          <p:spPr bwMode="auto">
            <a:xfrm>
              <a:off x="3665786" y="-1537656"/>
              <a:ext cx="108960" cy="213380"/>
            </a:xfrm>
            <a:custGeom>
              <a:avLst/>
              <a:gdLst>
                <a:gd name="T0" fmla="*/ 44 w 48"/>
                <a:gd name="T1" fmla="*/ 6 h 94"/>
                <a:gd name="T2" fmla="*/ 47 w 48"/>
                <a:gd name="T3" fmla="*/ 18 h 94"/>
                <a:gd name="T4" fmla="*/ 48 w 48"/>
                <a:gd name="T5" fmla="*/ 25 h 94"/>
                <a:gd name="T6" fmla="*/ 48 w 48"/>
                <a:gd name="T7" fmla="*/ 32 h 94"/>
                <a:gd name="T8" fmla="*/ 44 w 48"/>
                <a:gd name="T9" fmla="*/ 56 h 94"/>
                <a:gd name="T10" fmla="*/ 42 w 48"/>
                <a:gd name="T11" fmla="*/ 62 h 94"/>
                <a:gd name="T12" fmla="*/ 44 w 48"/>
                <a:gd name="T13" fmla="*/ 68 h 94"/>
                <a:gd name="T14" fmla="*/ 45 w 48"/>
                <a:gd name="T15" fmla="*/ 74 h 94"/>
                <a:gd name="T16" fmla="*/ 45 w 48"/>
                <a:gd name="T17" fmla="*/ 81 h 94"/>
                <a:gd name="T18" fmla="*/ 44 w 48"/>
                <a:gd name="T19" fmla="*/ 87 h 94"/>
                <a:gd name="T20" fmla="*/ 38 w 48"/>
                <a:gd name="T21" fmla="*/ 93 h 94"/>
                <a:gd name="T22" fmla="*/ 38 w 48"/>
                <a:gd name="T23" fmla="*/ 85 h 94"/>
                <a:gd name="T24" fmla="*/ 33 w 48"/>
                <a:gd name="T25" fmla="*/ 87 h 94"/>
                <a:gd name="T26" fmla="*/ 26 w 48"/>
                <a:gd name="T27" fmla="*/ 93 h 94"/>
                <a:gd name="T28" fmla="*/ 22 w 48"/>
                <a:gd name="T29" fmla="*/ 94 h 94"/>
                <a:gd name="T30" fmla="*/ 14 w 48"/>
                <a:gd name="T31" fmla="*/ 94 h 94"/>
                <a:gd name="T32" fmla="*/ 9 w 48"/>
                <a:gd name="T33" fmla="*/ 93 h 94"/>
                <a:gd name="T34" fmla="*/ 0 w 48"/>
                <a:gd name="T35" fmla="*/ 90 h 94"/>
                <a:gd name="T36" fmla="*/ 0 w 48"/>
                <a:gd name="T37" fmla="*/ 88 h 94"/>
                <a:gd name="T38" fmla="*/ 3 w 48"/>
                <a:gd name="T39" fmla="*/ 85 h 94"/>
                <a:gd name="T40" fmla="*/ 13 w 48"/>
                <a:gd name="T41" fmla="*/ 83 h 94"/>
                <a:gd name="T42" fmla="*/ 17 w 48"/>
                <a:gd name="T43" fmla="*/ 81 h 94"/>
                <a:gd name="T44" fmla="*/ 23 w 48"/>
                <a:gd name="T45" fmla="*/ 75 h 94"/>
                <a:gd name="T46" fmla="*/ 28 w 48"/>
                <a:gd name="T47" fmla="*/ 69 h 94"/>
                <a:gd name="T48" fmla="*/ 32 w 48"/>
                <a:gd name="T49" fmla="*/ 63 h 94"/>
                <a:gd name="T50" fmla="*/ 32 w 48"/>
                <a:gd name="T51" fmla="*/ 47 h 94"/>
                <a:gd name="T52" fmla="*/ 32 w 48"/>
                <a:gd name="T53" fmla="*/ 38 h 94"/>
                <a:gd name="T54" fmla="*/ 29 w 48"/>
                <a:gd name="T55" fmla="*/ 30 h 94"/>
                <a:gd name="T56" fmla="*/ 23 w 48"/>
                <a:gd name="T57" fmla="*/ 18 h 94"/>
                <a:gd name="T58" fmla="*/ 20 w 48"/>
                <a:gd name="T59" fmla="*/ 6 h 94"/>
                <a:gd name="T60" fmla="*/ 20 w 48"/>
                <a:gd name="T6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94">
                  <a:moveTo>
                    <a:pt x="44" y="6"/>
                  </a:moveTo>
                  <a:lnTo>
                    <a:pt x="47" y="18"/>
                  </a:lnTo>
                  <a:lnTo>
                    <a:pt x="48" y="25"/>
                  </a:lnTo>
                  <a:lnTo>
                    <a:pt x="48" y="32"/>
                  </a:lnTo>
                  <a:lnTo>
                    <a:pt x="44" y="56"/>
                  </a:lnTo>
                  <a:lnTo>
                    <a:pt x="42" y="62"/>
                  </a:lnTo>
                  <a:lnTo>
                    <a:pt x="44" y="68"/>
                  </a:lnTo>
                  <a:lnTo>
                    <a:pt x="45" y="74"/>
                  </a:lnTo>
                  <a:lnTo>
                    <a:pt x="45" y="81"/>
                  </a:lnTo>
                  <a:lnTo>
                    <a:pt x="44" y="87"/>
                  </a:lnTo>
                  <a:lnTo>
                    <a:pt x="38" y="93"/>
                  </a:lnTo>
                  <a:lnTo>
                    <a:pt x="38" y="85"/>
                  </a:lnTo>
                  <a:lnTo>
                    <a:pt x="33" y="87"/>
                  </a:lnTo>
                  <a:lnTo>
                    <a:pt x="26" y="93"/>
                  </a:lnTo>
                  <a:lnTo>
                    <a:pt x="22" y="94"/>
                  </a:lnTo>
                  <a:lnTo>
                    <a:pt x="14" y="94"/>
                  </a:lnTo>
                  <a:lnTo>
                    <a:pt x="9" y="93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3" y="85"/>
                  </a:lnTo>
                  <a:lnTo>
                    <a:pt x="13" y="83"/>
                  </a:lnTo>
                  <a:lnTo>
                    <a:pt x="17" y="81"/>
                  </a:lnTo>
                  <a:lnTo>
                    <a:pt x="23" y="75"/>
                  </a:lnTo>
                  <a:lnTo>
                    <a:pt x="28" y="69"/>
                  </a:lnTo>
                  <a:lnTo>
                    <a:pt x="32" y="63"/>
                  </a:lnTo>
                  <a:lnTo>
                    <a:pt x="32" y="47"/>
                  </a:lnTo>
                  <a:lnTo>
                    <a:pt x="32" y="38"/>
                  </a:lnTo>
                  <a:lnTo>
                    <a:pt x="29" y="30"/>
                  </a:lnTo>
                  <a:lnTo>
                    <a:pt x="23" y="18"/>
                  </a:lnTo>
                  <a:lnTo>
                    <a:pt x="20" y="6"/>
                  </a:lnTo>
                  <a:lnTo>
                    <a:pt x="2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8" name="Freeform 1082"/>
            <p:cNvSpPr>
              <a:spLocks/>
            </p:cNvSpPr>
            <p:nvPr/>
          </p:nvSpPr>
          <p:spPr bwMode="auto">
            <a:xfrm>
              <a:off x="3761126" y="-1517226"/>
              <a:ext cx="47670" cy="186140"/>
            </a:xfrm>
            <a:custGeom>
              <a:avLst/>
              <a:gdLst>
                <a:gd name="T0" fmla="*/ 21 w 21"/>
                <a:gd name="T1" fmla="*/ 0 h 82"/>
                <a:gd name="T2" fmla="*/ 19 w 21"/>
                <a:gd name="T3" fmla="*/ 7 h 82"/>
                <a:gd name="T4" fmla="*/ 18 w 21"/>
                <a:gd name="T5" fmla="*/ 18 h 82"/>
                <a:gd name="T6" fmla="*/ 16 w 21"/>
                <a:gd name="T7" fmla="*/ 25 h 82"/>
                <a:gd name="T8" fmla="*/ 16 w 21"/>
                <a:gd name="T9" fmla="*/ 37 h 82"/>
                <a:gd name="T10" fmla="*/ 14 w 21"/>
                <a:gd name="T11" fmla="*/ 42 h 82"/>
                <a:gd name="T12" fmla="*/ 12 w 21"/>
                <a:gd name="T13" fmla="*/ 50 h 82"/>
                <a:gd name="T14" fmla="*/ 10 w 21"/>
                <a:gd name="T15" fmla="*/ 60 h 82"/>
                <a:gd name="T16" fmla="*/ 9 w 21"/>
                <a:gd name="T17" fmla="*/ 68 h 82"/>
                <a:gd name="T18" fmla="*/ 15 w 21"/>
                <a:gd name="T19" fmla="*/ 74 h 82"/>
                <a:gd name="T20" fmla="*/ 12 w 21"/>
                <a:gd name="T21" fmla="*/ 81 h 82"/>
                <a:gd name="T22" fmla="*/ 10 w 21"/>
                <a:gd name="T23" fmla="*/ 82 h 82"/>
                <a:gd name="T24" fmla="*/ 3 w 21"/>
                <a:gd name="T25" fmla="*/ 81 h 82"/>
                <a:gd name="T26" fmla="*/ 0 w 21"/>
                <a:gd name="T2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82">
                  <a:moveTo>
                    <a:pt x="21" y="0"/>
                  </a:moveTo>
                  <a:lnTo>
                    <a:pt x="19" y="7"/>
                  </a:lnTo>
                  <a:lnTo>
                    <a:pt x="18" y="18"/>
                  </a:lnTo>
                  <a:lnTo>
                    <a:pt x="16" y="25"/>
                  </a:lnTo>
                  <a:lnTo>
                    <a:pt x="16" y="37"/>
                  </a:lnTo>
                  <a:lnTo>
                    <a:pt x="14" y="42"/>
                  </a:lnTo>
                  <a:lnTo>
                    <a:pt x="12" y="50"/>
                  </a:lnTo>
                  <a:lnTo>
                    <a:pt x="10" y="60"/>
                  </a:lnTo>
                  <a:lnTo>
                    <a:pt x="9" y="68"/>
                  </a:lnTo>
                  <a:lnTo>
                    <a:pt x="15" y="74"/>
                  </a:lnTo>
                  <a:lnTo>
                    <a:pt x="12" y="81"/>
                  </a:lnTo>
                  <a:lnTo>
                    <a:pt x="10" y="82"/>
                  </a:lnTo>
                  <a:lnTo>
                    <a:pt x="3" y="81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19" name="Freeform 1083"/>
            <p:cNvSpPr>
              <a:spLocks/>
            </p:cNvSpPr>
            <p:nvPr/>
          </p:nvSpPr>
          <p:spPr bwMode="auto">
            <a:xfrm>
              <a:off x="3615846" y="-2071105"/>
              <a:ext cx="129390" cy="326879"/>
            </a:xfrm>
            <a:custGeom>
              <a:avLst/>
              <a:gdLst>
                <a:gd name="T0" fmla="*/ 44 w 57"/>
                <a:gd name="T1" fmla="*/ 0 h 144"/>
                <a:gd name="T2" fmla="*/ 41 w 57"/>
                <a:gd name="T3" fmla="*/ 4 h 144"/>
                <a:gd name="T4" fmla="*/ 42 w 57"/>
                <a:gd name="T5" fmla="*/ 10 h 144"/>
                <a:gd name="T6" fmla="*/ 41 w 57"/>
                <a:gd name="T7" fmla="*/ 18 h 144"/>
                <a:gd name="T8" fmla="*/ 42 w 57"/>
                <a:gd name="T9" fmla="*/ 27 h 144"/>
                <a:gd name="T10" fmla="*/ 41 w 57"/>
                <a:gd name="T11" fmla="*/ 29 h 144"/>
                <a:gd name="T12" fmla="*/ 41 w 57"/>
                <a:gd name="T13" fmla="*/ 37 h 144"/>
                <a:gd name="T14" fmla="*/ 39 w 57"/>
                <a:gd name="T15" fmla="*/ 43 h 144"/>
                <a:gd name="T16" fmla="*/ 36 w 57"/>
                <a:gd name="T17" fmla="*/ 50 h 144"/>
                <a:gd name="T18" fmla="*/ 36 w 57"/>
                <a:gd name="T19" fmla="*/ 56 h 144"/>
                <a:gd name="T20" fmla="*/ 35 w 57"/>
                <a:gd name="T21" fmla="*/ 60 h 144"/>
                <a:gd name="T22" fmla="*/ 31 w 57"/>
                <a:gd name="T23" fmla="*/ 68 h 144"/>
                <a:gd name="T24" fmla="*/ 29 w 57"/>
                <a:gd name="T25" fmla="*/ 74 h 144"/>
                <a:gd name="T26" fmla="*/ 25 w 57"/>
                <a:gd name="T27" fmla="*/ 81 h 144"/>
                <a:gd name="T28" fmla="*/ 22 w 57"/>
                <a:gd name="T29" fmla="*/ 87 h 144"/>
                <a:gd name="T30" fmla="*/ 19 w 57"/>
                <a:gd name="T31" fmla="*/ 94 h 144"/>
                <a:gd name="T32" fmla="*/ 14 w 57"/>
                <a:gd name="T33" fmla="*/ 104 h 144"/>
                <a:gd name="T34" fmla="*/ 12 w 57"/>
                <a:gd name="T35" fmla="*/ 109 h 144"/>
                <a:gd name="T36" fmla="*/ 10 w 57"/>
                <a:gd name="T37" fmla="*/ 113 h 144"/>
                <a:gd name="T38" fmla="*/ 6 w 57"/>
                <a:gd name="T39" fmla="*/ 119 h 144"/>
                <a:gd name="T40" fmla="*/ 4 w 57"/>
                <a:gd name="T41" fmla="*/ 125 h 144"/>
                <a:gd name="T42" fmla="*/ 1 w 57"/>
                <a:gd name="T43" fmla="*/ 131 h 144"/>
                <a:gd name="T44" fmla="*/ 0 w 57"/>
                <a:gd name="T45" fmla="*/ 135 h 144"/>
                <a:gd name="T46" fmla="*/ 3 w 57"/>
                <a:gd name="T47" fmla="*/ 144 h 144"/>
                <a:gd name="T48" fmla="*/ 8 w 57"/>
                <a:gd name="T49" fmla="*/ 144 h 144"/>
                <a:gd name="T50" fmla="*/ 13 w 57"/>
                <a:gd name="T51" fmla="*/ 138 h 144"/>
                <a:gd name="T52" fmla="*/ 14 w 57"/>
                <a:gd name="T53" fmla="*/ 132 h 144"/>
                <a:gd name="T54" fmla="*/ 14 w 57"/>
                <a:gd name="T55" fmla="*/ 126 h 144"/>
                <a:gd name="T56" fmla="*/ 16 w 57"/>
                <a:gd name="T57" fmla="*/ 117 h 144"/>
                <a:gd name="T58" fmla="*/ 20 w 57"/>
                <a:gd name="T59" fmla="*/ 110 h 144"/>
                <a:gd name="T60" fmla="*/ 26 w 57"/>
                <a:gd name="T61" fmla="*/ 104 h 144"/>
                <a:gd name="T62" fmla="*/ 31 w 57"/>
                <a:gd name="T63" fmla="*/ 97 h 144"/>
                <a:gd name="T64" fmla="*/ 33 w 57"/>
                <a:gd name="T65" fmla="*/ 90 h 144"/>
                <a:gd name="T66" fmla="*/ 41 w 57"/>
                <a:gd name="T67" fmla="*/ 81 h 144"/>
                <a:gd name="T68" fmla="*/ 47 w 57"/>
                <a:gd name="T69" fmla="*/ 74 h 144"/>
                <a:gd name="T70" fmla="*/ 50 w 57"/>
                <a:gd name="T71" fmla="*/ 66 h 144"/>
                <a:gd name="T72" fmla="*/ 53 w 57"/>
                <a:gd name="T73" fmla="*/ 59 h 144"/>
                <a:gd name="T74" fmla="*/ 54 w 57"/>
                <a:gd name="T75" fmla="*/ 49 h 144"/>
                <a:gd name="T76" fmla="*/ 55 w 57"/>
                <a:gd name="T77" fmla="*/ 41 h 144"/>
                <a:gd name="T78" fmla="*/ 55 w 57"/>
                <a:gd name="T79" fmla="*/ 34 h 144"/>
                <a:gd name="T80" fmla="*/ 57 w 57"/>
                <a:gd name="T81" fmla="*/ 23 h 144"/>
                <a:gd name="T82" fmla="*/ 57 w 57"/>
                <a:gd name="T83" fmla="*/ 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144">
                  <a:moveTo>
                    <a:pt x="44" y="0"/>
                  </a:moveTo>
                  <a:lnTo>
                    <a:pt x="41" y="4"/>
                  </a:lnTo>
                  <a:lnTo>
                    <a:pt x="42" y="10"/>
                  </a:lnTo>
                  <a:lnTo>
                    <a:pt x="41" y="18"/>
                  </a:lnTo>
                  <a:lnTo>
                    <a:pt x="42" y="27"/>
                  </a:lnTo>
                  <a:lnTo>
                    <a:pt x="41" y="29"/>
                  </a:lnTo>
                  <a:lnTo>
                    <a:pt x="41" y="37"/>
                  </a:lnTo>
                  <a:lnTo>
                    <a:pt x="39" y="43"/>
                  </a:lnTo>
                  <a:lnTo>
                    <a:pt x="36" y="50"/>
                  </a:lnTo>
                  <a:lnTo>
                    <a:pt x="36" y="56"/>
                  </a:lnTo>
                  <a:lnTo>
                    <a:pt x="35" y="60"/>
                  </a:lnTo>
                  <a:lnTo>
                    <a:pt x="31" y="68"/>
                  </a:lnTo>
                  <a:lnTo>
                    <a:pt x="29" y="74"/>
                  </a:lnTo>
                  <a:lnTo>
                    <a:pt x="25" y="81"/>
                  </a:lnTo>
                  <a:lnTo>
                    <a:pt x="22" y="87"/>
                  </a:lnTo>
                  <a:lnTo>
                    <a:pt x="19" y="94"/>
                  </a:lnTo>
                  <a:lnTo>
                    <a:pt x="14" y="104"/>
                  </a:lnTo>
                  <a:lnTo>
                    <a:pt x="12" y="109"/>
                  </a:lnTo>
                  <a:lnTo>
                    <a:pt x="10" y="113"/>
                  </a:lnTo>
                  <a:lnTo>
                    <a:pt x="6" y="119"/>
                  </a:lnTo>
                  <a:lnTo>
                    <a:pt x="4" y="125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3" y="144"/>
                  </a:lnTo>
                  <a:lnTo>
                    <a:pt x="8" y="144"/>
                  </a:lnTo>
                  <a:lnTo>
                    <a:pt x="13" y="138"/>
                  </a:lnTo>
                  <a:lnTo>
                    <a:pt x="14" y="132"/>
                  </a:lnTo>
                  <a:lnTo>
                    <a:pt x="14" y="126"/>
                  </a:lnTo>
                  <a:lnTo>
                    <a:pt x="16" y="117"/>
                  </a:lnTo>
                  <a:lnTo>
                    <a:pt x="20" y="110"/>
                  </a:lnTo>
                  <a:lnTo>
                    <a:pt x="26" y="104"/>
                  </a:lnTo>
                  <a:lnTo>
                    <a:pt x="31" y="97"/>
                  </a:lnTo>
                  <a:lnTo>
                    <a:pt x="33" y="90"/>
                  </a:lnTo>
                  <a:lnTo>
                    <a:pt x="41" y="81"/>
                  </a:lnTo>
                  <a:lnTo>
                    <a:pt x="47" y="74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4" y="49"/>
                  </a:lnTo>
                  <a:lnTo>
                    <a:pt x="55" y="41"/>
                  </a:lnTo>
                  <a:lnTo>
                    <a:pt x="55" y="34"/>
                  </a:lnTo>
                  <a:lnTo>
                    <a:pt x="57" y="23"/>
                  </a:lnTo>
                  <a:lnTo>
                    <a:pt x="57" y="2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0" name="Freeform 1084"/>
            <p:cNvSpPr>
              <a:spLocks/>
            </p:cNvSpPr>
            <p:nvPr/>
          </p:nvSpPr>
          <p:spPr bwMode="auto">
            <a:xfrm>
              <a:off x="3749776" y="-1980305"/>
              <a:ext cx="81720" cy="79450"/>
            </a:xfrm>
            <a:custGeom>
              <a:avLst/>
              <a:gdLst>
                <a:gd name="T0" fmla="*/ 36 w 36"/>
                <a:gd name="T1" fmla="*/ 0 h 35"/>
                <a:gd name="T2" fmla="*/ 32 w 36"/>
                <a:gd name="T3" fmla="*/ 7 h 35"/>
                <a:gd name="T4" fmla="*/ 33 w 36"/>
                <a:gd name="T5" fmla="*/ 16 h 35"/>
                <a:gd name="T6" fmla="*/ 30 w 36"/>
                <a:gd name="T7" fmla="*/ 23 h 35"/>
                <a:gd name="T8" fmla="*/ 27 w 36"/>
                <a:gd name="T9" fmla="*/ 35 h 35"/>
                <a:gd name="T10" fmla="*/ 15 w 36"/>
                <a:gd name="T11" fmla="*/ 34 h 35"/>
                <a:gd name="T12" fmla="*/ 8 w 36"/>
                <a:gd name="T13" fmla="*/ 32 h 35"/>
                <a:gd name="T14" fmla="*/ 0 w 36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5">
                  <a:moveTo>
                    <a:pt x="36" y="0"/>
                  </a:moveTo>
                  <a:lnTo>
                    <a:pt x="32" y="7"/>
                  </a:lnTo>
                  <a:lnTo>
                    <a:pt x="33" y="16"/>
                  </a:lnTo>
                  <a:lnTo>
                    <a:pt x="30" y="23"/>
                  </a:lnTo>
                  <a:lnTo>
                    <a:pt x="27" y="35"/>
                  </a:lnTo>
                  <a:lnTo>
                    <a:pt x="15" y="34"/>
                  </a:lnTo>
                  <a:lnTo>
                    <a:pt x="8" y="32"/>
                  </a:lnTo>
                  <a:lnTo>
                    <a:pt x="0" y="3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1" name="Freeform 1085"/>
            <p:cNvSpPr>
              <a:spLocks/>
            </p:cNvSpPr>
            <p:nvPr/>
          </p:nvSpPr>
          <p:spPr bwMode="auto">
            <a:xfrm>
              <a:off x="3740696" y="-2080185"/>
              <a:ext cx="20430" cy="59020"/>
            </a:xfrm>
            <a:custGeom>
              <a:avLst/>
              <a:gdLst>
                <a:gd name="T0" fmla="*/ 0 w 9"/>
                <a:gd name="T1" fmla="*/ 0 h 26"/>
                <a:gd name="T2" fmla="*/ 6 w 9"/>
                <a:gd name="T3" fmla="*/ 1 h 26"/>
                <a:gd name="T4" fmla="*/ 8 w 9"/>
                <a:gd name="T5" fmla="*/ 6 h 26"/>
                <a:gd name="T6" fmla="*/ 9 w 9"/>
                <a:gd name="T7" fmla="*/ 14 h 26"/>
                <a:gd name="T8" fmla="*/ 8 w 9"/>
                <a:gd name="T9" fmla="*/ 20 h 26"/>
                <a:gd name="T10" fmla="*/ 4 w 9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6">
                  <a:moveTo>
                    <a:pt x="0" y="0"/>
                  </a:moveTo>
                  <a:lnTo>
                    <a:pt x="6" y="1"/>
                  </a:lnTo>
                  <a:lnTo>
                    <a:pt x="8" y="6"/>
                  </a:lnTo>
                  <a:lnTo>
                    <a:pt x="9" y="14"/>
                  </a:lnTo>
                  <a:lnTo>
                    <a:pt x="8" y="20"/>
                  </a:lnTo>
                  <a:lnTo>
                    <a:pt x="4" y="26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2" name="Freeform 1086"/>
            <p:cNvSpPr>
              <a:spLocks/>
            </p:cNvSpPr>
            <p:nvPr/>
          </p:nvSpPr>
          <p:spPr bwMode="auto">
            <a:xfrm>
              <a:off x="3686216" y="-2014355"/>
              <a:ext cx="15890" cy="56750"/>
            </a:xfrm>
            <a:custGeom>
              <a:avLst/>
              <a:gdLst>
                <a:gd name="T0" fmla="*/ 7 w 7"/>
                <a:gd name="T1" fmla="*/ 0 h 25"/>
                <a:gd name="T2" fmla="*/ 4 w 7"/>
                <a:gd name="T3" fmla="*/ 7 h 25"/>
                <a:gd name="T4" fmla="*/ 1 w 7"/>
                <a:gd name="T5" fmla="*/ 10 h 25"/>
                <a:gd name="T6" fmla="*/ 0 w 7"/>
                <a:gd name="T7" fmla="*/ 16 h 25"/>
                <a:gd name="T8" fmla="*/ 1 w 7"/>
                <a:gd name="T9" fmla="*/ 21 h 25"/>
                <a:gd name="T10" fmla="*/ 4 w 7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5">
                  <a:moveTo>
                    <a:pt x="7" y="0"/>
                  </a:moveTo>
                  <a:lnTo>
                    <a:pt x="4" y="7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1" y="21"/>
                  </a:lnTo>
                  <a:lnTo>
                    <a:pt x="4" y="2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3" name="Line 1087"/>
            <p:cNvSpPr>
              <a:spLocks noChangeShapeType="1"/>
            </p:cNvSpPr>
            <p:nvPr/>
          </p:nvSpPr>
          <p:spPr bwMode="auto">
            <a:xfrm>
              <a:off x="3749776" y="-2100615"/>
              <a:ext cx="0" cy="1589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4" name="Freeform 1088"/>
            <p:cNvSpPr>
              <a:spLocks/>
            </p:cNvSpPr>
            <p:nvPr/>
          </p:nvSpPr>
          <p:spPr bwMode="auto">
            <a:xfrm>
              <a:off x="3366147" y="-2168715"/>
              <a:ext cx="204300" cy="363199"/>
            </a:xfrm>
            <a:custGeom>
              <a:avLst/>
              <a:gdLst>
                <a:gd name="T0" fmla="*/ 90 w 90"/>
                <a:gd name="T1" fmla="*/ 9 h 160"/>
                <a:gd name="T2" fmla="*/ 83 w 90"/>
                <a:gd name="T3" fmla="*/ 5 h 160"/>
                <a:gd name="T4" fmla="*/ 70 w 90"/>
                <a:gd name="T5" fmla="*/ 0 h 160"/>
                <a:gd name="T6" fmla="*/ 55 w 90"/>
                <a:gd name="T7" fmla="*/ 2 h 160"/>
                <a:gd name="T8" fmla="*/ 41 w 90"/>
                <a:gd name="T9" fmla="*/ 6 h 160"/>
                <a:gd name="T10" fmla="*/ 30 w 90"/>
                <a:gd name="T11" fmla="*/ 11 h 160"/>
                <a:gd name="T12" fmla="*/ 19 w 90"/>
                <a:gd name="T13" fmla="*/ 17 h 160"/>
                <a:gd name="T14" fmla="*/ 14 w 90"/>
                <a:gd name="T15" fmla="*/ 21 h 160"/>
                <a:gd name="T16" fmla="*/ 13 w 90"/>
                <a:gd name="T17" fmla="*/ 28 h 160"/>
                <a:gd name="T18" fmla="*/ 11 w 90"/>
                <a:gd name="T19" fmla="*/ 34 h 160"/>
                <a:gd name="T20" fmla="*/ 11 w 90"/>
                <a:gd name="T21" fmla="*/ 43 h 160"/>
                <a:gd name="T22" fmla="*/ 10 w 90"/>
                <a:gd name="T23" fmla="*/ 51 h 160"/>
                <a:gd name="T24" fmla="*/ 7 w 90"/>
                <a:gd name="T25" fmla="*/ 59 h 160"/>
                <a:gd name="T26" fmla="*/ 5 w 90"/>
                <a:gd name="T27" fmla="*/ 66 h 160"/>
                <a:gd name="T28" fmla="*/ 4 w 90"/>
                <a:gd name="T29" fmla="*/ 80 h 160"/>
                <a:gd name="T30" fmla="*/ 2 w 90"/>
                <a:gd name="T31" fmla="*/ 89 h 160"/>
                <a:gd name="T32" fmla="*/ 2 w 90"/>
                <a:gd name="T33" fmla="*/ 93 h 160"/>
                <a:gd name="T34" fmla="*/ 2 w 90"/>
                <a:gd name="T35" fmla="*/ 100 h 160"/>
                <a:gd name="T36" fmla="*/ 2 w 90"/>
                <a:gd name="T37" fmla="*/ 105 h 160"/>
                <a:gd name="T38" fmla="*/ 4 w 90"/>
                <a:gd name="T39" fmla="*/ 111 h 160"/>
                <a:gd name="T40" fmla="*/ 2 w 90"/>
                <a:gd name="T41" fmla="*/ 117 h 160"/>
                <a:gd name="T42" fmla="*/ 1 w 90"/>
                <a:gd name="T43" fmla="*/ 127 h 160"/>
                <a:gd name="T44" fmla="*/ 1 w 90"/>
                <a:gd name="T45" fmla="*/ 136 h 160"/>
                <a:gd name="T46" fmla="*/ 1 w 90"/>
                <a:gd name="T47" fmla="*/ 145 h 160"/>
                <a:gd name="T48" fmla="*/ 0 w 90"/>
                <a:gd name="T49" fmla="*/ 152 h 160"/>
                <a:gd name="T50" fmla="*/ 0 w 90"/>
                <a:gd name="T51" fmla="*/ 158 h 160"/>
                <a:gd name="T52" fmla="*/ 1 w 90"/>
                <a:gd name="T53" fmla="*/ 160 h 160"/>
                <a:gd name="T54" fmla="*/ 7 w 90"/>
                <a:gd name="T55" fmla="*/ 158 h 160"/>
                <a:gd name="T56" fmla="*/ 11 w 90"/>
                <a:gd name="T57" fmla="*/ 155 h 160"/>
                <a:gd name="T58" fmla="*/ 16 w 90"/>
                <a:gd name="T59" fmla="*/ 153 h 160"/>
                <a:gd name="T60" fmla="*/ 17 w 90"/>
                <a:gd name="T61" fmla="*/ 155 h 160"/>
                <a:gd name="T62" fmla="*/ 19 w 90"/>
                <a:gd name="T63" fmla="*/ 149 h 160"/>
                <a:gd name="T64" fmla="*/ 20 w 90"/>
                <a:gd name="T65" fmla="*/ 139 h 160"/>
                <a:gd name="T66" fmla="*/ 22 w 90"/>
                <a:gd name="T67" fmla="*/ 133 h 160"/>
                <a:gd name="T68" fmla="*/ 23 w 90"/>
                <a:gd name="T69" fmla="*/ 124 h 160"/>
                <a:gd name="T70" fmla="*/ 26 w 90"/>
                <a:gd name="T71" fmla="*/ 117 h 160"/>
                <a:gd name="T72" fmla="*/ 29 w 90"/>
                <a:gd name="T73" fmla="*/ 108 h 160"/>
                <a:gd name="T74" fmla="*/ 29 w 90"/>
                <a:gd name="T75" fmla="*/ 100 h 160"/>
                <a:gd name="T76" fmla="*/ 30 w 90"/>
                <a:gd name="T77" fmla="*/ 93 h 160"/>
                <a:gd name="T78" fmla="*/ 30 w 90"/>
                <a:gd name="T79" fmla="*/ 86 h 160"/>
                <a:gd name="T80" fmla="*/ 32 w 90"/>
                <a:gd name="T81" fmla="*/ 7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60">
                  <a:moveTo>
                    <a:pt x="90" y="9"/>
                  </a:moveTo>
                  <a:lnTo>
                    <a:pt x="83" y="5"/>
                  </a:lnTo>
                  <a:lnTo>
                    <a:pt x="70" y="0"/>
                  </a:lnTo>
                  <a:lnTo>
                    <a:pt x="55" y="2"/>
                  </a:lnTo>
                  <a:lnTo>
                    <a:pt x="41" y="6"/>
                  </a:lnTo>
                  <a:lnTo>
                    <a:pt x="30" y="11"/>
                  </a:lnTo>
                  <a:lnTo>
                    <a:pt x="19" y="17"/>
                  </a:lnTo>
                  <a:lnTo>
                    <a:pt x="14" y="21"/>
                  </a:lnTo>
                  <a:lnTo>
                    <a:pt x="13" y="28"/>
                  </a:lnTo>
                  <a:lnTo>
                    <a:pt x="11" y="34"/>
                  </a:lnTo>
                  <a:lnTo>
                    <a:pt x="11" y="43"/>
                  </a:lnTo>
                  <a:lnTo>
                    <a:pt x="10" y="51"/>
                  </a:lnTo>
                  <a:lnTo>
                    <a:pt x="7" y="59"/>
                  </a:lnTo>
                  <a:lnTo>
                    <a:pt x="5" y="66"/>
                  </a:lnTo>
                  <a:lnTo>
                    <a:pt x="4" y="80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100"/>
                  </a:lnTo>
                  <a:lnTo>
                    <a:pt x="2" y="105"/>
                  </a:lnTo>
                  <a:lnTo>
                    <a:pt x="4" y="111"/>
                  </a:lnTo>
                  <a:lnTo>
                    <a:pt x="2" y="117"/>
                  </a:lnTo>
                  <a:lnTo>
                    <a:pt x="1" y="127"/>
                  </a:lnTo>
                  <a:lnTo>
                    <a:pt x="1" y="136"/>
                  </a:lnTo>
                  <a:lnTo>
                    <a:pt x="1" y="145"/>
                  </a:lnTo>
                  <a:lnTo>
                    <a:pt x="0" y="152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7" y="158"/>
                  </a:lnTo>
                  <a:lnTo>
                    <a:pt x="11" y="155"/>
                  </a:lnTo>
                  <a:lnTo>
                    <a:pt x="16" y="153"/>
                  </a:lnTo>
                  <a:lnTo>
                    <a:pt x="17" y="155"/>
                  </a:lnTo>
                  <a:lnTo>
                    <a:pt x="19" y="149"/>
                  </a:lnTo>
                  <a:lnTo>
                    <a:pt x="20" y="139"/>
                  </a:lnTo>
                  <a:lnTo>
                    <a:pt x="22" y="133"/>
                  </a:lnTo>
                  <a:lnTo>
                    <a:pt x="23" y="124"/>
                  </a:lnTo>
                  <a:lnTo>
                    <a:pt x="26" y="117"/>
                  </a:lnTo>
                  <a:lnTo>
                    <a:pt x="29" y="108"/>
                  </a:lnTo>
                  <a:lnTo>
                    <a:pt x="29" y="100"/>
                  </a:lnTo>
                  <a:lnTo>
                    <a:pt x="30" y="93"/>
                  </a:lnTo>
                  <a:lnTo>
                    <a:pt x="30" y="86"/>
                  </a:lnTo>
                  <a:lnTo>
                    <a:pt x="32" y="77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5" name="Freeform 1089"/>
            <p:cNvSpPr>
              <a:spLocks/>
            </p:cNvSpPr>
            <p:nvPr/>
          </p:nvSpPr>
          <p:spPr bwMode="auto">
            <a:xfrm>
              <a:off x="3431977" y="-1866805"/>
              <a:ext cx="99880" cy="522099"/>
            </a:xfrm>
            <a:custGeom>
              <a:avLst/>
              <a:gdLst>
                <a:gd name="T0" fmla="*/ 7 w 44"/>
                <a:gd name="T1" fmla="*/ 0 h 230"/>
                <a:gd name="T2" fmla="*/ 4 w 44"/>
                <a:gd name="T3" fmla="*/ 10 h 230"/>
                <a:gd name="T4" fmla="*/ 1 w 44"/>
                <a:gd name="T5" fmla="*/ 17 h 230"/>
                <a:gd name="T6" fmla="*/ 1 w 44"/>
                <a:gd name="T7" fmla="*/ 27 h 230"/>
                <a:gd name="T8" fmla="*/ 0 w 44"/>
                <a:gd name="T9" fmla="*/ 35 h 230"/>
                <a:gd name="T10" fmla="*/ 3 w 44"/>
                <a:gd name="T11" fmla="*/ 44 h 230"/>
                <a:gd name="T12" fmla="*/ 4 w 44"/>
                <a:gd name="T13" fmla="*/ 53 h 230"/>
                <a:gd name="T14" fmla="*/ 7 w 44"/>
                <a:gd name="T15" fmla="*/ 64 h 230"/>
                <a:gd name="T16" fmla="*/ 6 w 44"/>
                <a:gd name="T17" fmla="*/ 78 h 230"/>
                <a:gd name="T18" fmla="*/ 6 w 44"/>
                <a:gd name="T19" fmla="*/ 82 h 230"/>
                <a:gd name="T20" fmla="*/ 6 w 44"/>
                <a:gd name="T21" fmla="*/ 92 h 230"/>
                <a:gd name="T22" fmla="*/ 4 w 44"/>
                <a:gd name="T23" fmla="*/ 106 h 230"/>
                <a:gd name="T24" fmla="*/ 4 w 44"/>
                <a:gd name="T25" fmla="*/ 113 h 230"/>
                <a:gd name="T26" fmla="*/ 4 w 44"/>
                <a:gd name="T27" fmla="*/ 120 h 230"/>
                <a:gd name="T28" fmla="*/ 19 w 44"/>
                <a:gd name="T29" fmla="*/ 119 h 230"/>
                <a:gd name="T30" fmla="*/ 3 w 44"/>
                <a:gd name="T31" fmla="*/ 120 h 230"/>
                <a:gd name="T32" fmla="*/ 7 w 44"/>
                <a:gd name="T33" fmla="*/ 122 h 230"/>
                <a:gd name="T34" fmla="*/ 6 w 44"/>
                <a:gd name="T35" fmla="*/ 130 h 230"/>
                <a:gd name="T36" fmla="*/ 4 w 44"/>
                <a:gd name="T37" fmla="*/ 138 h 230"/>
                <a:gd name="T38" fmla="*/ 3 w 44"/>
                <a:gd name="T39" fmla="*/ 145 h 230"/>
                <a:gd name="T40" fmla="*/ 3 w 44"/>
                <a:gd name="T41" fmla="*/ 155 h 230"/>
                <a:gd name="T42" fmla="*/ 0 w 44"/>
                <a:gd name="T43" fmla="*/ 172 h 230"/>
                <a:gd name="T44" fmla="*/ 0 w 44"/>
                <a:gd name="T45" fmla="*/ 186 h 230"/>
                <a:gd name="T46" fmla="*/ 0 w 44"/>
                <a:gd name="T47" fmla="*/ 200 h 230"/>
                <a:gd name="T48" fmla="*/ 0 w 44"/>
                <a:gd name="T49" fmla="*/ 210 h 230"/>
                <a:gd name="T50" fmla="*/ 1 w 44"/>
                <a:gd name="T51" fmla="*/ 219 h 230"/>
                <a:gd name="T52" fmla="*/ 3 w 44"/>
                <a:gd name="T53" fmla="*/ 228 h 230"/>
                <a:gd name="T54" fmla="*/ 10 w 44"/>
                <a:gd name="T55" fmla="*/ 229 h 230"/>
                <a:gd name="T56" fmla="*/ 14 w 44"/>
                <a:gd name="T57" fmla="*/ 229 h 230"/>
                <a:gd name="T58" fmla="*/ 20 w 44"/>
                <a:gd name="T59" fmla="*/ 229 h 230"/>
                <a:gd name="T60" fmla="*/ 26 w 44"/>
                <a:gd name="T61" fmla="*/ 230 h 230"/>
                <a:gd name="T62" fmla="*/ 32 w 44"/>
                <a:gd name="T63" fmla="*/ 229 h 230"/>
                <a:gd name="T64" fmla="*/ 38 w 44"/>
                <a:gd name="T65" fmla="*/ 224 h 230"/>
                <a:gd name="T66" fmla="*/ 42 w 44"/>
                <a:gd name="T67" fmla="*/ 219 h 230"/>
                <a:gd name="T68" fmla="*/ 41 w 44"/>
                <a:gd name="T69" fmla="*/ 219 h 230"/>
                <a:gd name="T70" fmla="*/ 40 w 44"/>
                <a:gd name="T71" fmla="*/ 201 h 230"/>
                <a:gd name="T72" fmla="*/ 40 w 44"/>
                <a:gd name="T73" fmla="*/ 195 h 230"/>
                <a:gd name="T74" fmla="*/ 38 w 44"/>
                <a:gd name="T75" fmla="*/ 185 h 230"/>
                <a:gd name="T76" fmla="*/ 38 w 44"/>
                <a:gd name="T77" fmla="*/ 177 h 230"/>
                <a:gd name="T78" fmla="*/ 37 w 44"/>
                <a:gd name="T79" fmla="*/ 164 h 230"/>
                <a:gd name="T80" fmla="*/ 37 w 44"/>
                <a:gd name="T81" fmla="*/ 154 h 230"/>
                <a:gd name="T82" fmla="*/ 38 w 44"/>
                <a:gd name="T83" fmla="*/ 141 h 230"/>
                <a:gd name="T84" fmla="*/ 38 w 44"/>
                <a:gd name="T85" fmla="*/ 126 h 230"/>
                <a:gd name="T86" fmla="*/ 38 w 44"/>
                <a:gd name="T87" fmla="*/ 114 h 230"/>
                <a:gd name="T88" fmla="*/ 38 w 44"/>
                <a:gd name="T89" fmla="*/ 104 h 230"/>
                <a:gd name="T90" fmla="*/ 40 w 44"/>
                <a:gd name="T91" fmla="*/ 91 h 230"/>
                <a:gd name="T92" fmla="*/ 40 w 44"/>
                <a:gd name="T93" fmla="*/ 81 h 230"/>
                <a:gd name="T94" fmla="*/ 41 w 44"/>
                <a:gd name="T95" fmla="*/ 72 h 230"/>
                <a:gd name="T96" fmla="*/ 42 w 44"/>
                <a:gd name="T97" fmla="*/ 66 h 230"/>
                <a:gd name="T98" fmla="*/ 44 w 44"/>
                <a:gd name="T99" fmla="*/ 6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230">
                  <a:moveTo>
                    <a:pt x="7" y="0"/>
                  </a:moveTo>
                  <a:lnTo>
                    <a:pt x="4" y="10"/>
                  </a:lnTo>
                  <a:lnTo>
                    <a:pt x="1" y="17"/>
                  </a:lnTo>
                  <a:lnTo>
                    <a:pt x="1" y="27"/>
                  </a:lnTo>
                  <a:lnTo>
                    <a:pt x="0" y="35"/>
                  </a:lnTo>
                  <a:lnTo>
                    <a:pt x="3" y="44"/>
                  </a:lnTo>
                  <a:lnTo>
                    <a:pt x="4" y="53"/>
                  </a:lnTo>
                  <a:lnTo>
                    <a:pt x="7" y="64"/>
                  </a:lnTo>
                  <a:lnTo>
                    <a:pt x="6" y="78"/>
                  </a:lnTo>
                  <a:lnTo>
                    <a:pt x="6" y="82"/>
                  </a:lnTo>
                  <a:lnTo>
                    <a:pt x="6" y="92"/>
                  </a:lnTo>
                  <a:lnTo>
                    <a:pt x="4" y="106"/>
                  </a:lnTo>
                  <a:lnTo>
                    <a:pt x="4" y="113"/>
                  </a:lnTo>
                  <a:lnTo>
                    <a:pt x="4" y="120"/>
                  </a:lnTo>
                  <a:lnTo>
                    <a:pt x="19" y="119"/>
                  </a:lnTo>
                  <a:lnTo>
                    <a:pt x="3" y="120"/>
                  </a:lnTo>
                  <a:lnTo>
                    <a:pt x="7" y="122"/>
                  </a:lnTo>
                  <a:lnTo>
                    <a:pt x="6" y="130"/>
                  </a:lnTo>
                  <a:lnTo>
                    <a:pt x="4" y="138"/>
                  </a:lnTo>
                  <a:lnTo>
                    <a:pt x="3" y="145"/>
                  </a:lnTo>
                  <a:lnTo>
                    <a:pt x="3" y="155"/>
                  </a:lnTo>
                  <a:lnTo>
                    <a:pt x="0" y="172"/>
                  </a:lnTo>
                  <a:lnTo>
                    <a:pt x="0" y="186"/>
                  </a:lnTo>
                  <a:lnTo>
                    <a:pt x="0" y="200"/>
                  </a:lnTo>
                  <a:lnTo>
                    <a:pt x="0" y="210"/>
                  </a:lnTo>
                  <a:lnTo>
                    <a:pt x="1" y="219"/>
                  </a:lnTo>
                  <a:lnTo>
                    <a:pt x="3" y="228"/>
                  </a:lnTo>
                  <a:lnTo>
                    <a:pt x="10" y="229"/>
                  </a:lnTo>
                  <a:lnTo>
                    <a:pt x="14" y="229"/>
                  </a:lnTo>
                  <a:lnTo>
                    <a:pt x="20" y="229"/>
                  </a:lnTo>
                  <a:lnTo>
                    <a:pt x="26" y="230"/>
                  </a:lnTo>
                  <a:lnTo>
                    <a:pt x="32" y="229"/>
                  </a:lnTo>
                  <a:lnTo>
                    <a:pt x="38" y="224"/>
                  </a:lnTo>
                  <a:lnTo>
                    <a:pt x="42" y="219"/>
                  </a:lnTo>
                  <a:lnTo>
                    <a:pt x="41" y="219"/>
                  </a:lnTo>
                  <a:lnTo>
                    <a:pt x="40" y="201"/>
                  </a:lnTo>
                  <a:lnTo>
                    <a:pt x="40" y="195"/>
                  </a:lnTo>
                  <a:lnTo>
                    <a:pt x="38" y="185"/>
                  </a:lnTo>
                  <a:lnTo>
                    <a:pt x="38" y="177"/>
                  </a:lnTo>
                  <a:lnTo>
                    <a:pt x="37" y="164"/>
                  </a:lnTo>
                  <a:lnTo>
                    <a:pt x="37" y="154"/>
                  </a:lnTo>
                  <a:lnTo>
                    <a:pt x="38" y="141"/>
                  </a:lnTo>
                  <a:lnTo>
                    <a:pt x="38" y="126"/>
                  </a:lnTo>
                  <a:lnTo>
                    <a:pt x="38" y="114"/>
                  </a:lnTo>
                  <a:lnTo>
                    <a:pt x="38" y="104"/>
                  </a:lnTo>
                  <a:lnTo>
                    <a:pt x="40" y="91"/>
                  </a:lnTo>
                  <a:lnTo>
                    <a:pt x="40" y="81"/>
                  </a:lnTo>
                  <a:lnTo>
                    <a:pt x="41" y="72"/>
                  </a:lnTo>
                  <a:lnTo>
                    <a:pt x="42" y="66"/>
                  </a:lnTo>
                  <a:lnTo>
                    <a:pt x="44" y="6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6" name="Freeform 1090"/>
            <p:cNvSpPr>
              <a:spLocks/>
            </p:cNvSpPr>
            <p:nvPr/>
          </p:nvSpPr>
          <p:spPr bwMode="auto">
            <a:xfrm>
              <a:off x="3468297" y="-1340166"/>
              <a:ext cx="43130" cy="13620"/>
            </a:xfrm>
            <a:custGeom>
              <a:avLst/>
              <a:gdLst>
                <a:gd name="T0" fmla="*/ 0 w 19"/>
                <a:gd name="T1" fmla="*/ 0 h 6"/>
                <a:gd name="T2" fmla="*/ 0 w 19"/>
                <a:gd name="T3" fmla="*/ 4 h 6"/>
                <a:gd name="T4" fmla="*/ 4 w 19"/>
                <a:gd name="T5" fmla="*/ 4 h 6"/>
                <a:gd name="T6" fmla="*/ 12 w 19"/>
                <a:gd name="T7" fmla="*/ 6 h 6"/>
                <a:gd name="T8" fmla="*/ 15 w 19"/>
                <a:gd name="T9" fmla="*/ 6 h 6"/>
                <a:gd name="T10" fmla="*/ 18 w 19"/>
                <a:gd name="T11" fmla="*/ 4 h 6"/>
                <a:gd name="T12" fmla="*/ 19 w 1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">
                  <a:moveTo>
                    <a:pt x="0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12" y="6"/>
                  </a:lnTo>
                  <a:lnTo>
                    <a:pt x="15" y="6"/>
                  </a:lnTo>
                  <a:lnTo>
                    <a:pt x="18" y="4"/>
                  </a:lnTo>
                  <a:lnTo>
                    <a:pt x="19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7" name="Freeform 1091"/>
            <p:cNvSpPr>
              <a:spLocks/>
            </p:cNvSpPr>
            <p:nvPr/>
          </p:nvSpPr>
          <p:spPr bwMode="auto">
            <a:xfrm>
              <a:off x="3368417" y="-1821405"/>
              <a:ext cx="43130" cy="61290"/>
            </a:xfrm>
            <a:custGeom>
              <a:avLst/>
              <a:gdLst>
                <a:gd name="T0" fmla="*/ 4 w 19"/>
                <a:gd name="T1" fmla="*/ 0 h 27"/>
                <a:gd name="T2" fmla="*/ 1 w 19"/>
                <a:gd name="T3" fmla="*/ 12 h 27"/>
                <a:gd name="T4" fmla="*/ 0 w 19"/>
                <a:gd name="T5" fmla="*/ 22 h 27"/>
                <a:gd name="T6" fmla="*/ 6 w 19"/>
                <a:gd name="T7" fmla="*/ 24 h 27"/>
                <a:gd name="T8" fmla="*/ 12 w 19"/>
                <a:gd name="T9" fmla="*/ 25 h 27"/>
                <a:gd name="T10" fmla="*/ 18 w 19"/>
                <a:gd name="T11" fmla="*/ 27 h 27"/>
                <a:gd name="T12" fmla="*/ 19 w 19"/>
                <a:gd name="T13" fmla="*/ 22 h 27"/>
                <a:gd name="T14" fmla="*/ 19 w 19"/>
                <a:gd name="T15" fmla="*/ 16 h 27"/>
                <a:gd name="T16" fmla="*/ 19 w 19"/>
                <a:gd name="T17" fmla="*/ 9 h 27"/>
                <a:gd name="T18" fmla="*/ 18 w 19"/>
                <a:gd name="T1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7">
                  <a:moveTo>
                    <a:pt x="4" y="0"/>
                  </a:moveTo>
                  <a:lnTo>
                    <a:pt x="1" y="12"/>
                  </a:lnTo>
                  <a:lnTo>
                    <a:pt x="0" y="22"/>
                  </a:lnTo>
                  <a:lnTo>
                    <a:pt x="6" y="24"/>
                  </a:lnTo>
                  <a:lnTo>
                    <a:pt x="12" y="25"/>
                  </a:lnTo>
                  <a:lnTo>
                    <a:pt x="18" y="27"/>
                  </a:lnTo>
                  <a:lnTo>
                    <a:pt x="19" y="22"/>
                  </a:lnTo>
                  <a:lnTo>
                    <a:pt x="19" y="16"/>
                  </a:lnTo>
                  <a:lnTo>
                    <a:pt x="19" y="9"/>
                  </a:lnTo>
                  <a:lnTo>
                    <a:pt x="18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28" name="Freeform 1092"/>
            <p:cNvSpPr>
              <a:spLocks/>
            </p:cNvSpPr>
            <p:nvPr/>
          </p:nvSpPr>
          <p:spPr bwMode="auto">
            <a:xfrm>
              <a:off x="3461487" y="-2291294"/>
              <a:ext cx="113500" cy="120310"/>
            </a:xfrm>
            <a:custGeom>
              <a:avLst/>
              <a:gdLst>
                <a:gd name="T0" fmla="*/ 19 w 50"/>
                <a:gd name="T1" fmla="*/ 3 h 53"/>
                <a:gd name="T2" fmla="*/ 9 w 50"/>
                <a:gd name="T3" fmla="*/ 13 h 53"/>
                <a:gd name="T4" fmla="*/ 1 w 50"/>
                <a:gd name="T5" fmla="*/ 22 h 53"/>
                <a:gd name="T6" fmla="*/ 0 w 50"/>
                <a:gd name="T7" fmla="*/ 31 h 53"/>
                <a:gd name="T8" fmla="*/ 3 w 50"/>
                <a:gd name="T9" fmla="*/ 40 h 53"/>
                <a:gd name="T10" fmla="*/ 5 w 50"/>
                <a:gd name="T11" fmla="*/ 49 h 53"/>
                <a:gd name="T12" fmla="*/ 9 w 50"/>
                <a:gd name="T13" fmla="*/ 50 h 53"/>
                <a:gd name="T14" fmla="*/ 15 w 50"/>
                <a:gd name="T15" fmla="*/ 52 h 53"/>
                <a:gd name="T16" fmla="*/ 24 w 50"/>
                <a:gd name="T17" fmla="*/ 52 h 53"/>
                <a:gd name="T18" fmla="*/ 29 w 50"/>
                <a:gd name="T19" fmla="*/ 53 h 53"/>
                <a:gd name="T20" fmla="*/ 38 w 50"/>
                <a:gd name="T21" fmla="*/ 52 h 53"/>
                <a:gd name="T22" fmla="*/ 41 w 50"/>
                <a:gd name="T23" fmla="*/ 47 h 53"/>
                <a:gd name="T24" fmla="*/ 46 w 50"/>
                <a:gd name="T25" fmla="*/ 44 h 53"/>
                <a:gd name="T26" fmla="*/ 48 w 50"/>
                <a:gd name="T27" fmla="*/ 32 h 53"/>
                <a:gd name="T28" fmla="*/ 50 w 50"/>
                <a:gd name="T29" fmla="*/ 24 h 53"/>
                <a:gd name="T30" fmla="*/ 47 w 50"/>
                <a:gd name="T31" fmla="*/ 13 h 53"/>
                <a:gd name="T32" fmla="*/ 44 w 50"/>
                <a:gd name="T33" fmla="*/ 3 h 53"/>
                <a:gd name="T34" fmla="*/ 38 w 50"/>
                <a:gd name="T3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3">
                  <a:moveTo>
                    <a:pt x="19" y="3"/>
                  </a:moveTo>
                  <a:lnTo>
                    <a:pt x="9" y="13"/>
                  </a:lnTo>
                  <a:lnTo>
                    <a:pt x="1" y="22"/>
                  </a:lnTo>
                  <a:lnTo>
                    <a:pt x="0" y="31"/>
                  </a:lnTo>
                  <a:lnTo>
                    <a:pt x="3" y="40"/>
                  </a:lnTo>
                  <a:lnTo>
                    <a:pt x="5" y="49"/>
                  </a:lnTo>
                  <a:lnTo>
                    <a:pt x="9" y="50"/>
                  </a:lnTo>
                  <a:lnTo>
                    <a:pt x="15" y="52"/>
                  </a:lnTo>
                  <a:lnTo>
                    <a:pt x="24" y="52"/>
                  </a:lnTo>
                  <a:lnTo>
                    <a:pt x="29" y="53"/>
                  </a:lnTo>
                  <a:lnTo>
                    <a:pt x="38" y="52"/>
                  </a:lnTo>
                  <a:lnTo>
                    <a:pt x="41" y="47"/>
                  </a:lnTo>
                  <a:lnTo>
                    <a:pt x="46" y="44"/>
                  </a:lnTo>
                  <a:lnTo>
                    <a:pt x="48" y="32"/>
                  </a:lnTo>
                  <a:lnTo>
                    <a:pt x="50" y="24"/>
                  </a:lnTo>
                  <a:lnTo>
                    <a:pt x="47" y="13"/>
                  </a:lnTo>
                  <a:lnTo>
                    <a:pt x="44" y="3"/>
                  </a:lnTo>
                  <a:lnTo>
                    <a:pt x="38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grpSp>
          <p:nvGrpSpPr>
            <p:cNvPr id="1791" name="Gruppe 1790"/>
            <p:cNvGrpSpPr/>
            <p:nvPr/>
          </p:nvGrpSpPr>
          <p:grpSpPr>
            <a:xfrm>
              <a:off x="7901668" y="-2255718"/>
              <a:ext cx="267860" cy="1016958"/>
              <a:chOff x="5313803" y="-2322435"/>
              <a:chExt cx="267860" cy="1016958"/>
            </a:xfrm>
          </p:grpSpPr>
          <p:sp>
            <p:nvSpPr>
              <p:cNvPr id="1429" name="Freeform 1093"/>
              <p:cNvSpPr>
                <a:spLocks/>
              </p:cNvSpPr>
              <p:nvPr/>
            </p:nvSpPr>
            <p:spPr bwMode="auto">
              <a:xfrm>
                <a:off x="5509023" y="-1596036"/>
                <a:ext cx="63560" cy="45400"/>
              </a:xfrm>
              <a:custGeom>
                <a:avLst/>
                <a:gdLst>
                  <a:gd name="T0" fmla="*/ 2 w 28"/>
                  <a:gd name="T1" fmla="*/ 1 h 20"/>
                  <a:gd name="T2" fmla="*/ 22 w 28"/>
                  <a:gd name="T3" fmla="*/ 0 h 20"/>
                  <a:gd name="T4" fmla="*/ 28 w 28"/>
                  <a:gd name="T5" fmla="*/ 8 h 20"/>
                  <a:gd name="T6" fmla="*/ 26 w 28"/>
                  <a:gd name="T7" fmla="*/ 20 h 20"/>
                  <a:gd name="T8" fmla="*/ 0 w 28"/>
                  <a:gd name="T9" fmla="*/ 20 h 20"/>
                  <a:gd name="T10" fmla="*/ 0 w 28"/>
                  <a:gd name="T11" fmla="*/ 11 h 20"/>
                  <a:gd name="T12" fmla="*/ 2 w 28"/>
                  <a:gd name="T13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0">
                    <a:moveTo>
                      <a:pt x="2" y="1"/>
                    </a:moveTo>
                    <a:lnTo>
                      <a:pt x="22" y="0"/>
                    </a:lnTo>
                    <a:lnTo>
                      <a:pt x="28" y="8"/>
                    </a:lnTo>
                    <a:lnTo>
                      <a:pt x="26" y="20"/>
                    </a:lnTo>
                    <a:lnTo>
                      <a:pt x="0" y="20"/>
                    </a:lnTo>
                    <a:lnTo>
                      <a:pt x="0" y="11"/>
                    </a:lnTo>
                    <a:lnTo>
                      <a:pt x="2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0" name="Freeform 1094"/>
              <p:cNvSpPr>
                <a:spLocks/>
              </p:cNvSpPr>
              <p:nvPr/>
            </p:nvSpPr>
            <p:spPr bwMode="auto">
              <a:xfrm>
                <a:off x="5343313" y="-1441676"/>
                <a:ext cx="72640" cy="52210"/>
              </a:xfrm>
              <a:custGeom>
                <a:avLst/>
                <a:gdLst>
                  <a:gd name="T0" fmla="*/ 6 w 32"/>
                  <a:gd name="T1" fmla="*/ 3 h 23"/>
                  <a:gd name="T2" fmla="*/ 0 w 32"/>
                  <a:gd name="T3" fmla="*/ 14 h 23"/>
                  <a:gd name="T4" fmla="*/ 3 w 32"/>
                  <a:gd name="T5" fmla="*/ 23 h 23"/>
                  <a:gd name="T6" fmla="*/ 32 w 32"/>
                  <a:gd name="T7" fmla="*/ 23 h 23"/>
                  <a:gd name="T8" fmla="*/ 31 w 32"/>
                  <a:gd name="T9" fmla="*/ 0 h 23"/>
                  <a:gd name="T10" fmla="*/ 6 w 32"/>
                  <a:gd name="T11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3">
                    <a:moveTo>
                      <a:pt x="6" y="3"/>
                    </a:moveTo>
                    <a:lnTo>
                      <a:pt x="0" y="14"/>
                    </a:lnTo>
                    <a:lnTo>
                      <a:pt x="3" y="23"/>
                    </a:lnTo>
                    <a:lnTo>
                      <a:pt x="32" y="23"/>
                    </a:lnTo>
                    <a:lnTo>
                      <a:pt x="31" y="0"/>
                    </a:lnTo>
                    <a:lnTo>
                      <a:pt x="6" y="3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1" name="Rectangle 1095"/>
              <p:cNvSpPr>
                <a:spLocks noChangeArrowheads="1"/>
              </p:cNvSpPr>
              <p:nvPr/>
            </p:nvSpPr>
            <p:spPr bwMode="auto">
              <a:xfrm>
                <a:off x="5352393" y="-1387196"/>
                <a:ext cx="61290" cy="2951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2" name="Freeform 1096"/>
              <p:cNvSpPr>
                <a:spLocks/>
              </p:cNvSpPr>
              <p:nvPr/>
            </p:nvSpPr>
            <p:spPr bwMode="auto">
              <a:xfrm>
                <a:off x="5418223" y="-1689106"/>
                <a:ext cx="59020" cy="202030"/>
              </a:xfrm>
              <a:custGeom>
                <a:avLst/>
                <a:gdLst>
                  <a:gd name="T0" fmla="*/ 0 w 26"/>
                  <a:gd name="T1" fmla="*/ 89 h 89"/>
                  <a:gd name="T2" fmla="*/ 0 w 26"/>
                  <a:gd name="T3" fmla="*/ 0 h 89"/>
                  <a:gd name="T4" fmla="*/ 26 w 26"/>
                  <a:gd name="T5" fmla="*/ 0 h 89"/>
                  <a:gd name="T6" fmla="*/ 26 w 26"/>
                  <a:gd name="T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89">
                    <a:moveTo>
                      <a:pt x="0" y="89"/>
                    </a:moveTo>
                    <a:lnTo>
                      <a:pt x="0" y="0"/>
                    </a:lnTo>
                    <a:lnTo>
                      <a:pt x="26" y="0"/>
                    </a:lnTo>
                    <a:lnTo>
                      <a:pt x="26" y="89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3" name="Line 1097"/>
              <p:cNvSpPr>
                <a:spLocks noChangeShapeType="1"/>
              </p:cNvSpPr>
              <p:nvPr/>
            </p:nvSpPr>
            <p:spPr bwMode="auto">
              <a:xfrm flipH="1">
                <a:off x="5493133" y="-1548366"/>
                <a:ext cx="13620" cy="7945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4" name="Rectangle 1098"/>
              <p:cNvSpPr>
                <a:spLocks noChangeArrowheads="1"/>
              </p:cNvSpPr>
              <p:nvPr/>
            </p:nvSpPr>
            <p:spPr bwMode="auto">
              <a:xfrm>
                <a:off x="5413683" y="-1487076"/>
                <a:ext cx="77180" cy="2497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5" name="Freeform 1099"/>
              <p:cNvSpPr>
                <a:spLocks/>
              </p:cNvSpPr>
              <p:nvPr/>
            </p:nvSpPr>
            <p:spPr bwMode="auto">
              <a:xfrm>
                <a:off x="5390983" y="-2322435"/>
                <a:ext cx="108960" cy="131660"/>
              </a:xfrm>
              <a:custGeom>
                <a:avLst/>
                <a:gdLst>
                  <a:gd name="T0" fmla="*/ 15 w 48"/>
                  <a:gd name="T1" fmla="*/ 58 h 58"/>
                  <a:gd name="T2" fmla="*/ 9 w 48"/>
                  <a:gd name="T3" fmla="*/ 55 h 58"/>
                  <a:gd name="T4" fmla="*/ 4 w 48"/>
                  <a:gd name="T5" fmla="*/ 35 h 58"/>
                  <a:gd name="T6" fmla="*/ 0 w 48"/>
                  <a:gd name="T7" fmla="*/ 29 h 58"/>
                  <a:gd name="T8" fmla="*/ 7 w 48"/>
                  <a:gd name="T9" fmla="*/ 8 h 58"/>
                  <a:gd name="T10" fmla="*/ 13 w 48"/>
                  <a:gd name="T11" fmla="*/ 3 h 58"/>
                  <a:gd name="T12" fmla="*/ 21 w 48"/>
                  <a:gd name="T13" fmla="*/ 0 h 58"/>
                  <a:gd name="T14" fmla="*/ 33 w 48"/>
                  <a:gd name="T15" fmla="*/ 1 h 58"/>
                  <a:gd name="T16" fmla="*/ 39 w 48"/>
                  <a:gd name="T17" fmla="*/ 6 h 58"/>
                  <a:gd name="T18" fmla="*/ 48 w 48"/>
                  <a:gd name="T19" fmla="*/ 22 h 58"/>
                  <a:gd name="T20" fmla="*/ 48 w 48"/>
                  <a:gd name="T21" fmla="*/ 28 h 58"/>
                  <a:gd name="T22" fmla="*/ 45 w 48"/>
                  <a:gd name="T23" fmla="*/ 34 h 58"/>
                  <a:gd name="T24" fmla="*/ 41 w 48"/>
                  <a:gd name="T25" fmla="*/ 53 h 58"/>
                  <a:gd name="T26" fmla="*/ 36 w 48"/>
                  <a:gd name="T27" fmla="*/ 56 h 58"/>
                  <a:gd name="T28" fmla="*/ 15 w 48"/>
                  <a:gd name="T2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58">
                    <a:moveTo>
                      <a:pt x="15" y="58"/>
                    </a:moveTo>
                    <a:lnTo>
                      <a:pt x="9" y="55"/>
                    </a:lnTo>
                    <a:lnTo>
                      <a:pt x="4" y="35"/>
                    </a:lnTo>
                    <a:lnTo>
                      <a:pt x="0" y="29"/>
                    </a:lnTo>
                    <a:lnTo>
                      <a:pt x="7" y="8"/>
                    </a:lnTo>
                    <a:lnTo>
                      <a:pt x="13" y="3"/>
                    </a:lnTo>
                    <a:lnTo>
                      <a:pt x="21" y="0"/>
                    </a:lnTo>
                    <a:lnTo>
                      <a:pt x="33" y="1"/>
                    </a:lnTo>
                    <a:lnTo>
                      <a:pt x="39" y="6"/>
                    </a:lnTo>
                    <a:lnTo>
                      <a:pt x="48" y="22"/>
                    </a:lnTo>
                    <a:lnTo>
                      <a:pt x="48" y="28"/>
                    </a:lnTo>
                    <a:lnTo>
                      <a:pt x="45" y="34"/>
                    </a:lnTo>
                    <a:lnTo>
                      <a:pt x="41" y="53"/>
                    </a:lnTo>
                    <a:lnTo>
                      <a:pt x="36" y="56"/>
                    </a:lnTo>
                    <a:lnTo>
                      <a:pt x="15" y="58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6" name="Rectangle 1100"/>
              <p:cNvSpPr>
                <a:spLocks noChangeArrowheads="1"/>
              </p:cNvSpPr>
              <p:nvPr/>
            </p:nvSpPr>
            <p:spPr bwMode="auto">
              <a:xfrm>
                <a:off x="5438653" y="-1727696"/>
                <a:ext cx="18160" cy="3859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7" name="Line 1101"/>
              <p:cNvSpPr>
                <a:spLocks noChangeShapeType="1"/>
              </p:cNvSpPr>
              <p:nvPr/>
            </p:nvSpPr>
            <p:spPr bwMode="auto">
              <a:xfrm>
                <a:off x="5413683" y="-1466646"/>
                <a:ext cx="0" cy="8626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8" name="Rectangle 1102"/>
              <p:cNvSpPr>
                <a:spLocks noChangeArrowheads="1"/>
              </p:cNvSpPr>
              <p:nvPr/>
            </p:nvSpPr>
            <p:spPr bwMode="auto">
              <a:xfrm>
                <a:off x="5440923" y="-1666406"/>
                <a:ext cx="18160" cy="360929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39" name="Rectangle 1103"/>
              <p:cNvSpPr>
                <a:spLocks noChangeArrowheads="1"/>
              </p:cNvSpPr>
              <p:nvPr/>
            </p:nvSpPr>
            <p:spPr bwMode="auto">
              <a:xfrm>
                <a:off x="5509023" y="-1550636"/>
                <a:ext cx="63560" cy="2270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0" name="Freeform 1104"/>
              <p:cNvSpPr>
                <a:spLocks/>
              </p:cNvSpPr>
              <p:nvPr/>
            </p:nvSpPr>
            <p:spPr bwMode="auto">
              <a:xfrm>
                <a:off x="5345583" y="-2065925"/>
                <a:ext cx="15890" cy="186140"/>
              </a:xfrm>
              <a:custGeom>
                <a:avLst/>
                <a:gdLst>
                  <a:gd name="T0" fmla="*/ 7 w 7"/>
                  <a:gd name="T1" fmla="*/ 0 h 82"/>
                  <a:gd name="T2" fmla="*/ 7 w 7"/>
                  <a:gd name="T3" fmla="*/ 36 h 82"/>
                  <a:gd name="T4" fmla="*/ 0 w 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82">
                    <a:moveTo>
                      <a:pt x="7" y="0"/>
                    </a:moveTo>
                    <a:lnTo>
                      <a:pt x="7" y="36"/>
                    </a:lnTo>
                    <a:lnTo>
                      <a:pt x="0" y="8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1" name="Freeform 1105"/>
              <p:cNvSpPr>
                <a:spLocks/>
              </p:cNvSpPr>
              <p:nvPr/>
            </p:nvSpPr>
            <p:spPr bwMode="auto">
              <a:xfrm>
                <a:off x="5402333" y="-1784446"/>
                <a:ext cx="86260" cy="63560"/>
              </a:xfrm>
              <a:custGeom>
                <a:avLst/>
                <a:gdLst>
                  <a:gd name="T0" fmla="*/ 0 w 38"/>
                  <a:gd name="T1" fmla="*/ 0 h 28"/>
                  <a:gd name="T2" fmla="*/ 38 w 38"/>
                  <a:gd name="T3" fmla="*/ 0 h 28"/>
                  <a:gd name="T4" fmla="*/ 38 w 38"/>
                  <a:gd name="T5" fmla="*/ 10 h 28"/>
                  <a:gd name="T6" fmla="*/ 21 w 38"/>
                  <a:gd name="T7" fmla="*/ 10 h 28"/>
                  <a:gd name="T8" fmla="*/ 21 w 38"/>
                  <a:gd name="T9" fmla="*/ 28 h 28"/>
                  <a:gd name="T10" fmla="*/ 18 w 38"/>
                  <a:gd name="T11" fmla="*/ 28 h 28"/>
                  <a:gd name="T12" fmla="*/ 18 w 38"/>
                  <a:gd name="T13" fmla="*/ 11 h 28"/>
                  <a:gd name="T14" fmla="*/ 1 w 38"/>
                  <a:gd name="T15" fmla="*/ 11 h 28"/>
                  <a:gd name="T16" fmla="*/ 0 w 38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28">
                    <a:moveTo>
                      <a:pt x="0" y="0"/>
                    </a:moveTo>
                    <a:lnTo>
                      <a:pt x="38" y="0"/>
                    </a:lnTo>
                    <a:lnTo>
                      <a:pt x="38" y="10"/>
                    </a:lnTo>
                    <a:lnTo>
                      <a:pt x="21" y="10"/>
                    </a:lnTo>
                    <a:lnTo>
                      <a:pt x="21" y="28"/>
                    </a:lnTo>
                    <a:lnTo>
                      <a:pt x="18" y="28"/>
                    </a:lnTo>
                    <a:lnTo>
                      <a:pt x="18" y="11"/>
                    </a:lnTo>
                    <a:lnTo>
                      <a:pt x="1" y="1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2" name="Line 1106"/>
              <p:cNvSpPr>
                <a:spLocks noChangeShapeType="1"/>
              </p:cNvSpPr>
              <p:nvPr/>
            </p:nvSpPr>
            <p:spPr bwMode="auto">
              <a:xfrm>
                <a:off x="5422763" y="-2172615"/>
                <a:ext cx="59020" cy="227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3" name="Line 1107"/>
              <p:cNvSpPr>
                <a:spLocks noChangeShapeType="1"/>
              </p:cNvSpPr>
              <p:nvPr/>
            </p:nvSpPr>
            <p:spPr bwMode="auto">
              <a:xfrm flipV="1">
                <a:off x="5422763" y="-2190775"/>
                <a:ext cx="2270" cy="1816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4" name="Line 1108"/>
              <p:cNvSpPr>
                <a:spLocks noChangeShapeType="1"/>
              </p:cNvSpPr>
              <p:nvPr/>
            </p:nvSpPr>
            <p:spPr bwMode="auto">
              <a:xfrm flipH="1" flipV="1">
                <a:off x="5472703" y="-2195315"/>
                <a:ext cx="4540" cy="2497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5" name="Line 1109"/>
              <p:cNvSpPr>
                <a:spLocks noChangeShapeType="1"/>
              </p:cNvSpPr>
              <p:nvPr/>
            </p:nvSpPr>
            <p:spPr bwMode="auto">
              <a:xfrm flipH="1">
                <a:off x="5347853" y="-1818496"/>
                <a:ext cx="15890" cy="136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6" name="Freeform 1110"/>
              <p:cNvSpPr>
                <a:spLocks/>
              </p:cNvSpPr>
              <p:nvPr/>
            </p:nvSpPr>
            <p:spPr bwMode="auto">
              <a:xfrm>
                <a:off x="5377363" y="-1818496"/>
                <a:ext cx="65830" cy="34050"/>
              </a:xfrm>
              <a:custGeom>
                <a:avLst/>
                <a:gdLst>
                  <a:gd name="T0" fmla="*/ 0 w 29"/>
                  <a:gd name="T1" fmla="*/ 7 h 15"/>
                  <a:gd name="T2" fmla="*/ 29 w 29"/>
                  <a:gd name="T3" fmla="*/ 15 h 15"/>
                  <a:gd name="T4" fmla="*/ 29 w 29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5">
                    <a:moveTo>
                      <a:pt x="0" y="7"/>
                    </a:moveTo>
                    <a:lnTo>
                      <a:pt x="29" y="15"/>
                    </a:lnTo>
                    <a:lnTo>
                      <a:pt x="2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7" name="Line 1111"/>
              <p:cNvSpPr>
                <a:spLocks noChangeShapeType="1"/>
              </p:cNvSpPr>
              <p:nvPr/>
            </p:nvSpPr>
            <p:spPr bwMode="auto">
              <a:xfrm flipV="1">
                <a:off x="5452273" y="-1800336"/>
                <a:ext cx="54480" cy="1135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8" name="Freeform 1112"/>
              <p:cNvSpPr>
                <a:spLocks/>
              </p:cNvSpPr>
              <p:nvPr/>
            </p:nvSpPr>
            <p:spPr bwMode="auto">
              <a:xfrm>
                <a:off x="5366013" y="-1872975"/>
                <a:ext cx="156630" cy="18160"/>
              </a:xfrm>
              <a:custGeom>
                <a:avLst/>
                <a:gdLst>
                  <a:gd name="T0" fmla="*/ 0 w 69"/>
                  <a:gd name="T1" fmla="*/ 4 h 8"/>
                  <a:gd name="T2" fmla="*/ 36 w 69"/>
                  <a:gd name="T3" fmla="*/ 0 h 8"/>
                  <a:gd name="T4" fmla="*/ 69 w 69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8">
                    <a:moveTo>
                      <a:pt x="0" y="4"/>
                    </a:moveTo>
                    <a:lnTo>
                      <a:pt x="36" y="0"/>
                    </a:lnTo>
                    <a:lnTo>
                      <a:pt x="69" y="8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49" name="Freeform 1113"/>
              <p:cNvSpPr>
                <a:spLocks/>
              </p:cNvSpPr>
              <p:nvPr/>
            </p:nvSpPr>
            <p:spPr bwMode="auto">
              <a:xfrm>
                <a:off x="5313803" y="-2174885"/>
                <a:ext cx="108960" cy="288289"/>
              </a:xfrm>
              <a:custGeom>
                <a:avLst/>
                <a:gdLst>
                  <a:gd name="T0" fmla="*/ 48 w 48"/>
                  <a:gd name="T1" fmla="*/ 0 h 127"/>
                  <a:gd name="T2" fmla="*/ 26 w 48"/>
                  <a:gd name="T3" fmla="*/ 7 h 127"/>
                  <a:gd name="T4" fmla="*/ 10 w 48"/>
                  <a:gd name="T5" fmla="*/ 14 h 127"/>
                  <a:gd name="T6" fmla="*/ 0 w 48"/>
                  <a:gd name="T7" fmla="*/ 30 h 127"/>
                  <a:gd name="T8" fmla="*/ 1 w 48"/>
                  <a:gd name="T9" fmla="*/ 48 h 127"/>
                  <a:gd name="T10" fmla="*/ 8 w 48"/>
                  <a:gd name="T11" fmla="*/ 70 h 127"/>
                  <a:gd name="T12" fmla="*/ 9 w 48"/>
                  <a:gd name="T13" fmla="*/ 94 h 127"/>
                  <a:gd name="T14" fmla="*/ 14 w 48"/>
                  <a:gd name="T15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27">
                    <a:moveTo>
                      <a:pt x="48" y="0"/>
                    </a:moveTo>
                    <a:lnTo>
                      <a:pt x="26" y="7"/>
                    </a:lnTo>
                    <a:lnTo>
                      <a:pt x="10" y="14"/>
                    </a:lnTo>
                    <a:lnTo>
                      <a:pt x="0" y="30"/>
                    </a:lnTo>
                    <a:lnTo>
                      <a:pt x="1" y="48"/>
                    </a:lnTo>
                    <a:lnTo>
                      <a:pt x="8" y="70"/>
                    </a:lnTo>
                    <a:lnTo>
                      <a:pt x="9" y="94"/>
                    </a:lnTo>
                    <a:lnTo>
                      <a:pt x="14" y="127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0" name="Freeform 1114"/>
              <p:cNvSpPr>
                <a:spLocks/>
              </p:cNvSpPr>
              <p:nvPr/>
            </p:nvSpPr>
            <p:spPr bwMode="auto">
              <a:xfrm>
                <a:off x="5477243" y="-2170345"/>
                <a:ext cx="93070" cy="304179"/>
              </a:xfrm>
              <a:custGeom>
                <a:avLst/>
                <a:gdLst>
                  <a:gd name="T0" fmla="*/ 0 w 41"/>
                  <a:gd name="T1" fmla="*/ 0 h 134"/>
                  <a:gd name="T2" fmla="*/ 1 w 41"/>
                  <a:gd name="T3" fmla="*/ 0 h 134"/>
                  <a:gd name="T4" fmla="*/ 9 w 41"/>
                  <a:gd name="T5" fmla="*/ 0 h 134"/>
                  <a:gd name="T6" fmla="*/ 34 w 41"/>
                  <a:gd name="T7" fmla="*/ 29 h 134"/>
                  <a:gd name="T8" fmla="*/ 41 w 41"/>
                  <a:gd name="T9" fmla="*/ 45 h 134"/>
                  <a:gd name="T10" fmla="*/ 34 w 41"/>
                  <a:gd name="T11" fmla="*/ 68 h 134"/>
                  <a:gd name="T12" fmla="*/ 30 w 41"/>
                  <a:gd name="T13" fmla="*/ 129 h 134"/>
                  <a:gd name="T14" fmla="*/ 28 w 41"/>
                  <a:gd name="T15" fmla="*/ 134 h 134"/>
                  <a:gd name="T16" fmla="*/ 25 w 41"/>
                  <a:gd name="T17" fmla="*/ 95 h 134"/>
                  <a:gd name="T18" fmla="*/ 20 w 41"/>
                  <a:gd name="T19" fmla="*/ 79 h 134"/>
                  <a:gd name="T20" fmla="*/ 18 w 41"/>
                  <a:gd name="T21" fmla="*/ 4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134">
                    <a:moveTo>
                      <a:pt x="0" y="0"/>
                    </a:moveTo>
                    <a:lnTo>
                      <a:pt x="1" y="0"/>
                    </a:lnTo>
                    <a:lnTo>
                      <a:pt x="9" y="0"/>
                    </a:lnTo>
                    <a:lnTo>
                      <a:pt x="34" y="29"/>
                    </a:lnTo>
                    <a:lnTo>
                      <a:pt x="41" y="45"/>
                    </a:lnTo>
                    <a:lnTo>
                      <a:pt x="34" y="68"/>
                    </a:lnTo>
                    <a:lnTo>
                      <a:pt x="30" y="129"/>
                    </a:lnTo>
                    <a:lnTo>
                      <a:pt x="28" y="134"/>
                    </a:lnTo>
                    <a:lnTo>
                      <a:pt x="25" y="95"/>
                    </a:lnTo>
                    <a:lnTo>
                      <a:pt x="20" y="79"/>
                    </a:lnTo>
                    <a:lnTo>
                      <a:pt x="18" y="4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1" name="Line 1115"/>
              <p:cNvSpPr>
                <a:spLocks noChangeShapeType="1"/>
              </p:cNvSpPr>
              <p:nvPr/>
            </p:nvSpPr>
            <p:spPr bwMode="auto">
              <a:xfrm flipV="1">
                <a:off x="5495403" y="-1764016"/>
                <a:ext cx="52210" cy="454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2" name="Freeform 1116"/>
              <p:cNvSpPr>
                <a:spLocks/>
              </p:cNvSpPr>
              <p:nvPr/>
            </p:nvSpPr>
            <p:spPr bwMode="auto">
              <a:xfrm>
                <a:off x="5338773" y="-1800336"/>
                <a:ext cx="9080" cy="188410"/>
              </a:xfrm>
              <a:custGeom>
                <a:avLst/>
                <a:gdLst>
                  <a:gd name="T0" fmla="*/ 3 w 4"/>
                  <a:gd name="T1" fmla="*/ 0 h 83"/>
                  <a:gd name="T2" fmla="*/ 0 w 4"/>
                  <a:gd name="T3" fmla="*/ 44 h 83"/>
                  <a:gd name="T4" fmla="*/ 4 w 4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3">
                    <a:moveTo>
                      <a:pt x="3" y="0"/>
                    </a:moveTo>
                    <a:lnTo>
                      <a:pt x="0" y="44"/>
                    </a:lnTo>
                    <a:lnTo>
                      <a:pt x="4" y="8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3" name="Freeform 1117"/>
              <p:cNvSpPr>
                <a:spLocks/>
              </p:cNvSpPr>
              <p:nvPr/>
            </p:nvSpPr>
            <p:spPr bwMode="auto">
              <a:xfrm>
                <a:off x="5345583" y="-1684566"/>
                <a:ext cx="70370" cy="251969"/>
              </a:xfrm>
              <a:custGeom>
                <a:avLst/>
                <a:gdLst>
                  <a:gd name="T0" fmla="*/ 1 w 31"/>
                  <a:gd name="T1" fmla="*/ 32 h 111"/>
                  <a:gd name="T2" fmla="*/ 0 w 31"/>
                  <a:gd name="T3" fmla="*/ 99 h 111"/>
                  <a:gd name="T4" fmla="*/ 7 w 31"/>
                  <a:gd name="T5" fmla="*/ 111 h 111"/>
                  <a:gd name="T6" fmla="*/ 24 w 31"/>
                  <a:gd name="T7" fmla="*/ 107 h 111"/>
                  <a:gd name="T8" fmla="*/ 27 w 31"/>
                  <a:gd name="T9" fmla="*/ 92 h 111"/>
                  <a:gd name="T10" fmla="*/ 31 w 31"/>
                  <a:gd name="T11" fmla="*/ 46 h 111"/>
                  <a:gd name="T12" fmla="*/ 29 w 31"/>
                  <a:gd name="T1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11">
                    <a:moveTo>
                      <a:pt x="1" y="32"/>
                    </a:moveTo>
                    <a:lnTo>
                      <a:pt x="0" y="99"/>
                    </a:lnTo>
                    <a:lnTo>
                      <a:pt x="7" y="111"/>
                    </a:lnTo>
                    <a:lnTo>
                      <a:pt x="24" y="107"/>
                    </a:lnTo>
                    <a:lnTo>
                      <a:pt x="27" y="92"/>
                    </a:lnTo>
                    <a:lnTo>
                      <a:pt x="31" y="46"/>
                    </a:lnTo>
                    <a:lnTo>
                      <a:pt x="2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4" name="Freeform 1118"/>
              <p:cNvSpPr>
                <a:spLocks/>
              </p:cNvSpPr>
              <p:nvPr/>
            </p:nvSpPr>
            <p:spPr bwMode="auto">
              <a:xfrm>
                <a:off x="5529453" y="-1870705"/>
                <a:ext cx="40860" cy="40860"/>
              </a:xfrm>
              <a:custGeom>
                <a:avLst/>
                <a:gdLst>
                  <a:gd name="T0" fmla="*/ 5 w 18"/>
                  <a:gd name="T1" fmla="*/ 0 h 18"/>
                  <a:gd name="T2" fmla="*/ 0 w 18"/>
                  <a:gd name="T3" fmla="*/ 9 h 18"/>
                  <a:gd name="T4" fmla="*/ 18 w 18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8">
                    <a:moveTo>
                      <a:pt x="5" y="0"/>
                    </a:moveTo>
                    <a:lnTo>
                      <a:pt x="0" y="9"/>
                    </a:lnTo>
                    <a:lnTo>
                      <a:pt x="18" y="18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5" name="Freeform 1119"/>
              <p:cNvSpPr>
                <a:spLocks/>
              </p:cNvSpPr>
              <p:nvPr/>
            </p:nvSpPr>
            <p:spPr bwMode="auto">
              <a:xfrm>
                <a:off x="5502213" y="-1823036"/>
                <a:ext cx="79450" cy="227000"/>
              </a:xfrm>
              <a:custGeom>
                <a:avLst/>
                <a:gdLst>
                  <a:gd name="T0" fmla="*/ 30 w 35"/>
                  <a:gd name="T1" fmla="*/ 0 h 100"/>
                  <a:gd name="T2" fmla="*/ 32 w 35"/>
                  <a:gd name="T3" fmla="*/ 20 h 100"/>
                  <a:gd name="T4" fmla="*/ 32 w 35"/>
                  <a:gd name="T5" fmla="*/ 50 h 100"/>
                  <a:gd name="T6" fmla="*/ 30 w 35"/>
                  <a:gd name="T7" fmla="*/ 66 h 100"/>
                  <a:gd name="T8" fmla="*/ 35 w 35"/>
                  <a:gd name="T9" fmla="*/ 79 h 100"/>
                  <a:gd name="T10" fmla="*/ 32 w 35"/>
                  <a:gd name="T11" fmla="*/ 93 h 100"/>
                  <a:gd name="T12" fmla="*/ 26 w 35"/>
                  <a:gd name="T13" fmla="*/ 96 h 100"/>
                  <a:gd name="T14" fmla="*/ 7 w 35"/>
                  <a:gd name="T15" fmla="*/ 100 h 100"/>
                  <a:gd name="T16" fmla="*/ 0 w 35"/>
                  <a:gd name="T17" fmla="*/ 90 h 100"/>
                  <a:gd name="T18" fmla="*/ 1 w 35"/>
                  <a:gd name="T19" fmla="*/ 65 h 100"/>
                  <a:gd name="T20" fmla="*/ 0 w 35"/>
                  <a:gd name="T21" fmla="*/ 3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100">
                    <a:moveTo>
                      <a:pt x="30" y="0"/>
                    </a:moveTo>
                    <a:lnTo>
                      <a:pt x="32" y="20"/>
                    </a:lnTo>
                    <a:lnTo>
                      <a:pt x="32" y="50"/>
                    </a:lnTo>
                    <a:lnTo>
                      <a:pt x="30" y="66"/>
                    </a:lnTo>
                    <a:lnTo>
                      <a:pt x="35" y="79"/>
                    </a:lnTo>
                    <a:lnTo>
                      <a:pt x="32" y="93"/>
                    </a:lnTo>
                    <a:lnTo>
                      <a:pt x="26" y="96"/>
                    </a:lnTo>
                    <a:lnTo>
                      <a:pt x="7" y="100"/>
                    </a:lnTo>
                    <a:lnTo>
                      <a:pt x="0" y="90"/>
                    </a:lnTo>
                    <a:lnTo>
                      <a:pt x="1" y="65"/>
                    </a:lnTo>
                    <a:lnTo>
                      <a:pt x="0" y="31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6" name="Freeform 1120"/>
              <p:cNvSpPr>
                <a:spLocks/>
              </p:cNvSpPr>
              <p:nvPr/>
            </p:nvSpPr>
            <p:spPr bwMode="auto">
              <a:xfrm>
                <a:off x="5345583" y="-1879785"/>
                <a:ext cx="9080" cy="68100"/>
              </a:xfrm>
              <a:custGeom>
                <a:avLst/>
                <a:gdLst>
                  <a:gd name="T0" fmla="*/ 0 w 4"/>
                  <a:gd name="T1" fmla="*/ 0 h 30"/>
                  <a:gd name="T2" fmla="*/ 2 w 4"/>
                  <a:gd name="T3" fmla="*/ 19 h 30"/>
                  <a:gd name="T4" fmla="*/ 4 w 4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0">
                    <a:moveTo>
                      <a:pt x="0" y="0"/>
                    </a:moveTo>
                    <a:lnTo>
                      <a:pt x="2" y="19"/>
                    </a:lnTo>
                    <a:lnTo>
                      <a:pt x="4" y="3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</p:grpSp>
        <p:grpSp>
          <p:nvGrpSpPr>
            <p:cNvPr id="1792" name="Gruppe 1791"/>
            <p:cNvGrpSpPr/>
            <p:nvPr/>
          </p:nvGrpSpPr>
          <p:grpSpPr>
            <a:xfrm>
              <a:off x="5349045" y="-2254977"/>
              <a:ext cx="310989" cy="1014688"/>
              <a:chOff x="7962888" y="-2317895"/>
              <a:chExt cx="310989" cy="1014688"/>
            </a:xfrm>
          </p:grpSpPr>
          <p:sp>
            <p:nvSpPr>
              <p:cNvPr id="1457" name="Line 1121"/>
              <p:cNvSpPr>
                <a:spLocks noChangeShapeType="1"/>
              </p:cNvSpPr>
              <p:nvPr/>
            </p:nvSpPr>
            <p:spPr bwMode="auto">
              <a:xfrm flipV="1">
                <a:off x="8092277" y="-2188505"/>
                <a:ext cx="4540" cy="363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8" name="Line 1122"/>
              <p:cNvSpPr>
                <a:spLocks noChangeShapeType="1"/>
              </p:cNvSpPr>
              <p:nvPr/>
            </p:nvSpPr>
            <p:spPr bwMode="auto">
              <a:xfrm flipH="1" flipV="1">
                <a:off x="8144487" y="-2193045"/>
                <a:ext cx="4540" cy="3178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59" name="Freeform 1123"/>
              <p:cNvSpPr>
                <a:spLocks/>
              </p:cNvSpPr>
              <p:nvPr/>
            </p:nvSpPr>
            <p:spPr bwMode="auto">
              <a:xfrm>
                <a:off x="8017368" y="-2063655"/>
                <a:ext cx="15890" cy="186140"/>
              </a:xfrm>
              <a:custGeom>
                <a:avLst/>
                <a:gdLst>
                  <a:gd name="T0" fmla="*/ 7 w 7"/>
                  <a:gd name="T1" fmla="*/ 0 h 82"/>
                  <a:gd name="T2" fmla="*/ 7 w 7"/>
                  <a:gd name="T3" fmla="*/ 36 h 82"/>
                  <a:gd name="T4" fmla="*/ 0 w 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82">
                    <a:moveTo>
                      <a:pt x="7" y="0"/>
                    </a:moveTo>
                    <a:lnTo>
                      <a:pt x="7" y="36"/>
                    </a:lnTo>
                    <a:lnTo>
                      <a:pt x="0" y="8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0" name="Freeform 1124"/>
              <p:cNvSpPr>
                <a:spLocks/>
              </p:cNvSpPr>
              <p:nvPr/>
            </p:nvSpPr>
            <p:spPr bwMode="auto">
              <a:xfrm>
                <a:off x="7962888" y="-1875245"/>
                <a:ext cx="74910" cy="49940"/>
              </a:xfrm>
              <a:custGeom>
                <a:avLst/>
                <a:gdLst>
                  <a:gd name="T0" fmla="*/ 26 w 33"/>
                  <a:gd name="T1" fmla="*/ 1 h 22"/>
                  <a:gd name="T2" fmla="*/ 9 w 33"/>
                  <a:gd name="T3" fmla="*/ 1 h 22"/>
                  <a:gd name="T4" fmla="*/ 0 w 33"/>
                  <a:gd name="T5" fmla="*/ 5 h 22"/>
                  <a:gd name="T6" fmla="*/ 0 w 33"/>
                  <a:gd name="T7" fmla="*/ 14 h 22"/>
                  <a:gd name="T8" fmla="*/ 6 w 33"/>
                  <a:gd name="T9" fmla="*/ 21 h 22"/>
                  <a:gd name="T10" fmla="*/ 12 w 33"/>
                  <a:gd name="T11" fmla="*/ 22 h 22"/>
                  <a:gd name="T12" fmla="*/ 19 w 33"/>
                  <a:gd name="T13" fmla="*/ 20 h 22"/>
                  <a:gd name="T14" fmla="*/ 28 w 33"/>
                  <a:gd name="T15" fmla="*/ 18 h 22"/>
                  <a:gd name="T16" fmla="*/ 33 w 33"/>
                  <a:gd name="T17" fmla="*/ 11 h 22"/>
                  <a:gd name="T18" fmla="*/ 28 w 33"/>
                  <a:gd name="T19" fmla="*/ 0 h 22"/>
                  <a:gd name="T20" fmla="*/ 26 w 33"/>
                  <a:gd name="T21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22">
                    <a:moveTo>
                      <a:pt x="26" y="1"/>
                    </a:moveTo>
                    <a:lnTo>
                      <a:pt x="9" y="1"/>
                    </a:lnTo>
                    <a:lnTo>
                      <a:pt x="0" y="5"/>
                    </a:lnTo>
                    <a:lnTo>
                      <a:pt x="0" y="14"/>
                    </a:lnTo>
                    <a:lnTo>
                      <a:pt x="6" y="21"/>
                    </a:lnTo>
                    <a:lnTo>
                      <a:pt x="12" y="22"/>
                    </a:lnTo>
                    <a:lnTo>
                      <a:pt x="19" y="20"/>
                    </a:lnTo>
                    <a:lnTo>
                      <a:pt x="28" y="18"/>
                    </a:lnTo>
                    <a:lnTo>
                      <a:pt x="33" y="11"/>
                    </a:lnTo>
                    <a:lnTo>
                      <a:pt x="28" y="0"/>
                    </a:lnTo>
                    <a:lnTo>
                      <a:pt x="26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1" name="Freeform 1125"/>
              <p:cNvSpPr>
                <a:spLocks/>
              </p:cNvSpPr>
              <p:nvPr/>
            </p:nvSpPr>
            <p:spPr bwMode="auto">
              <a:xfrm>
                <a:off x="8208047" y="-1882055"/>
                <a:ext cx="63560" cy="47670"/>
              </a:xfrm>
              <a:custGeom>
                <a:avLst/>
                <a:gdLst>
                  <a:gd name="T0" fmla="*/ 5 w 28"/>
                  <a:gd name="T1" fmla="*/ 8 h 21"/>
                  <a:gd name="T2" fmla="*/ 0 w 28"/>
                  <a:gd name="T3" fmla="*/ 17 h 21"/>
                  <a:gd name="T4" fmla="*/ 8 w 28"/>
                  <a:gd name="T5" fmla="*/ 18 h 21"/>
                  <a:gd name="T6" fmla="*/ 14 w 28"/>
                  <a:gd name="T7" fmla="*/ 21 h 21"/>
                  <a:gd name="T8" fmla="*/ 21 w 28"/>
                  <a:gd name="T9" fmla="*/ 20 h 21"/>
                  <a:gd name="T10" fmla="*/ 28 w 28"/>
                  <a:gd name="T11" fmla="*/ 18 h 21"/>
                  <a:gd name="T12" fmla="*/ 20 w 28"/>
                  <a:gd name="T13" fmla="*/ 5 h 21"/>
                  <a:gd name="T14" fmla="*/ 18 w 28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1">
                    <a:moveTo>
                      <a:pt x="5" y="8"/>
                    </a:moveTo>
                    <a:lnTo>
                      <a:pt x="0" y="17"/>
                    </a:lnTo>
                    <a:lnTo>
                      <a:pt x="8" y="18"/>
                    </a:lnTo>
                    <a:lnTo>
                      <a:pt x="14" y="21"/>
                    </a:lnTo>
                    <a:lnTo>
                      <a:pt x="21" y="20"/>
                    </a:lnTo>
                    <a:lnTo>
                      <a:pt x="28" y="18"/>
                    </a:lnTo>
                    <a:lnTo>
                      <a:pt x="20" y="5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2" name="Freeform 1126"/>
              <p:cNvSpPr>
                <a:spLocks/>
              </p:cNvSpPr>
              <p:nvPr/>
            </p:nvSpPr>
            <p:spPr bwMode="auto">
              <a:xfrm>
                <a:off x="7969698" y="-2172615"/>
                <a:ext cx="124850" cy="290559"/>
              </a:xfrm>
              <a:custGeom>
                <a:avLst/>
                <a:gdLst>
                  <a:gd name="T0" fmla="*/ 55 w 55"/>
                  <a:gd name="T1" fmla="*/ 0 h 128"/>
                  <a:gd name="T2" fmla="*/ 34 w 55"/>
                  <a:gd name="T3" fmla="*/ 7 h 128"/>
                  <a:gd name="T4" fmla="*/ 17 w 55"/>
                  <a:gd name="T5" fmla="*/ 15 h 128"/>
                  <a:gd name="T6" fmla="*/ 7 w 55"/>
                  <a:gd name="T7" fmla="*/ 30 h 128"/>
                  <a:gd name="T8" fmla="*/ 3 w 55"/>
                  <a:gd name="T9" fmla="*/ 49 h 128"/>
                  <a:gd name="T10" fmla="*/ 7 w 55"/>
                  <a:gd name="T11" fmla="*/ 68 h 128"/>
                  <a:gd name="T12" fmla="*/ 0 w 55"/>
                  <a:gd name="T13" fmla="*/ 96 h 128"/>
                  <a:gd name="T14" fmla="*/ 4 w 55"/>
                  <a:gd name="T1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28">
                    <a:moveTo>
                      <a:pt x="55" y="0"/>
                    </a:moveTo>
                    <a:lnTo>
                      <a:pt x="34" y="7"/>
                    </a:lnTo>
                    <a:lnTo>
                      <a:pt x="17" y="15"/>
                    </a:lnTo>
                    <a:lnTo>
                      <a:pt x="7" y="30"/>
                    </a:lnTo>
                    <a:lnTo>
                      <a:pt x="3" y="49"/>
                    </a:lnTo>
                    <a:lnTo>
                      <a:pt x="7" y="68"/>
                    </a:lnTo>
                    <a:lnTo>
                      <a:pt x="0" y="96"/>
                    </a:lnTo>
                    <a:lnTo>
                      <a:pt x="4" y="128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3" name="Freeform 1127"/>
              <p:cNvSpPr>
                <a:spLocks/>
              </p:cNvSpPr>
              <p:nvPr/>
            </p:nvSpPr>
            <p:spPr bwMode="auto">
              <a:xfrm>
                <a:off x="8096817" y="-1777636"/>
                <a:ext cx="47670" cy="45400"/>
              </a:xfrm>
              <a:custGeom>
                <a:avLst/>
                <a:gdLst>
                  <a:gd name="T0" fmla="*/ 21 w 21"/>
                  <a:gd name="T1" fmla="*/ 10 h 20"/>
                  <a:gd name="T2" fmla="*/ 19 w 21"/>
                  <a:gd name="T3" fmla="*/ 5 h 20"/>
                  <a:gd name="T4" fmla="*/ 16 w 21"/>
                  <a:gd name="T5" fmla="*/ 1 h 20"/>
                  <a:gd name="T6" fmla="*/ 10 w 21"/>
                  <a:gd name="T7" fmla="*/ 0 h 20"/>
                  <a:gd name="T8" fmla="*/ 5 w 21"/>
                  <a:gd name="T9" fmla="*/ 1 h 20"/>
                  <a:gd name="T10" fmla="*/ 1 w 21"/>
                  <a:gd name="T11" fmla="*/ 5 h 20"/>
                  <a:gd name="T12" fmla="*/ 0 w 21"/>
                  <a:gd name="T13" fmla="*/ 10 h 20"/>
                  <a:gd name="T14" fmla="*/ 1 w 21"/>
                  <a:gd name="T15" fmla="*/ 15 h 20"/>
                  <a:gd name="T16" fmla="*/ 5 w 21"/>
                  <a:gd name="T17" fmla="*/ 19 h 20"/>
                  <a:gd name="T18" fmla="*/ 10 w 21"/>
                  <a:gd name="T19" fmla="*/ 20 h 20"/>
                  <a:gd name="T20" fmla="*/ 16 w 21"/>
                  <a:gd name="T21" fmla="*/ 19 h 20"/>
                  <a:gd name="T22" fmla="*/ 19 w 21"/>
                  <a:gd name="T23" fmla="*/ 15 h 20"/>
                  <a:gd name="T24" fmla="*/ 21 w 21"/>
                  <a:gd name="T25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0">
                    <a:moveTo>
                      <a:pt x="21" y="10"/>
                    </a:moveTo>
                    <a:lnTo>
                      <a:pt x="19" y="5"/>
                    </a:lnTo>
                    <a:lnTo>
                      <a:pt x="16" y="1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1" y="5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5" y="19"/>
                    </a:lnTo>
                    <a:lnTo>
                      <a:pt x="10" y="20"/>
                    </a:lnTo>
                    <a:lnTo>
                      <a:pt x="16" y="19"/>
                    </a:lnTo>
                    <a:lnTo>
                      <a:pt x="19" y="15"/>
                    </a:lnTo>
                    <a:lnTo>
                      <a:pt x="21" y="1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4" name="Freeform 1128"/>
              <p:cNvSpPr>
                <a:spLocks/>
              </p:cNvSpPr>
              <p:nvPr/>
            </p:nvSpPr>
            <p:spPr bwMode="auto">
              <a:xfrm>
                <a:off x="8173997" y="-1807146"/>
                <a:ext cx="79450" cy="213380"/>
              </a:xfrm>
              <a:custGeom>
                <a:avLst/>
                <a:gdLst>
                  <a:gd name="T0" fmla="*/ 8 w 35"/>
                  <a:gd name="T1" fmla="*/ 1 h 94"/>
                  <a:gd name="T2" fmla="*/ 25 w 35"/>
                  <a:gd name="T3" fmla="*/ 0 h 94"/>
                  <a:gd name="T4" fmla="*/ 32 w 35"/>
                  <a:gd name="T5" fmla="*/ 14 h 94"/>
                  <a:gd name="T6" fmla="*/ 33 w 35"/>
                  <a:gd name="T7" fmla="*/ 44 h 94"/>
                  <a:gd name="T8" fmla="*/ 30 w 35"/>
                  <a:gd name="T9" fmla="*/ 60 h 94"/>
                  <a:gd name="T10" fmla="*/ 35 w 35"/>
                  <a:gd name="T11" fmla="*/ 73 h 94"/>
                  <a:gd name="T12" fmla="*/ 33 w 35"/>
                  <a:gd name="T13" fmla="*/ 87 h 94"/>
                  <a:gd name="T14" fmla="*/ 26 w 35"/>
                  <a:gd name="T15" fmla="*/ 90 h 94"/>
                  <a:gd name="T16" fmla="*/ 7 w 35"/>
                  <a:gd name="T17" fmla="*/ 94 h 94"/>
                  <a:gd name="T18" fmla="*/ 0 w 35"/>
                  <a:gd name="T19" fmla="*/ 84 h 94"/>
                  <a:gd name="T20" fmla="*/ 1 w 35"/>
                  <a:gd name="T21" fmla="*/ 59 h 94"/>
                  <a:gd name="T22" fmla="*/ 0 w 35"/>
                  <a:gd name="T23" fmla="*/ 26 h 94"/>
                  <a:gd name="T24" fmla="*/ 2 w 35"/>
                  <a:gd name="T25" fmla="*/ 8 h 94"/>
                  <a:gd name="T26" fmla="*/ 8 w 35"/>
                  <a:gd name="T27" fmla="*/ 1 h 94"/>
                  <a:gd name="T28" fmla="*/ 8 w 35"/>
                  <a:gd name="T29" fmla="*/ 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94">
                    <a:moveTo>
                      <a:pt x="8" y="1"/>
                    </a:moveTo>
                    <a:lnTo>
                      <a:pt x="25" y="0"/>
                    </a:lnTo>
                    <a:lnTo>
                      <a:pt x="32" y="14"/>
                    </a:lnTo>
                    <a:lnTo>
                      <a:pt x="33" y="44"/>
                    </a:lnTo>
                    <a:lnTo>
                      <a:pt x="30" y="60"/>
                    </a:lnTo>
                    <a:lnTo>
                      <a:pt x="35" y="73"/>
                    </a:lnTo>
                    <a:lnTo>
                      <a:pt x="33" y="87"/>
                    </a:lnTo>
                    <a:lnTo>
                      <a:pt x="26" y="90"/>
                    </a:lnTo>
                    <a:lnTo>
                      <a:pt x="7" y="94"/>
                    </a:lnTo>
                    <a:lnTo>
                      <a:pt x="0" y="84"/>
                    </a:lnTo>
                    <a:lnTo>
                      <a:pt x="1" y="59"/>
                    </a:lnTo>
                    <a:lnTo>
                      <a:pt x="0" y="26"/>
                    </a:lnTo>
                    <a:lnTo>
                      <a:pt x="2" y="8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5" name="Rectangle 1129"/>
              <p:cNvSpPr>
                <a:spLocks noChangeArrowheads="1"/>
              </p:cNvSpPr>
              <p:nvPr/>
            </p:nvSpPr>
            <p:spPr bwMode="auto">
              <a:xfrm>
                <a:off x="8180807" y="-1548366"/>
                <a:ext cx="63560" cy="2270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6" name="Rectangle 1130"/>
              <p:cNvSpPr>
                <a:spLocks noChangeArrowheads="1"/>
              </p:cNvSpPr>
              <p:nvPr/>
            </p:nvSpPr>
            <p:spPr bwMode="auto">
              <a:xfrm>
                <a:off x="8112707" y="-1661866"/>
                <a:ext cx="18160" cy="358659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7" name="Line 1131"/>
              <p:cNvSpPr>
                <a:spLocks noChangeShapeType="1"/>
              </p:cNvSpPr>
              <p:nvPr/>
            </p:nvSpPr>
            <p:spPr bwMode="auto">
              <a:xfrm>
                <a:off x="8085467" y="-1464376"/>
                <a:ext cx="0" cy="8853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8" name="Rectangle 1132"/>
              <p:cNvSpPr>
                <a:spLocks noChangeArrowheads="1"/>
              </p:cNvSpPr>
              <p:nvPr/>
            </p:nvSpPr>
            <p:spPr bwMode="auto">
              <a:xfrm>
                <a:off x="8110437" y="-1725426"/>
                <a:ext cx="20430" cy="3859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69" name="Freeform 1133"/>
              <p:cNvSpPr>
                <a:spLocks/>
              </p:cNvSpPr>
              <p:nvPr/>
            </p:nvSpPr>
            <p:spPr bwMode="auto">
              <a:xfrm>
                <a:off x="8062767" y="-2317895"/>
                <a:ext cx="108960" cy="129390"/>
              </a:xfrm>
              <a:custGeom>
                <a:avLst/>
                <a:gdLst>
                  <a:gd name="T0" fmla="*/ 15 w 48"/>
                  <a:gd name="T1" fmla="*/ 57 h 57"/>
                  <a:gd name="T2" fmla="*/ 9 w 48"/>
                  <a:gd name="T3" fmla="*/ 54 h 57"/>
                  <a:gd name="T4" fmla="*/ 5 w 48"/>
                  <a:gd name="T5" fmla="*/ 34 h 57"/>
                  <a:gd name="T6" fmla="*/ 0 w 48"/>
                  <a:gd name="T7" fmla="*/ 28 h 57"/>
                  <a:gd name="T8" fmla="*/ 7 w 48"/>
                  <a:gd name="T9" fmla="*/ 7 h 57"/>
                  <a:gd name="T10" fmla="*/ 13 w 48"/>
                  <a:gd name="T11" fmla="*/ 2 h 57"/>
                  <a:gd name="T12" fmla="*/ 22 w 48"/>
                  <a:gd name="T13" fmla="*/ 0 h 57"/>
                  <a:gd name="T14" fmla="*/ 33 w 48"/>
                  <a:gd name="T15" fmla="*/ 0 h 57"/>
                  <a:gd name="T16" fmla="*/ 40 w 48"/>
                  <a:gd name="T17" fmla="*/ 5 h 57"/>
                  <a:gd name="T18" fmla="*/ 48 w 48"/>
                  <a:gd name="T19" fmla="*/ 21 h 57"/>
                  <a:gd name="T20" fmla="*/ 48 w 48"/>
                  <a:gd name="T21" fmla="*/ 27 h 57"/>
                  <a:gd name="T22" fmla="*/ 45 w 48"/>
                  <a:gd name="T23" fmla="*/ 33 h 57"/>
                  <a:gd name="T24" fmla="*/ 41 w 48"/>
                  <a:gd name="T25" fmla="*/ 53 h 57"/>
                  <a:gd name="T26" fmla="*/ 36 w 48"/>
                  <a:gd name="T27" fmla="*/ 55 h 57"/>
                  <a:gd name="T28" fmla="*/ 15 w 48"/>
                  <a:gd name="T2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57">
                    <a:moveTo>
                      <a:pt x="15" y="57"/>
                    </a:moveTo>
                    <a:lnTo>
                      <a:pt x="9" y="54"/>
                    </a:lnTo>
                    <a:lnTo>
                      <a:pt x="5" y="34"/>
                    </a:lnTo>
                    <a:lnTo>
                      <a:pt x="0" y="28"/>
                    </a:lnTo>
                    <a:lnTo>
                      <a:pt x="7" y="7"/>
                    </a:lnTo>
                    <a:lnTo>
                      <a:pt x="13" y="2"/>
                    </a:lnTo>
                    <a:lnTo>
                      <a:pt x="22" y="0"/>
                    </a:lnTo>
                    <a:lnTo>
                      <a:pt x="33" y="0"/>
                    </a:lnTo>
                    <a:lnTo>
                      <a:pt x="40" y="5"/>
                    </a:lnTo>
                    <a:lnTo>
                      <a:pt x="48" y="21"/>
                    </a:lnTo>
                    <a:lnTo>
                      <a:pt x="48" y="27"/>
                    </a:lnTo>
                    <a:lnTo>
                      <a:pt x="45" y="33"/>
                    </a:lnTo>
                    <a:lnTo>
                      <a:pt x="41" y="53"/>
                    </a:lnTo>
                    <a:lnTo>
                      <a:pt x="36" y="55"/>
                    </a:lnTo>
                    <a:lnTo>
                      <a:pt x="15" y="57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0" name="Rectangle 1134"/>
              <p:cNvSpPr>
                <a:spLocks noChangeArrowheads="1"/>
              </p:cNvSpPr>
              <p:nvPr/>
            </p:nvSpPr>
            <p:spPr bwMode="auto">
              <a:xfrm>
                <a:off x="8085467" y="-1482536"/>
                <a:ext cx="79450" cy="2270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1" name="Line 1135"/>
              <p:cNvSpPr>
                <a:spLocks noChangeShapeType="1"/>
              </p:cNvSpPr>
              <p:nvPr/>
            </p:nvSpPr>
            <p:spPr bwMode="auto">
              <a:xfrm flipH="1">
                <a:off x="8164917" y="-1546096"/>
                <a:ext cx="15890" cy="7945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2" name="Freeform 1136"/>
              <p:cNvSpPr>
                <a:spLocks/>
              </p:cNvSpPr>
              <p:nvPr/>
            </p:nvSpPr>
            <p:spPr bwMode="auto">
              <a:xfrm>
                <a:off x="8092277" y="-1684566"/>
                <a:ext cx="56750" cy="199760"/>
              </a:xfrm>
              <a:custGeom>
                <a:avLst/>
                <a:gdLst>
                  <a:gd name="T0" fmla="*/ 0 w 25"/>
                  <a:gd name="T1" fmla="*/ 88 h 88"/>
                  <a:gd name="T2" fmla="*/ 0 w 25"/>
                  <a:gd name="T3" fmla="*/ 0 h 88"/>
                  <a:gd name="T4" fmla="*/ 25 w 25"/>
                  <a:gd name="T5" fmla="*/ 0 h 88"/>
                  <a:gd name="T6" fmla="*/ 25 w 25"/>
                  <a:gd name="T7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88">
                    <a:moveTo>
                      <a:pt x="0" y="88"/>
                    </a:moveTo>
                    <a:lnTo>
                      <a:pt x="0" y="0"/>
                    </a:lnTo>
                    <a:lnTo>
                      <a:pt x="25" y="0"/>
                    </a:lnTo>
                    <a:lnTo>
                      <a:pt x="25" y="88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3" name="Rectangle 1137"/>
              <p:cNvSpPr>
                <a:spLocks noChangeArrowheads="1"/>
              </p:cNvSpPr>
              <p:nvPr/>
            </p:nvSpPr>
            <p:spPr bwMode="auto">
              <a:xfrm>
                <a:off x="8024178" y="-1384926"/>
                <a:ext cx="61290" cy="2951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4" name="Freeform 1138"/>
              <p:cNvSpPr>
                <a:spLocks/>
              </p:cNvSpPr>
              <p:nvPr/>
            </p:nvSpPr>
            <p:spPr bwMode="auto">
              <a:xfrm>
                <a:off x="8015098" y="-1437136"/>
                <a:ext cx="72640" cy="52210"/>
              </a:xfrm>
              <a:custGeom>
                <a:avLst/>
                <a:gdLst>
                  <a:gd name="T0" fmla="*/ 6 w 32"/>
                  <a:gd name="T1" fmla="*/ 2 h 23"/>
                  <a:gd name="T2" fmla="*/ 0 w 32"/>
                  <a:gd name="T3" fmla="*/ 14 h 23"/>
                  <a:gd name="T4" fmla="*/ 4 w 32"/>
                  <a:gd name="T5" fmla="*/ 22 h 23"/>
                  <a:gd name="T6" fmla="*/ 32 w 32"/>
                  <a:gd name="T7" fmla="*/ 23 h 23"/>
                  <a:gd name="T8" fmla="*/ 32 w 32"/>
                  <a:gd name="T9" fmla="*/ 0 h 23"/>
                  <a:gd name="T10" fmla="*/ 6 w 32"/>
                  <a:gd name="T11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3">
                    <a:moveTo>
                      <a:pt x="6" y="2"/>
                    </a:moveTo>
                    <a:lnTo>
                      <a:pt x="0" y="14"/>
                    </a:lnTo>
                    <a:lnTo>
                      <a:pt x="4" y="22"/>
                    </a:lnTo>
                    <a:lnTo>
                      <a:pt x="32" y="23"/>
                    </a:lnTo>
                    <a:lnTo>
                      <a:pt x="32" y="0"/>
                    </a:lnTo>
                    <a:lnTo>
                      <a:pt x="6" y="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5" name="Freeform 1139"/>
              <p:cNvSpPr>
                <a:spLocks/>
              </p:cNvSpPr>
              <p:nvPr/>
            </p:nvSpPr>
            <p:spPr bwMode="auto">
              <a:xfrm>
                <a:off x="8180807" y="-1591496"/>
                <a:ext cx="63560" cy="45400"/>
              </a:xfrm>
              <a:custGeom>
                <a:avLst/>
                <a:gdLst>
                  <a:gd name="T0" fmla="*/ 2 w 28"/>
                  <a:gd name="T1" fmla="*/ 0 h 20"/>
                  <a:gd name="T2" fmla="*/ 22 w 28"/>
                  <a:gd name="T3" fmla="*/ 0 h 20"/>
                  <a:gd name="T4" fmla="*/ 28 w 28"/>
                  <a:gd name="T5" fmla="*/ 7 h 20"/>
                  <a:gd name="T6" fmla="*/ 26 w 28"/>
                  <a:gd name="T7" fmla="*/ 20 h 20"/>
                  <a:gd name="T8" fmla="*/ 1 w 28"/>
                  <a:gd name="T9" fmla="*/ 19 h 20"/>
                  <a:gd name="T10" fmla="*/ 0 w 28"/>
                  <a:gd name="T11" fmla="*/ 10 h 20"/>
                  <a:gd name="T12" fmla="*/ 2 w 2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0">
                    <a:moveTo>
                      <a:pt x="2" y="0"/>
                    </a:moveTo>
                    <a:lnTo>
                      <a:pt x="22" y="0"/>
                    </a:lnTo>
                    <a:lnTo>
                      <a:pt x="28" y="7"/>
                    </a:lnTo>
                    <a:lnTo>
                      <a:pt x="26" y="20"/>
                    </a:lnTo>
                    <a:lnTo>
                      <a:pt x="1" y="19"/>
                    </a:lnTo>
                    <a:lnTo>
                      <a:pt x="0" y="1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6" name="Freeform 1140"/>
              <p:cNvSpPr>
                <a:spLocks/>
              </p:cNvSpPr>
              <p:nvPr/>
            </p:nvSpPr>
            <p:spPr bwMode="auto">
              <a:xfrm>
                <a:off x="8010558" y="-1795796"/>
                <a:ext cx="77180" cy="365469"/>
              </a:xfrm>
              <a:custGeom>
                <a:avLst/>
                <a:gdLst>
                  <a:gd name="T0" fmla="*/ 3 w 34"/>
                  <a:gd name="T1" fmla="*/ 0 h 161"/>
                  <a:gd name="T2" fmla="*/ 0 w 34"/>
                  <a:gd name="T3" fmla="*/ 43 h 161"/>
                  <a:gd name="T4" fmla="*/ 4 w 34"/>
                  <a:gd name="T5" fmla="*/ 82 h 161"/>
                  <a:gd name="T6" fmla="*/ 13 w 34"/>
                  <a:gd name="T7" fmla="*/ 91 h 161"/>
                  <a:gd name="T8" fmla="*/ 5 w 34"/>
                  <a:gd name="T9" fmla="*/ 88 h 161"/>
                  <a:gd name="T10" fmla="*/ 3 w 34"/>
                  <a:gd name="T11" fmla="*/ 149 h 161"/>
                  <a:gd name="T12" fmla="*/ 10 w 34"/>
                  <a:gd name="T13" fmla="*/ 161 h 161"/>
                  <a:gd name="T14" fmla="*/ 27 w 34"/>
                  <a:gd name="T15" fmla="*/ 158 h 161"/>
                  <a:gd name="T16" fmla="*/ 30 w 34"/>
                  <a:gd name="T17" fmla="*/ 142 h 161"/>
                  <a:gd name="T18" fmla="*/ 34 w 34"/>
                  <a:gd name="T19" fmla="*/ 96 h 161"/>
                  <a:gd name="T20" fmla="*/ 32 w 34"/>
                  <a:gd name="T21" fmla="*/ 5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161">
                    <a:moveTo>
                      <a:pt x="3" y="0"/>
                    </a:moveTo>
                    <a:lnTo>
                      <a:pt x="0" y="43"/>
                    </a:lnTo>
                    <a:lnTo>
                      <a:pt x="4" y="82"/>
                    </a:lnTo>
                    <a:lnTo>
                      <a:pt x="13" y="91"/>
                    </a:lnTo>
                    <a:lnTo>
                      <a:pt x="5" y="88"/>
                    </a:lnTo>
                    <a:lnTo>
                      <a:pt x="3" y="149"/>
                    </a:lnTo>
                    <a:lnTo>
                      <a:pt x="10" y="161"/>
                    </a:lnTo>
                    <a:lnTo>
                      <a:pt x="27" y="158"/>
                    </a:lnTo>
                    <a:lnTo>
                      <a:pt x="30" y="142"/>
                    </a:lnTo>
                    <a:lnTo>
                      <a:pt x="34" y="96"/>
                    </a:lnTo>
                    <a:lnTo>
                      <a:pt x="32" y="5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7" name="Freeform 1141"/>
              <p:cNvSpPr>
                <a:spLocks/>
              </p:cNvSpPr>
              <p:nvPr/>
            </p:nvSpPr>
            <p:spPr bwMode="auto">
              <a:xfrm>
                <a:off x="8092277" y="-2168075"/>
                <a:ext cx="165710" cy="304179"/>
              </a:xfrm>
              <a:custGeom>
                <a:avLst/>
                <a:gdLst>
                  <a:gd name="T0" fmla="*/ 1 w 73"/>
                  <a:gd name="T1" fmla="*/ 1 h 134"/>
                  <a:gd name="T2" fmla="*/ 0 w 73"/>
                  <a:gd name="T3" fmla="*/ 5 h 134"/>
                  <a:gd name="T4" fmla="*/ 10 w 73"/>
                  <a:gd name="T5" fmla="*/ 14 h 134"/>
                  <a:gd name="T6" fmla="*/ 16 w 73"/>
                  <a:gd name="T7" fmla="*/ 13 h 134"/>
                  <a:gd name="T8" fmla="*/ 25 w 73"/>
                  <a:gd name="T9" fmla="*/ 2 h 134"/>
                  <a:gd name="T10" fmla="*/ 26 w 73"/>
                  <a:gd name="T11" fmla="*/ 0 h 134"/>
                  <a:gd name="T12" fmla="*/ 34 w 73"/>
                  <a:gd name="T13" fmla="*/ 1 h 134"/>
                  <a:gd name="T14" fmla="*/ 67 w 73"/>
                  <a:gd name="T15" fmla="*/ 23 h 134"/>
                  <a:gd name="T16" fmla="*/ 73 w 73"/>
                  <a:gd name="T17" fmla="*/ 43 h 134"/>
                  <a:gd name="T18" fmla="*/ 72 w 73"/>
                  <a:gd name="T19" fmla="*/ 67 h 134"/>
                  <a:gd name="T20" fmla="*/ 73 w 73"/>
                  <a:gd name="T21" fmla="*/ 125 h 134"/>
                  <a:gd name="T22" fmla="*/ 53 w 73"/>
                  <a:gd name="T23" fmla="*/ 134 h 134"/>
                  <a:gd name="T24" fmla="*/ 51 w 73"/>
                  <a:gd name="T25" fmla="*/ 96 h 134"/>
                  <a:gd name="T26" fmla="*/ 45 w 73"/>
                  <a:gd name="T27" fmla="*/ 79 h 134"/>
                  <a:gd name="T28" fmla="*/ 43 w 73"/>
                  <a:gd name="T29" fmla="*/ 4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3" h="134">
                    <a:moveTo>
                      <a:pt x="1" y="1"/>
                    </a:moveTo>
                    <a:lnTo>
                      <a:pt x="0" y="5"/>
                    </a:lnTo>
                    <a:lnTo>
                      <a:pt x="10" y="14"/>
                    </a:lnTo>
                    <a:lnTo>
                      <a:pt x="16" y="13"/>
                    </a:lnTo>
                    <a:lnTo>
                      <a:pt x="25" y="2"/>
                    </a:lnTo>
                    <a:lnTo>
                      <a:pt x="26" y="0"/>
                    </a:lnTo>
                    <a:lnTo>
                      <a:pt x="34" y="1"/>
                    </a:lnTo>
                    <a:lnTo>
                      <a:pt x="67" y="23"/>
                    </a:lnTo>
                    <a:lnTo>
                      <a:pt x="73" y="43"/>
                    </a:lnTo>
                    <a:lnTo>
                      <a:pt x="72" y="67"/>
                    </a:lnTo>
                    <a:lnTo>
                      <a:pt x="73" y="125"/>
                    </a:lnTo>
                    <a:lnTo>
                      <a:pt x="53" y="134"/>
                    </a:lnTo>
                    <a:lnTo>
                      <a:pt x="51" y="96"/>
                    </a:lnTo>
                    <a:lnTo>
                      <a:pt x="45" y="79"/>
                    </a:lnTo>
                    <a:lnTo>
                      <a:pt x="43" y="4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8" name="Freeform 1142"/>
              <p:cNvSpPr>
                <a:spLocks/>
              </p:cNvSpPr>
              <p:nvPr/>
            </p:nvSpPr>
            <p:spPr bwMode="auto">
              <a:xfrm>
                <a:off x="8208047" y="-1843465"/>
                <a:ext cx="65830" cy="18160"/>
              </a:xfrm>
              <a:custGeom>
                <a:avLst/>
                <a:gdLst>
                  <a:gd name="T0" fmla="*/ 0 w 29"/>
                  <a:gd name="T1" fmla="*/ 0 h 8"/>
                  <a:gd name="T2" fmla="*/ 0 w 29"/>
                  <a:gd name="T3" fmla="*/ 6 h 8"/>
                  <a:gd name="T4" fmla="*/ 10 w 29"/>
                  <a:gd name="T5" fmla="*/ 8 h 8"/>
                  <a:gd name="T6" fmla="*/ 17 w 29"/>
                  <a:gd name="T7" fmla="*/ 8 h 8"/>
                  <a:gd name="T8" fmla="*/ 29 w 29"/>
                  <a:gd name="T9" fmla="*/ 7 h 8"/>
                  <a:gd name="T10" fmla="*/ 28 w 29"/>
                  <a:gd name="T1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8">
                    <a:moveTo>
                      <a:pt x="0" y="0"/>
                    </a:moveTo>
                    <a:lnTo>
                      <a:pt x="0" y="6"/>
                    </a:lnTo>
                    <a:lnTo>
                      <a:pt x="10" y="8"/>
                    </a:lnTo>
                    <a:lnTo>
                      <a:pt x="17" y="8"/>
                    </a:lnTo>
                    <a:lnTo>
                      <a:pt x="29" y="7"/>
                    </a:lnTo>
                    <a:lnTo>
                      <a:pt x="28" y="1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79" name="Freeform 1143"/>
              <p:cNvSpPr>
                <a:spLocks/>
              </p:cNvSpPr>
              <p:nvPr/>
            </p:nvSpPr>
            <p:spPr bwMode="auto">
              <a:xfrm>
                <a:off x="8110437" y="-1800336"/>
                <a:ext cx="20430" cy="20430"/>
              </a:xfrm>
              <a:custGeom>
                <a:avLst/>
                <a:gdLst>
                  <a:gd name="T0" fmla="*/ 0 w 9"/>
                  <a:gd name="T1" fmla="*/ 0 h 9"/>
                  <a:gd name="T2" fmla="*/ 0 w 9"/>
                  <a:gd name="T3" fmla="*/ 9 h 9"/>
                  <a:gd name="T4" fmla="*/ 9 w 9"/>
                  <a:gd name="T5" fmla="*/ 9 h 9"/>
                  <a:gd name="T6" fmla="*/ 9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0" y="9"/>
                    </a:lnTo>
                    <a:lnTo>
                      <a:pt x="9" y="9"/>
                    </a:lnTo>
                    <a:lnTo>
                      <a:pt x="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80" name="Line 1144"/>
              <p:cNvSpPr>
                <a:spLocks noChangeShapeType="1"/>
              </p:cNvSpPr>
              <p:nvPr/>
            </p:nvSpPr>
            <p:spPr bwMode="auto">
              <a:xfrm flipV="1">
                <a:off x="8130867" y="-1834385"/>
                <a:ext cx="74910" cy="3405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81" name="Freeform 1145"/>
              <p:cNvSpPr>
                <a:spLocks/>
              </p:cNvSpPr>
              <p:nvPr/>
            </p:nvSpPr>
            <p:spPr bwMode="auto">
              <a:xfrm>
                <a:off x="8037798" y="-1857085"/>
                <a:ext cx="177060" cy="36320"/>
              </a:xfrm>
              <a:custGeom>
                <a:avLst/>
                <a:gdLst>
                  <a:gd name="T0" fmla="*/ 78 w 78"/>
                  <a:gd name="T1" fmla="*/ 0 h 16"/>
                  <a:gd name="T2" fmla="*/ 41 w 78"/>
                  <a:gd name="T3" fmla="*/ 16 h 16"/>
                  <a:gd name="T4" fmla="*/ 41 w 78"/>
                  <a:gd name="T5" fmla="*/ 10 h 16"/>
                  <a:gd name="T6" fmla="*/ 32 w 78"/>
                  <a:gd name="T7" fmla="*/ 10 h 16"/>
                  <a:gd name="T8" fmla="*/ 32 w 78"/>
                  <a:gd name="T9" fmla="*/ 16 h 16"/>
                  <a:gd name="T10" fmla="*/ 0 w 78"/>
                  <a:gd name="T1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16">
                    <a:moveTo>
                      <a:pt x="78" y="0"/>
                    </a:moveTo>
                    <a:lnTo>
                      <a:pt x="41" y="16"/>
                    </a:lnTo>
                    <a:lnTo>
                      <a:pt x="41" y="10"/>
                    </a:lnTo>
                    <a:lnTo>
                      <a:pt x="32" y="10"/>
                    </a:lnTo>
                    <a:lnTo>
                      <a:pt x="32" y="16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482" name="Line 1146"/>
              <p:cNvSpPr>
                <a:spLocks noChangeShapeType="1"/>
              </p:cNvSpPr>
              <p:nvPr/>
            </p:nvSpPr>
            <p:spPr bwMode="auto">
              <a:xfrm>
                <a:off x="8030988" y="-1834385"/>
                <a:ext cx="79450" cy="3405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</p:grpSp>
        <p:sp>
          <p:nvSpPr>
            <p:cNvPr id="1483" name="Rectangle 1147"/>
            <p:cNvSpPr>
              <a:spLocks noChangeArrowheads="1"/>
            </p:cNvSpPr>
            <p:nvPr/>
          </p:nvSpPr>
          <p:spPr bwMode="auto">
            <a:xfrm>
              <a:off x="6802920" y="-1825945"/>
              <a:ext cx="59020" cy="59020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84" name="Line 1148"/>
            <p:cNvSpPr>
              <a:spLocks noChangeShapeType="1"/>
            </p:cNvSpPr>
            <p:nvPr/>
          </p:nvSpPr>
          <p:spPr bwMode="auto">
            <a:xfrm flipH="1">
              <a:off x="6802920" y="-1796435"/>
              <a:ext cx="5902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85" name="Freeform 1149"/>
            <p:cNvSpPr>
              <a:spLocks/>
            </p:cNvSpPr>
            <p:nvPr/>
          </p:nvSpPr>
          <p:spPr bwMode="auto">
            <a:xfrm>
              <a:off x="6827890" y="-1812325"/>
              <a:ext cx="9080" cy="9080"/>
            </a:xfrm>
            <a:custGeom>
              <a:avLst/>
              <a:gdLst>
                <a:gd name="T0" fmla="*/ 4 w 4"/>
                <a:gd name="T1" fmla="*/ 2 h 4"/>
                <a:gd name="T2" fmla="*/ 3 w 4"/>
                <a:gd name="T3" fmla="*/ 0 h 4"/>
                <a:gd name="T4" fmla="*/ 2 w 4"/>
                <a:gd name="T5" fmla="*/ 0 h 4"/>
                <a:gd name="T6" fmla="*/ 0 w 4"/>
                <a:gd name="T7" fmla="*/ 0 h 4"/>
                <a:gd name="T8" fmla="*/ 0 w 4"/>
                <a:gd name="T9" fmla="*/ 2 h 4"/>
                <a:gd name="T10" fmla="*/ 0 w 4"/>
                <a:gd name="T11" fmla="*/ 3 h 4"/>
                <a:gd name="T12" fmla="*/ 2 w 4"/>
                <a:gd name="T13" fmla="*/ 4 h 4"/>
                <a:gd name="T14" fmla="*/ 3 w 4"/>
                <a:gd name="T15" fmla="*/ 3 h 4"/>
                <a:gd name="T16" fmla="*/ 4 w 4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2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86" name="Line 1150"/>
            <p:cNvSpPr>
              <a:spLocks noChangeShapeType="1"/>
            </p:cNvSpPr>
            <p:nvPr/>
          </p:nvSpPr>
          <p:spPr bwMode="auto">
            <a:xfrm>
              <a:off x="6178671" y="-1460476"/>
              <a:ext cx="130751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87" name="Line 1151"/>
            <p:cNvSpPr>
              <a:spLocks noChangeShapeType="1"/>
            </p:cNvSpPr>
            <p:nvPr/>
          </p:nvSpPr>
          <p:spPr bwMode="auto">
            <a:xfrm>
              <a:off x="6525981" y="-1460476"/>
              <a:ext cx="0" cy="10215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88" name="Freeform 1152"/>
            <p:cNvSpPr>
              <a:spLocks/>
            </p:cNvSpPr>
            <p:nvPr/>
          </p:nvSpPr>
          <p:spPr bwMode="auto">
            <a:xfrm>
              <a:off x="6514631" y="-1358326"/>
              <a:ext cx="11350" cy="9080"/>
            </a:xfrm>
            <a:custGeom>
              <a:avLst/>
              <a:gdLst>
                <a:gd name="T0" fmla="*/ 0 w 5"/>
                <a:gd name="T1" fmla="*/ 4 h 4"/>
                <a:gd name="T2" fmla="*/ 4 w 5"/>
                <a:gd name="T3" fmla="*/ 3 h 4"/>
                <a:gd name="T4" fmla="*/ 5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lnTo>
                    <a:pt x="4" y="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89" name="Line 1153"/>
            <p:cNvSpPr>
              <a:spLocks noChangeShapeType="1"/>
            </p:cNvSpPr>
            <p:nvPr/>
          </p:nvSpPr>
          <p:spPr bwMode="auto">
            <a:xfrm flipH="1">
              <a:off x="6190021" y="-1349246"/>
              <a:ext cx="32460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0" name="Freeform 1154"/>
            <p:cNvSpPr>
              <a:spLocks/>
            </p:cNvSpPr>
            <p:nvPr/>
          </p:nvSpPr>
          <p:spPr bwMode="auto">
            <a:xfrm>
              <a:off x="6178671" y="-1358326"/>
              <a:ext cx="11350" cy="9080"/>
            </a:xfrm>
            <a:custGeom>
              <a:avLst/>
              <a:gdLst>
                <a:gd name="T0" fmla="*/ 0 w 5"/>
                <a:gd name="T1" fmla="*/ 0 h 4"/>
                <a:gd name="T2" fmla="*/ 1 w 5"/>
                <a:gd name="T3" fmla="*/ 3 h 4"/>
                <a:gd name="T4" fmla="*/ 5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1" y="3"/>
                  </a:lnTo>
                  <a:lnTo>
                    <a:pt x="5" y="4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1" name="Freeform 1155"/>
            <p:cNvSpPr>
              <a:spLocks/>
            </p:cNvSpPr>
            <p:nvPr/>
          </p:nvSpPr>
          <p:spPr bwMode="auto">
            <a:xfrm>
              <a:off x="6165051" y="-3088063"/>
              <a:ext cx="1268927" cy="1729737"/>
            </a:xfrm>
            <a:custGeom>
              <a:avLst/>
              <a:gdLst>
                <a:gd name="T0" fmla="*/ 6 w 559"/>
                <a:gd name="T1" fmla="*/ 762 h 762"/>
                <a:gd name="T2" fmla="*/ 5 w 559"/>
                <a:gd name="T3" fmla="*/ 590 h 762"/>
                <a:gd name="T4" fmla="*/ 2 w 559"/>
                <a:gd name="T5" fmla="*/ 416 h 762"/>
                <a:gd name="T6" fmla="*/ 0 w 559"/>
                <a:gd name="T7" fmla="*/ 323 h 762"/>
                <a:gd name="T8" fmla="*/ 0 w 559"/>
                <a:gd name="T9" fmla="*/ 285 h 762"/>
                <a:gd name="T10" fmla="*/ 1 w 559"/>
                <a:gd name="T11" fmla="*/ 247 h 762"/>
                <a:gd name="T12" fmla="*/ 2 w 559"/>
                <a:gd name="T13" fmla="*/ 208 h 762"/>
                <a:gd name="T14" fmla="*/ 5 w 559"/>
                <a:gd name="T15" fmla="*/ 180 h 762"/>
                <a:gd name="T16" fmla="*/ 7 w 559"/>
                <a:gd name="T17" fmla="*/ 150 h 762"/>
                <a:gd name="T18" fmla="*/ 9 w 559"/>
                <a:gd name="T19" fmla="*/ 125 h 762"/>
                <a:gd name="T20" fmla="*/ 12 w 559"/>
                <a:gd name="T21" fmla="*/ 103 h 762"/>
                <a:gd name="T22" fmla="*/ 15 w 559"/>
                <a:gd name="T23" fmla="*/ 82 h 762"/>
                <a:gd name="T24" fmla="*/ 17 w 559"/>
                <a:gd name="T25" fmla="*/ 61 h 762"/>
                <a:gd name="T26" fmla="*/ 21 w 559"/>
                <a:gd name="T27" fmla="*/ 38 h 762"/>
                <a:gd name="T28" fmla="*/ 22 w 559"/>
                <a:gd name="T29" fmla="*/ 32 h 762"/>
                <a:gd name="T30" fmla="*/ 24 w 559"/>
                <a:gd name="T31" fmla="*/ 27 h 762"/>
                <a:gd name="T32" fmla="*/ 26 w 559"/>
                <a:gd name="T33" fmla="*/ 25 h 762"/>
                <a:gd name="T34" fmla="*/ 29 w 559"/>
                <a:gd name="T35" fmla="*/ 23 h 762"/>
                <a:gd name="T36" fmla="*/ 33 w 559"/>
                <a:gd name="T37" fmla="*/ 22 h 762"/>
                <a:gd name="T38" fmla="*/ 42 w 559"/>
                <a:gd name="T39" fmla="*/ 20 h 762"/>
                <a:gd name="T40" fmla="*/ 52 w 559"/>
                <a:gd name="T41" fmla="*/ 19 h 762"/>
                <a:gd name="T42" fmla="*/ 63 w 559"/>
                <a:gd name="T43" fmla="*/ 17 h 762"/>
                <a:gd name="T44" fmla="*/ 76 w 559"/>
                <a:gd name="T45" fmla="*/ 15 h 762"/>
                <a:gd name="T46" fmla="*/ 95 w 559"/>
                <a:gd name="T47" fmla="*/ 13 h 762"/>
                <a:gd name="T48" fmla="*/ 114 w 559"/>
                <a:gd name="T49" fmla="*/ 11 h 762"/>
                <a:gd name="T50" fmla="*/ 129 w 559"/>
                <a:gd name="T51" fmla="*/ 9 h 762"/>
                <a:gd name="T52" fmla="*/ 147 w 559"/>
                <a:gd name="T53" fmla="*/ 7 h 762"/>
                <a:gd name="T54" fmla="*/ 166 w 559"/>
                <a:gd name="T55" fmla="*/ 5 h 762"/>
                <a:gd name="T56" fmla="*/ 183 w 559"/>
                <a:gd name="T57" fmla="*/ 5 h 762"/>
                <a:gd name="T58" fmla="*/ 204 w 559"/>
                <a:gd name="T59" fmla="*/ 3 h 762"/>
                <a:gd name="T60" fmla="*/ 223 w 559"/>
                <a:gd name="T61" fmla="*/ 2 h 762"/>
                <a:gd name="T62" fmla="*/ 241 w 559"/>
                <a:gd name="T63" fmla="*/ 1 h 762"/>
                <a:gd name="T64" fmla="*/ 254 w 559"/>
                <a:gd name="T65" fmla="*/ 1 h 762"/>
                <a:gd name="T66" fmla="*/ 269 w 559"/>
                <a:gd name="T67" fmla="*/ 0 h 762"/>
                <a:gd name="T68" fmla="*/ 279 w 559"/>
                <a:gd name="T69" fmla="*/ 0 h 762"/>
                <a:gd name="T70" fmla="*/ 289 w 559"/>
                <a:gd name="T71" fmla="*/ 0 h 762"/>
                <a:gd name="T72" fmla="*/ 322 w 559"/>
                <a:gd name="T73" fmla="*/ 1 h 762"/>
                <a:gd name="T74" fmla="*/ 348 w 559"/>
                <a:gd name="T75" fmla="*/ 1 h 762"/>
                <a:gd name="T76" fmla="*/ 371 w 559"/>
                <a:gd name="T77" fmla="*/ 3 h 762"/>
                <a:gd name="T78" fmla="*/ 393 w 559"/>
                <a:gd name="T79" fmla="*/ 3 h 762"/>
                <a:gd name="T80" fmla="*/ 419 w 559"/>
                <a:gd name="T81" fmla="*/ 5 h 762"/>
                <a:gd name="T82" fmla="*/ 447 w 559"/>
                <a:gd name="T83" fmla="*/ 7 h 762"/>
                <a:gd name="T84" fmla="*/ 474 w 559"/>
                <a:gd name="T85" fmla="*/ 9 h 762"/>
                <a:gd name="T86" fmla="*/ 498 w 559"/>
                <a:gd name="T87" fmla="*/ 12 h 762"/>
                <a:gd name="T88" fmla="*/ 515 w 559"/>
                <a:gd name="T89" fmla="*/ 14 h 762"/>
                <a:gd name="T90" fmla="*/ 534 w 559"/>
                <a:gd name="T91" fmla="*/ 16 h 762"/>
                <a:gd name="T92" fmla="*/ 541 w 559"/>
                <a:gd name="T93" fmla="*/ 18 h 762"/>
                <a:gd name="T94" fmla="*/ 547 w 559"/>
                <a:gd name="T95" fmla="*/ 19 h 762"/>
                <a:gd name="T96" fmla="*/ 551 w 559"/>
                <a:gd name="T97" fmla="*/ 21 h 762"/>
                <a:gd name="T98" fmla="*/ 553 w 559"/>
                <a:gd name="T99" fmla="*/ 23 h 762"/>
                <a:gd name="T100" fmla="*/ 555 w 559"/>
                <a:gd name="T101" fmla="*/ 26 h 762"/>
                <a:gd name="T102" fmla="*/ 557 w 559"/>
                <a:gd name="T103" fmla="*/ 30 h 762"/>
                <a:gd name="T104" fmla="*/ 558 w 559"/>
                <a:gd name="T105" fmla="*/ 35 h 762"/>
                <a:gd name="T106" fmla="*/ 559 w 559"/>
                <a:gd name="T107" fmla="*/ 41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9" h="762">
                  <a:moveTo>
                    <a:pt x="6" y="762"/>
                  </a:moveTo>
                  <a:lnTo>
                    <a:pt x="5" y="590"/>
                  </a:lnTo>
                  <a:lnTo>
                    <a:pt x="2" y="416"/>
                  </a:lnTo>
                  <a:lnTo>
                    <a:pt x="0" y="323"/>
                  </a:lnTo>
                  <a:lnTo>
                    <a:pt x="0" y="285"/>
                  </a:lnTo>
                  <a:lnTo>
                    <a:pt x="1" y="247"/>
                  </a:lnTo>
                  <a:lnTo>
                    <a:pt x="2" y="208"/>
                  </a:lnTo>
                  <a:lnTo>
                    <a:pt x="5" y="180"/>
                  </a:lnTo>
                  <a:lnTo>
                    <a:pt x="7" y="150"/>
                  </a:lnTo>
                  <a:lnTo>
                    <a:pt x="9" y="125"/>
                  </a:lnTo>
                  <a:lnTo>
                    <a:pt x="12" y="103"/>
                  </a:lnTo>
                  <a:lnTo>
                    <a:pt x="15" y="82"/>
                  </a:lnTo>
                  <a:lnTo>
                    <a:pt x="17" y="61"/>
                  </a:lnTo>
                  <a:lnTo>
                    <a:pt x="21" y="38"/>
                  </a:lnTo>
                  <a:lnTo>
                    <a:pt x="22" y="32"/>
                  </a:lnTo>
                  <a:lnTo>
                    <a:pt x="24" y="27"/>
                  </a:lnTo>
                  <a:lnTo>
                    <a:pt x="26" y="25"/>
                  </a:lnTo>
                  <a:lnTo>
                    <a:pt x="29" y="23"/>
                  </a:lnTo>
                  <a:lnTo>
                    <a:pt x="33" y="22"/>
                  </a:lnTo>
                  <a:lnTo>
                    <a:pt x="42" y="20"/>
                  </a:lnTo>
                  <a:lnTo>
                    <a:pt x="52" y="19"/>
                  </a:lnTo>
                  <a:lnTo>
                    <a:pt x="63" y="17"/>
                  </a:lnTo>
                  <a:lnTo>
                    <a:pt x="76" y="15"/>
                  </a:lnTo>
                  <a:lnTo>
                    <a:pt x="95" y="13"/>
                  </a:lnTo>
                  <a:lnTo>
                    <a:pt x="114" y="11"/>
                  </a:lnTo>
                  <a:lnTo>
                    <a:pt x="129" y="9"/>
                  </a:lnTo>
                  <a:lnTo>
                    <a:pt x="147" y="7"/>
                  </a:lnTo>
                  <a:lnTo>
                    <a:pt x="166" y="5"/>
                  </a:lnTo>
                  <a:lnTo>
                    <a:pt x="183" y="5"/>
                  </a:lnTo>
                  <a:lnTo>
                    <a:pt x="204" y="3"/>
                  </a:lnTo>
                  <a:lnTo>
                    <a:pt x="223" y="2"/>
                  </a:lnTo>
                  <a:lnTo>
                    <a:pt x="241" y="1"/>
                  </a:lnTo>
                  <a:lnTo>
                    <a:pt x="254" y="1"/>
                  </a:lnTo>
                  <a:lnTo>
                    <a:pt x="269" y="0"/>
                  </a:lnTo>
                  <a:lnTo>
                    <a:pt x="279" y="0"/>
                  </a:lnTo>
                  <a:lnTo>
                    <a:pt x="289" y="0"/>
                  </a:lnTo>
                  <a:lnTo>
                    <a:pt x="322" y="1"/>
                  </a:lnTo>
                  <a:lnTo>
                    <a:pt x="348" y="1"/>
                  </a:lnTo>
                  <a:lnTo>
                    <a:pt x="371" y="3"/>
                  </a:lnTo>
                  <a:lnTo>
                    <a:pt x="393" y="3"/>
                  </a:lnTo>
                  <a:lnTo>
                    <a:pt x="419" y="5"/>
                  </a:lnTo>
                  <a:lnTo>
                    <a:pt x="447" y="7"/>
                  </a:lnTo>
                  <a:lnTo>
                    <a:pt x="474" y="9"/>
                  </a:lnTo>
                  <a:lnTo>
                    <a:pt x="498" y="12"/>
                  </a:lnTo>
                  <a:lnTo>
                    <a:pt x="515" y="14"/>
                  </a:lnTo>
                  <a:lnTo>
                    <a:pt x="534" y="16"/>
                  </a:lnTo>
                  <a:lnTo>
                    <a:pt x="541" y="18"/>
                  </a:lnTo>
                  <a:lnTo>
                    <a:pt x="547" y="19"/>
                  </a:lnTo>
                  <a:lnTo>
                    <a:pt x="551" y="21"/>
                  </a:lnTo>
                  <a:lnTo>
                    <a:pt x="553" y="23"/>
                  </a:lnTo>
                  <a:lnTo>
                    <a:pt x="555" y="26"/>
                  </a:lnTo>
                  <a:lnTo>
                    <a:pt x="557" y="30"/>
                  </a:lnTo>
                  <a:lnTo>
                    <a:pt x="558" y="35"/>
                  </a:lnTo>
                  <a:lnTo>
                    <a:pt x="559" y="4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2" name="Line 1156"/>
            <p:cNvSpPr>
              <a:spLocks noChangeShapeType="1"/>
            </p:cNvSpPr>
            <p:nvPr/>
          </p:nvSpPr>
          <p:spPr bwMode="auto">
            <a:xfrm>
              <a:off x="6178671" y="-1480906"/>
              <a:ext cx="130751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3" name="Line 1157"/>
            <p:cNvSpPr>
              <a:spLocks noChangeShapeType="1"/>
            </p:cNvSpPr>
            <p:nvPr/>
          </p:nvSpPr>
          <p:spPr bwMode="auto">
            <a:xfrm>
              <a:off x="6178671" y="-1503606"/>
              <a:ext cx="130751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4" name="Line 1158"/>
            <p:cNvSpPr>
              <a:spLocks noChangeShapeType="1"/>
            </p:cNvSpPr>
            <p:nvPr/>
          </p:nvSpPr>
          <p:spPr bwMode="auto">
            <a:xfrm>
              <a:off x="6190021" y="-1460476"/>
              <a:ext cx="0" cy="885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5" name="Freeform 1159"/>
            <p:cNvSpPr>
              <a:spLocks/>
            </p:cNvSpPr>
            <p:nvPr/>
          </p:nvSpPr>
          <p:spPr bwMode="auto">
            <a:xfrm>
              <a:off x="6190021" y="-1371946"/>
              <a:ext cx="11350" cy="9080"/>
            </a:xfrm>
            <a:custGeom>
              <a:avLst/>
              <a:gdLst>
                <a:gd name="T0" fmla="*/ 0 w 5"/>
                <a:gd name="T1" fmla="*/ 0 h 4"/>
                <a:gd name="T2" fmla="*/ 2 w 5"/>
                <a:gd name="T3" fmla="*/ 3 h 4"/>
                <a:gd name="T4" fmla="*/ 5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2" y="3"/>
                  </a:lnTo>
                  <a:lnTo>
                    <a:pt x="5" y="4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6" name="Line 1160"/>
            <p:cNvSpPr>
              <a:spLocks noChangeShapeType="1"/>
            </p:cNvSpPr>
            <p:nvPr/>
          </p:nvSpPr>
          <p:spPr bwMode="auto">
            <a:xfrm>
              <a:off x="6201371" y="-1362866"/>
              <a:ext cx="30417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7" name="Freeform 1161"/>
            <p:cNvSpPr>
              <a:spLocks/>
            </p:cNvSpPr>
            <p:nvPr/>
          </p:nvSpPr>
          <p:spPr bwMode="auto">
            <a:xfrm>
              <a:off x="6505551" y="-1374216"/>
              <a:ext cx="11350" cy="11350"/>
            </a:xfrm>
            <a:custGeom>
              <a:avLst/>
              <a:gdLst>
                <a:gd name="T0" fmla="*/ 0 w 5"/>
                <a:gd name="T1" fmla="*/ 5 h 5"/>
                <a:gd name="T2" fmla="*/ 3 w 5"/>
                <a:gd name="T3" fmla="*/ 4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3" y="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8" name="Line 1162"/>
            <p:cNvSpPr>
              <a:spLocks noChangeShapeType="1"/>
            </p:cNvSpPr>
            <p:nvPr/>
          </p:nvSpPr>
          <p:spPr bwMode="auto">
            <a:xfrm flipV="1">
              <a:off x="6516901" y="-1460476"/>
              <a:ext cx="0" cy="862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499" name="Line 1163"/>
            <p:cNvSpPr>
              <a:spLocks noChangeShapeType="1"/>
            </p:cNvSpPr>
            <p:nvPr/>
          </p:nvSpPr>
          <p:spPr bwMode="auto">
            <a:xfrm>
              <a:off x="7150229" y="-1460476"/>
              <a:ext cx="0" cy="885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0" name="Freeform 1164"/>
            <p:cNvSpPr>
              <a:spLocks/>
            </p:cNvSpPr>
            <p:nvPr/>
          </p:nvSpPr>
          <p:spPr bwMode="auto">
            <a:xfrm>
              <a:off x="7150229" y="-1371946"/>
              <a:ext cx="11350" cy="9080"/>
            </a:xfrm>
            <a:custGeom>
              <a:avLst/>
              <a:gdLst>
                <a:gd name="T0" fmla="*/ 0 w 5"/>
                <a:gd name="T1" fmla="*/ 0 h 4"/>
                <a:gd name="T2" fmla="*/ 2 w 5"/>
                <a:gd name="T3" fmla="*/ 3 h 4"/>
                <a:gd name="T4" fmla="*/ 5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2" y="3"/>
                  </a:lnTo>
                  <a:lnTo>
                    <a:pt x="5" y="4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1" name="Line 1165"/>
            <p:cNvSpPr>
              <a:spLocks noChangeShapeType="1"/>
            </p:cNvSpPr>
            <p:nvPr/>
          </p:nvSpPr>
          <p:spPr bwMode="auto">
            <a:xfrm>
              <a:off x="7161579" y="-1362866"/>
              <a:ext cx="30417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2" name="Freeform 1166"/>
            <p:cNvSpPr>
              <a:spLocks/>
            </p:cNvSpPr>
            <p:nvPr/>
          </p:nvSpPr>
          <p:spPr bwMode="auto">
            <a:xfrm>
              <a:off x="7465759" y="-1374216"/>
              <a:ext cx="11350" cy="11350"/>
            </a:xfrm>
            <a:custGeom>
              <a:avLst/>
              <a:gdLst>
                <a:gd name="T0" fmla="*/ 0 w 5"/>
                <a:gd name="T1" fmla="*/ 5 h 5"/>
                <a:gd name="T2" fmla="*/ 3 w 5"/>
                <a:gd name="T3" fmla="*/ 4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3" y="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3" name="Line 1167"/>
            <p:cNvSpPr>
              <a:spLocks noChangeShapeType="1"/>
            </p:cNvSpPr>
            <p:nvPr/>
          </p:nvSpPr>
          <p:spPr bwMode="auto">
            <a:xfrm flipV="1">
              <a:off x="7477109" y="-1460476"/>
              <a:ext cx="0" cy="862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4" name="Line 1168"/>
            <p:cNvSpPr>
              <a:spLocks noChangeShapeType="1"/>
            </p:cNvSpPr>
            <p:nvPr/>
          </p:nvSpPr>
          <p:spPr bwMode="auto">
            <a:xfrm flipV="1">
              <a:off x="6178671" y="-1555816"/>
              <a:ext cx="86260" cy="476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5" name="Line 1169"/>
            <p:cNvSpPr>
              <a:spLocks noChangeShapeType="1"/>
            </p:cNvSpPr>
            <p:nvPr/>
          </p:nvSpPr>
          <p:spPr bwMode="auto">
            <a:xfrm flipV="1">
              <a:off x="6201371" y="-1521766"/>
              <a:ext cx="0" cy="6129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6" name="Line 1170"/>
            <p:cNvSpPr>
              <a:spLocks noChangeShapeType="1"/>
            </p:cNvSpPr>
            <p:nvPr/>
          </p:nvSpPr>
          <p:spPr bwMode="auto">
            <a:xfrm flipH="1" flipV="1">
              <a:off x="7393119" y="-1555816"/>
              <a:ext cx="93070" cy="4540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7" name="Line 1171"/>
            <p:cNvSpPr>
              <a:spLocks noChangeShapeType="1"/>
            </p:cNvSpPr>
            <p:nvPr/>
          </p:nvSpPr>
          <p:spPr bwMode="auto">
            <a:xfrm>
              <a:off x="6264931" y="-1555816"/>
              <a:ext cx="1128188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8" name="Line 1172"/>
            <p:cNvSpPr>
              <a:spLocks noChangeShapeType="1"/>
            </p:cNvSpPr>
            <p:nvPr/>
          </p:nvSpPr>
          <p:spPr bwMode="auto">
            <a:xfrm>
              <a:off x="6244501" y="-1546736"/>
              <a:ext cx="1171318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09" name="Line 1173"/>
            <p:cNvSpPr>
              <a:spLocks noChangeShapeType="1"/>
            </p:cNvSpPr>
            <p:nvPr/>
          </p:nvSpPr>
          <p:spPr bwMode="auto">
            <a:xfrm flipV="1">
              <a:off x="7463489" y="-1521766"/>
              <a:ext cx="0" cy="6129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0" name="Line 1174"/>
            <p:cNvSpPr>
              <a:spLocks noChangeShapeType="1"/>
            </p:cNvSpPr>
            <p:nvPr/>
          </p:nvSpPr>
          <p:spPr bwMode="auto">
            <a:xfrm>
              <a:off x="6205911" y="-1524036"/>
              <a:ext cx="125303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1" name="Line 1175"/>
            <p:cNvSpPr>
              <a:spLocks noChangeShapeType="1"/>
            </p:cNvSpPr>
            <p:nvPr/>
          </p:nvSpPr>
          <p:spPr bwMode="auto">
            <a:xfrm>
              <a:off x="6176401" y="-1580786"/>
              <a:ext cx="130978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2" name="Line 1176"/>
            <p:cNvSpPr>
              <a:spLocks noChangeShapeType="1"/>
            </p:cNvSpPr>
            <p:nvPr/>
          </p:nvSpPr>
          <p:spPr bwMode="auto">
            <a:xfrm>
              <a:off x="6176401" y="-1601216"/>
              <a:ext cx="130978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3" name="Line 1177"/>
            <p:cNvSpPr>
              <a:spLocks noChangeShapeType="1"/>
            </p:cNvSpPr>
            <p:nvPr/>
          </p:nvSpPr>
          <p:spPr bwMode="auto">
            <a:xfrm>
              <a:off x="6176401" y="-1732876"/>
              <a:ext cx="130978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4" name="Line 1178"/>
            <p:cNvSpPr>
              <a:spLocks noChangeShapeType="1"/>
            </p:cNvSpPr>
            <p:nvPr/>
          </p:nvSpPr>
          <p:spPr bwMode="auto">
            <a:xfrm>
              <a:off x="6176401" y="-1741956"/>
              <a:ext cx="1309787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5" name="Line 1179"/>
            <p:cNvSpPr>
              <a:spLocks noChangeShapeType="1"/>
            </p:cNvSpPr>
            <p:nvPr/>
          </p:nvSpPr>
          <p:spPr bwMode="auto">
            <a:xfrm flipV="1">
              <a:off x="7393119" y="-1580786"/>
              <a:ext cx="0" cy="249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6" name="Line 1180"/>
            <p:cNvSpPr>
              <a:spLocks noChangeShapeType="1"/>
            </p:cNvSpPr>
            <p:nvPr/>
          </p:nvSpPr>
          <p:spPr bwMode="auto">
            <a:xfrm flipV="1">
              <a:off x="6264931" y="-1580786"/>
              <a:ext cx="0" cy="249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7" name="Line 1181"/>
            <p:cNvSpPr>
              <a:spLocks noChangeShapeType="1"/>
            </p:cNvSpPr>
            <p:nvPr/>
          </p:nvSpPr>
          <p:spPr bwMode="auto">
            <a:xfrm flipV="1">
              <a:off x="6296711" y="-1580786"/>
              <a:ext cx="0" cy="249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8" name="Line 1182"/>
            <p:cNvSpPr>
              <a:spLocks noChangeShapeType="1"/>
            </p:cNvSpPr>
            <p:nvPr/>
          </p:nvSpPr>
          <p:spPr bwMode="auto">
            <a:xfrm flipV="1">
              <a:off x="6351191" y="-1580786"/>
              <a:ext cx="0" cy="249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19" name="Line 1183"/>
            <p:cNvSpPr>
              <a:spLocks noChangeShapeType="1"/>
            </p:cNvSpPr>
            <p:nvPr/>
          </p:nvSpPr>
          <p:spPr bwMode="auto">
            <a:xfrm flipV="1">
              <a:off x="7311399" y="-1580786"/>
              <a:ext cx="0" cy="249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0" name="Line 1184"/>
            <p:cNvSpPr>
              <a:spLocks noChangeShapeType="1"/>
            </p:cNvSpPr>
            <p:nvPr/>
          </p:nvSpPr>
          <p:spPr bwMode="auto">
            <a:xfrm flipV="1">
              <a:off x="7363609" y="-1580786"/>
              <a:ext cx="0" cy="2497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1" name="Freeform 1185"/>
            <p:cNvSpPr>
              <a:spLocks/>
            </p:cNvSpPr>
            <p:nvPr/>
          </p:nvSpPr>
          <p:spPr bwMode="auto">
            <a:xfrm>
              <a:off x="6630400" y="-1716986"/>
              <a:ext cx="11350" cy="11350"/>
            </a:xfrm>
            <a:custGeom>
              <a:avLst/>
              <a:gdLst>
                <a:gd name="T0" fmla="*/ 5 w 5"/>
                <a:gd name="T1" fmla="*/ 5 h 5"/>
                <a:gd name="T2" fmla="*/ 4 w 5"/>
                <a:gd name="T3" fmla="*/ 1 h 5"/>
                <a:gd name="T4" fmla="*/ 0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2" name="Line 1186"/>
            <p:cNvSpPr>
              <a:spLocks noChangeShapeType="1"/>
            </p:cNvSpPr>
            <p:nvPr/>
          </p:nvSpPr>
          <p:spPr bwMode="auto">
            <a:xfrm flipH="1">
              <a:off x="6294441" y="-1716986"/>
              <a:ext cx="33595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3" name="Freeform 1187"/>
            <p:cNvSpPr>
              <a:spLocks/>
            </p:cNvSpPr>
            <p:nvPr/>
          </p:nvSpPr>
          <p:spPr bwMode="auto">
            <a:xfrm>
              <a:off x="6283091" y="-1716986"/>
              <a:ext cx="11350" cy="11350"/>
            </a:xfrm>
            <a:custGeom>
              <a:avLst/>
              <a:gdLst>
                <a:gd name="T0" fmla="*/ 5 w 5"/>
                <a:gd name="T1" fmla="*/ 0 h 5"/>
                <a:gd name="T2" fmla="*/ 1 w 5"/>
                <a:gd name="T3" fmla="*/ 1 h 5"/>
                <a:gd name="T4" fmla="*/ 0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1" y="1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4" name="Line 1188"/>
            <p:cNvSpPr>
              <a:spLocks noChangeShapeType="1"/>
            </p:cNvSpPr>
            <p:nvPr/>
          </p:nvSpPr>
          <p:spPr bwMode="auto">
            <a:xfrm>
              <a:off x="6283091" y="-1705636"/>
              <a:ext cx="0" cy="8172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5" name="Freeform 1189"/>
            <p:cNvSpPr>
              <a:spLocks/>
            </p:cNvSpPr>
            <p:nvPr/>
          </p:nvSpPr>
          <p:spPr bwMode="auto">
            <a:xfrm>
              <a:off x="6283091" y="-1623916"/>
              <a:ext cx="11350" cy="11350"/>
            </a:xfrm>
            <a:custGeom>
              <a:avLst/>
              <a:gdLst>
                <a:gd name="T0" fmla="*/ 0 w 5"/>
                <a:gd name="T1" fmla="*/ 0 h 5"/>
                <a:gd name="T2" fmla="*/ 1 w 5"/>
                <a:gd name="T3" fmla="*/ 4 h 5"/>
                <a:gd name="T4" fmla="*/ 5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1" y="4"/>
                  </a:lnTo>
                  <a:lnTo>
                    <a:pt x="5" y="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6" name="Line 1190"/>
            <p:cNvSpPr>
              <a:spLocks noChangeShapeType="1"/>
            </p:cNvSpPr>
            <p:nvPr/>
          </p:nvSpPr>
          <p:spPr bwMode="auto">
            <a:xfrm>
              <a:off x="6294441" y="-1612566"/>
              <a:ext cx="33595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7" name="Freeform 1191"/>
            <p:cNvSpPr>
              <a:spLocks/>
            </p:cNvSpPr>
            <p:nvPr/>
          </p:nvSpPr>
          <p:spPr bwMode="auto">
            <a:xfrm>
              <a:off x="6630400" y="-1623916"/>
              <a:ext cx="11350" cy="11350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4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4" y="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8" name="Line 1192"/>
            <p:cNvSpPr>
              <a:spLocks noChangeShapeType="1"/>
            </p:cNvSpPr>
            <p:nvPr/>
          </p:nvSpPr>
          <p:spPr bwMode="auto">
            <a:xfrm flipV="1">
              <a:off x="6641750" y="-1705636"/>
              <a:ext cx="0" cy="8172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29" name="Freeform 1193"/>
            <p:cNvSpPr>
              <a:spLocks/>
            </p:cNvSpPr>
            <p:nvPr/>
          </p:nvSpPr>
          <p:spPr bwMode="auto">
            <a:xfrm>
              <a:off x="6657640" y="-1716986"/>
              <a:ext cx="11350" cy="11350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1 h 5"/>
                <a:gd name="T4" fmla="*/ 0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2" y="1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0" name="Line 1194"/>
            <p:cNvSpPr>
              <a:spLocks noChangeShapeType="1"/>
            </p:cNvSpPr>
            <p:nvPr/>
          </p:nvSpPr>
          <p:spPr bwMode="auto">
            <a:xfrm>
              <a:off x="6668990" y="-1716986"/>
              <a:ext cx="32006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1" name="Freeform 1195"/>
            <p:cNvSpPr>
              <a:spLocks/>
            </p:cNvSpPr>
            <p:nvPr/>
          </p:nvSpPr>
          <p:spPr bwMode="auto">
            <a:xfrm>
              <a:off x="6989060" y="-1716986"/>
              <a:ext cx="9080" cy="11350"/>
            </a:xfrm>
            <a:custGeom>
              <a:avLst/>
              <a:gdLst>
                <a:gd name="T0" fmla="*/ 4 w 4"/>
                <a:gd name="T1" fmla="*/ 5 h 5"/>
                <a:gd name="T2" fmla="*/ 3 w 4"/>
                <a:gd name="T3" fmla="*/ 1 h 5"/>
                <a:gd name="T4" fmla="*/ 0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5"/>
                  </a:move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2" name="Line 1196"/>
            <p:cNvSpPr>
              <a:spLocks noChangeShapeType="1"/>
            </p:cNvSpPr>
            <p:nvPr/>
          </p:nvSpPr>
          <p:spPr bwMode="auto">
            <a:xfrm>
              <a:off x="6998140" y="-1705636"/>
              <a:ext cx="0" cy="8172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3" name="Freeform 1197"/>
            <p:cNvSpPr>
              <a:spLocks/>
            </p:cNvSpPr>
            <p:nvPr/>
          </p:nvSpPr>
          <p:spPr bwMode="auto">
            <a:xfrm>
              <a:off x="6989060" y="-1623916"/>
              <a:ext cx="9080" cy="11350"/>
            </a:xfrm>
            <a:custGeom>
              <a:avLst/>
              <a:gdLst>
                <a:gd name="T0" fmla="*/ 0 w 4"/>
                <a:gd name="T1" fmla="*/ 5 h 5"/>
                <a:gd name="T2" fmla="*/ 3 w 4"/>
                <a:gd name="T3" fmla="*/ 4 h 5"/>
                <a:gd name="T4" fmla="*/ 4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3" y="4"/>
                  </a:lnTo>
                  <a:lnTo>
                    <a:pt x="4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4" name="Line 1198"/>
            <p:cNvSpPr>
              <a:spLocks noChangeShapeType="1"/>
            </p:cNvSpPr>
            <p:nvPr/>
          </p:nvSpPr>
          <p:spPr bwMode="auto">
            <a:xfrm flipH="1">
              <a:off x="6668990" y="-1612566"/>
              <a:ext cx="32006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5" name="Freeform 1199"/>
            <p:cNvSpPr>
              <a:spLocks/>
            </p:cNvSpPr>
            <p:nvPr/>
          </p:nvSpPr>
          <p:spPr bwMode="auto">
            <a:xfrm>
              <a:off x="6657640" y="-1623916"/>
              <a:ext cx="11350" cy="11350"/>
            </a:xfrm>
            <a:custGeom>
              <a:avLst/>
              <a:gdLst>
                <a:gd name="T0" fmla="*/ 0 w 5"/>
                <a:gd name="T1" fmla="*/ 0 h 5"/>
                <a:gd name="T2" fmla="*/ 2 w 5"/>
                <a:gd name="T3" fmla="*/ 4 h 5"/>
                <a:gd name="T4" fmla="*/ 5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4"/>
                  </a:lnTo>
                  <a:lnTo>
                    <a:pt x="5" y="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6" name="Line 1200"/>
            <p:cNvSpPr>
              <a:spLocks noChangeShapeType="1"/>
            </p:cNvSpPr>
            <p:nvPr/>
          </p:nvSpPr>
          <p:spPr bwMode="auto">
            <a:xfrm flipV="1">
              <a:off x="6657640" y="-1705636"/>
              <a:ext cx="0" cy="8172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7" name="Freeform 1201"/>
            <p:cNvSpPr>
              <a:spLocks/>
            </p:cNvSpPr>
            <p:nvPr/>
          </p:nvSpPr>
          <p:spPr bwMode="auto">
            <a:xfrm>
              <a:off x="7014030" y="-1716986"/>
              <a:ext cx="11350" cy="11350"/>
            </a:xfrm>
            <a:custGeom>
              <a:avLst/>
              <a:gdLst>
                <a:gd name="T0" fmla="*/ 5 w 5"/>
                <a:gd name="T1" fmla="*/ 0 h 5"/>
                <a:gd name="T2" fmla="*/ 1 w 5"/>
                <a:gd name="T3" fmla="*/ 1 h 5"/>
                <a:gd name="T4" fmla="*/ 0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1" y="1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8" name="Line 1202"/>
            <p:cNvSpPr>
              <a:spLocks noChangeShapeType="1"/>
            </p:cNvSpPr>
            <p:nvPr/>
          </p:nvSpPr>
          <p:spPr bwMode="auto">
            <a:xfrm>
              <a:off x="7025380" y="-1716986"/>
              <a:ext cx="33595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39" name="Freeform 1203"/>
            <p:cNvSpPr>
              <a:spLocks/>
            </p:cNvSpPr>
            <p:nvPr/>
          </p:nvSpPr>
          <p:spPr bwMode="auto">
            <a:xfrm>
              <a:off x="7361339" y="-1716986"/>
              <a:ext cx="9080" cy="11350"/>
            </a:xfrm>
            <a:custGeom>
              <a:avLst/>
              <a:gdLst>
                <a:gd name="T0" fmla="*/ 4 w 4"/>
                <a:gd name="T1" fmla="*/ 5 h 5"/>
                <a:gd name="T2" fmla="*/ 3 w 4"/>
                <a:gd name="T3" fmla="*/ 1 h 5"/>
                <a:gd name="T4" fmla="*/ 0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5"/>
                  </a:move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0" name="Line 1204"/>
            <p:cNvSpPr>
              <a:spLocks noChangeShapeType="1"/>
            </p:cNvSpPr>
            <p:nvPr/>
          </p:nvSpPr>
          <p:spPr bwMode="auto">
            <a:xfrm>
              <a:off x="7370419" y="-1705636"/>
              <a:ext cx="0" cy="8172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1" name="Freeform 1205"/>
            <p:cNvSpPr>
              <a:spLocks/>
            </p:cNvSpPr>
            <p:nvPr/>
          </p:nvSpPr>
          <p:spPr bwMode="auto">
            <a:xfrm>
              <a:off x="7361339" y="-1623916"/>
              <a:ext cx="9080" cy="11350"/>
            </a:xfrm>
            <a:custGeom>
              <a:avLst/>
              <a:gdLst>
                <a:gd name="T0" fmla="*/ 0 w 4"/>
                <a:gd name="T1" fmla="*/ 5 h 5"/>
                <a:gd name="T2" fmla="*/ 3 w 4"/>
                <a:gd name="T3" fmla="*/ 4 h 5"/>
                <a:gd name="T4" fmla="*/ 4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3" y="4"/>
                  </a:lnTo>
                  <a:lnTo>
                    <a:pt x="4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2" name="Line 1206"/>
            <p:cNvSpPr>
              <a:spLocks noChangeShapeType="1"/>
            </p:cNvSpPr>
            <p:nvPr/>
          </p:nvSpPr>
          <p:spPr bwMode="auto">
            <a:xfrm flipH="1">
              <a:off x="7025380" y="-1612566"/>
              <a:ext cx="335959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3" name="Freeform 1207"/>
            <p:cNvSpPr>
              <a:spLocks/>
            </p:cNvSpPr>
            <p:nvPr/>
          </p:nvSpPr>
          <p:spPr bwMode="auto">
            <a:xfrm>
              <a:off x="7014030" y="-1623916"/>
              <a:ext cx="11350" cy="11350"/>
            </a:xfrm>
            <a:custGeom>
              <a:avLst/>
              <a:gdLst>
                <a:gd name="T0" fmla="*/ 0 w 5"/>
                <a:gd name="T1" fmla="*/ 0 h 5"/>
                <a:gd name="T2" fmla="*/ 1 w 5"/>
                <a:gd name="T3" fmla="*/ 4 h 5"/>
                <a:gd name="T4" fmla="*/ 5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1" y="4"/>
                  </a:lnTo>
                  <a:lnTo>
                    <a:pt x="5" y="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4" name="Line 1208"/>
            <p:cNvSpPr>
              <a:spLocks noChangeShapeType="1"/>
            </p:cNvSpPr>
            <p:nvPr/>
          </p:nvSpPr>
          <p:spPr bwMode="auto">
            <a:xfrm flipV="1">
              <a:off x="7014030" y="-1705636"/>
              <a:ext cx="0" cy="8172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5" name="Freeform 1209"/>
            <p:cNvSpPr>
              <a:spLocks/>
            </p:cNvSpPr>
            <p:nvPr/>
          </p:nvSpPr>
          <p:spPr bwMode="auto">
            <a:xfrm>
              <a:off x="6294441" y="-1630726"/>
              <a:ext cx="4540" cy="6810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2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2"/>
                  </a:lnTo>
                  <a:lnTo>
                    <a:pt x="2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6" name="Line 1210"/>
            <p:cNvSpPr>
              <a:spLocks noChangeShapeType="1"/>
            </p:cNvSpPr>
            <p:nvPr/>
          </p:nvSpPr>
          <p:spPr bwMode="auto">
            <a:xfrm>
              <a:off x="6298981" y="-162391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7" name="Freeform 1211"/>
            <p:cNvSpPr>
              <a:spLocks/>
            </p:cNvSpPr>
            <p:nvPr/>
          </p:nvSpPr>
          <p:spPr bwMode="auto">
            <a:xfrm>
              <a:off x="6342111" y="-1630726"/>
              <a:ext cx="4540" cy="6810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2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8" name="Line 1212"/>
            <p:cNvSpPr>
              <a:spLocks noChangeShapeType="1"/>
            </p:cNvSpPr>
            <p:nvPr/>
          </p:nvSpPr>
          <p:spPr bwMode="auto">
            <a:xfrm flipV="1">
              <a:off x="6346651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49" name="Freeform 1213"/>
            <p:cNvSpPr>
              <a:spLocks/>
            </p:cNvSpPr>
            <p:nvPr/>
          </p:nvSpPr>
          <p:spPr bwMode="auto">
            <a:xfrm>
              <a:off x="6342111" y="-1701096"/>
              <a:ext cx="4540" cy="6810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1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0" name="Line 1214"/>
            <p:cNvSpPr>
              <a:spLocks noChangeShapeType="1"/>
            </p:cNvSpPr>
            <p:nvPr/>
          </p:nvSpPr>
          <p:spPr bwMode="auto">
            <a:xfrm flipH="1">
              <a:off x="6298981" y="-170109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1" name="Freeform 1215"/>
            <p:cNvSpPr>
              <a:spLocks/>
            </p:cNvSpPr>
            <p:nvPr/>
          </p:nvSpPr>
          <p:spPr bwMode="auto">
            <a:xfrm>
              <a:off x="6294441" y="-1701096"/>
              <a:ext cx="4540" cy="6810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2" name="Line 1216"/>
            <p:cNvSpPr>
              <a:spLocks noChangeShapeType="1"/>
            </p:cNvSpPr>
            <p:nvPr/>
          </p:nvSpPr>
          <p:spPr bwMode="auto">
            <a:xfrm>
              <a:off x="6294441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3" name="Freeform 1217"/>
            <p:cNvSpPr>
              <a:spLocks/>
            </p:cNvSpPr>
            <p:nvPr/>
          </p:nvSpPr>
          <p:spPr bwMode="auto">
            <a:xfrm>
              <a:off x="6362541" y="-1630726"/>
              <a:ext cx="4540" cy="6810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2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1" y="2"/>
                  </a:lnTo>
                  <a:lnTo>
                    <a:pt x="2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4" name="Line 1218"/>
            <p:cNvSpPr>
              <a:spLocks noChangeShapeType="1"/>
            </p:cNvSpPr>
            <p:nvPr/>
          </p:nvSpPr>
          <p:spPr bwMode="auto">
            <a:xfrm>
              <a:off x="6367081" y="-1623916"/>
              <a:ext cx="4540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5" name="Freeform 1219"/>
            <p:cNvSpPr>
              <a:spLocks/>
            </p:cNvSpPr>
            <p:nvPr/>
          </p:nvSpPr>
          <p:spPr bwMode="auto">
            <a:xfrm>
              <a:off x="6412481" y="-1630726"/>
              <a:ext cx="4540" cy="6810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2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6" name="Line 1220"/>
            <p:cNvSpPr>
              <a:spLocks noChangeShapeType="1"/>
            </p:cNvSpPr>
            <p:nvPr/>
          </p:nvSpPr>
          <p:spPr bwMode="auto">
            <a:xfrm flipV="1">
              <a:off x="6417021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7" name="Freeform 1221"/>
            <p:cNvSpPr>
              <a:spLocks/>
            </p:cNvSpPr>
            <p:nvPr/>
          </p:nvSpPr>
          <p:spPr bwMode="auto">
            <a:xfrm>
              <a:off x="6412481" y="-1701096"/>
              <a:ext cx="4540" cy="6810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8" name="Line 1222"/>
            <p:cNvSpPr>
              <a:spLocks noChangeShapeType="1"/>
            </p:cNvSpPr>
            <p:nvPr/>
          </p:nvSpPr>
          <p:spPr bwMode="auto">
            <a:xfrm flipH="1">
              <a:off x="6367081" y="-1701096"/>
              <a:ext cx="4540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59" name="Freeform 1223"/>
            <p:cNvSpPr>
              <a:spLocks/>
            </p:cNvSpPr>
            <p:nvPr/>
          </p:nvSpPr>
          <p:spPr bwMode="auto">
            <a:xfrm>
              <a:off x="6362541" y="-1701096"/>
              <a:ext cx="4540" cy="6810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1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0" name="Line 1224"/>
            <p:cNvSpPr>
              <a:spLocks noChangeShapeType="1"/>
            </p:cNvSpPr>
            <p:nvPr/>
          </p:nvSpPr>
          <p:spPr bwMode="auto">
            <a:xfrm>
              <a:off x="6362541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1" name="Freeform 1225"/>
            <p:cNvSpPr>
              <a:spLocks/>
            </p:cNvSpPr>
            <p:nvPr/>
          </p:nvSpPr>
          <p:spPr bwMode="auto">
            <a:xfrm>
              <a:off x="6432911" y="-1628456"/>
              <a:ext cx="6810" cy="4540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2" name="Line 1226"/>
            <p:cNvSpPr>
              <a:spLocks noChangeShapeType="1"/>
            </p:cNvSpPr>
            <p:nvPr/>
          </p:nvSpPr>
          <p:spPr bwMode="auto">
            <a:xfrm>
              <a:off x="6439721" y="-162391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3" name="Freeform 1227"/>
            <p:cNvSpPr>
              <a:spLocks/>
            </p:cNvSpPr>
            <p:nvPr/>
          </p:nvSpPr>
          <p:spPr bwMode="auto">
            <a:xfrm>
              <a:off x="6482851" y="-1628456"/>
              <a:ext cx="4540" cy="4540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4" name="Line 1228"/>
            <p:cNvSpPr>
              <a:spLocks noChangeShapeType="1"/>
            </p:cNvSpPr>
            <p:nvPr/>
          </p:nvSpPr>
          <p:spPr bwMode="auto">
            <a:xfrm flipV="1">
              <a:off x="6487391" y="-1694286"/>
              <a:ext cx="0" cy="658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5" name="Freeform 1229"/>
            <p:cNvSpPr>
              <a:spLocks/>
            </p:cNvSpPr>
            <p:nvPr/>
          </p:nvSpPr>
          <p:spPr bwMode="auto">
            <a:xfrm>
              <a:off x="6482851" y="-1701096"/>
              <a:ext cx="4540" cy="6810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1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6" name="Line 1230"/>
            <p:cNvSpPr>
              <a:spLocks noChangeShapeType="1"/>
            </p:cNvSpPr>
            <p:nvPr/>
          </p:nvSpPr>
          <p:spPr bwMode="auto">
            <a:xfrm flipH="1">
              <a:off x="6439721" y="-170109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7" name="Freeform 1231"/>
            <p:cNvSpPr>
              <a:spLocks/>
            </p:cNvSpPr>
            <p:nvPr/>
          </p:nvSpPr>
          <p:spPr bwMode="auto">
            <a:xfrm>
              <a:off x="6432911" y="-1701096"/>
              <a:ext cx="6810" cy="6810"/>
            </a:xfrm>
            <a:custGeom>
              <a:avLst/>
              <a:gdLst>
                <a:gd name="T0" fmla="*/ 3 w 3"/>
                <a:gd name="T1" fmla="*/ 0 h 3"/>
                <a:gd name="T2" fmla="*/ 1 w 3"/>
                <a:gd name="T3" fmla="*/ 1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8" name="Line 1232"/>
            <p:cNvSpPr>
              <a:spLocks noChangeShapeType="1"/>
            </p:cNvSpPr>
            <p:nvPr/>
          </p:nvSpPr>
          <p:spPr bwMode="auto">
            <a:xfrm>
              <a:off x="6432911" y="-1694286"/>
              <a:ext cx="0" cy="658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69" name="Freeform 1233"/>
            <p:cNvSpPr>
              <a:spLocks/>
            </p:cNvSpPr>
            <p:nvPr/>
          </p:nvSpPr>
          <p:spPr bwMode="auto">
            <a:xfrm>
              <a:off x="6505551" y="-1630726"/>
              <a:ext cx="6810" cy="6810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0" name="Line 1234"/>
            <p:cNvSpPr>
              <a:spLocks noChangeShapeType="1"/>
            </p:cNvSpPr>
            <p:nvPr/>
          </p:nvSpPr>
          <p:spPr bwMode="auto">
            <a:xfrm>
              <a:off x="6512361" y="-162391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1" name="Freeform 1235"/>
            <p:cNvSpPr>
              <a:spLocks/>
            </p:cNvSpPr>
            <p:nvPr/>
          </p:nvSpPr>
          <p:spPr bwMode="auto">
            <a:xfrm>
              <a:off x="6555490" y="-1630726"/>
              <a:ext cx="4540" cy="6810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2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2" name="Line 1236"/>
            <p:cNvSpPr>
              <a:spLocks noChangeShapeType="1"/>
            </p:cNvSpPr>
            <p:nvPr/>
          </p:nvSpPr>
          <p:spPr bwMode="auto">
            <a:xfrm flipV="1">
              <a:off x="6560030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3" name="Freeform 1237"/>
            <p:cNvSpPr>
              <a:spLocks/>
            </p:cNvSpPr>
            <p:nvPr/>
          </p:nvSpPr>
          <p:spPr bwMode="auto">
            <a:xfrm>
              <a:off x="6555490" y="-1701096"/>
              <a:ext cx="4540" cy="6810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1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4" name="Line 1238"/>
            <p:cNvSpPr>
              <a:spLocks noChangeShapeType="1"/>
            </p:cNvSpPr>
            <p:nvPr/>
          </p:nvSpPr>
          <p:spPr bwMode="auto">
            <a:xfrm flipH="1">
              <a:off x="6512361" y="-170109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5" name="Freeform 1239"/>
            <p:cNvSpPr>
              <a:spLocks/>
            </p:cNvSpPr>
            <p:nvPr/>
          </p:nvSpPr>
          <p:spPr bwMode="auto">
            <a:xfrm>
              <a:off x="6505551" y="-1701096"/>
              <a:ext cx="6810" cy="6810"/>
            </a:xfrm>
            <a:custGeom>
              <a:avLst/>
              <a:gdLst>
                <a:gd name="T0" fmla="*/ 3 w 3"/>
                <a:gd name="T1" fmla="*/ 0 h 3"/>
                <a:gd name="T2" fmla="*/ 1 w 3"/>
                <a:gd name="T3" fmla="*/ 1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6" name="Line 1240"/>
            <p:cNvSpPr>
              <a:spLocks noChangeShapeType="1"/>
            </p:cNvSpPr>
            <p:nvPr/>
          </p:nvSpPr>
          <p:spPr bwMode="auto">
            <a:xfrm>
              <a:off x="6505551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7" name="Freeform 1241"/>
            <p:cNvSpPr>
              <a:spLocks/>
            </p:cNvSpPr>
            <p:nvPr/>
          </p:nvSpPr>
          <p:spPr bwMode="auto">
            <a:xfrm>
              <a:off x="6578190" y="-1630726"/>
              <a:ext cx="4540" cy="6810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2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2"/>
                  </a:lnTo>
                  <a:lnTo>
                    <a:pt x="2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8" name="Line 1242"/>
            <p:cNvSpPr>
              <a:spLocks noChangeShapeType="1"/>
            </p:cNvSpPr>
            <p:nvPr/>
          </p:nvSpPr>
          <p:spPr bwMode="auto">
            <a:xfrm>
              <a:off x="6582730" y="-162391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79" name="Freeform 1243"/>
            <p:cNvSpPr>
              <a:spLocks/>
            </p:cNvSpPr>
            <p:nvPr/>
          </p:nvSpPr>
          <p:spPr bwMode="auto">
            <a:xfrm>
              <a:off x="6625860" y="-1630726"/>
              <a:ext cx="6810" cy="6810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2 h 3"/>
                <a:gd name="T4" fmla="*/ 3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2" y="2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0" name="Line 1244"/>
            <p:cNvSpPr>
              <a:spLocks noChangeShapeType="1"/>
            </p:cNvSpPr>
            <p:nvPr/>
          </p:nvSpPr>
          <p:spPr bwMode="auto">
            <a:xfrm flipV="1">
              <a:off x="6632670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1" name="Freeform 1245"/>
            <p:cNvSpPr>
              <a:spLocks/>
            </p:cNvSpPr>
            <p:nvPr/>
          </p:nvSpPr>
          <p:spPr bwMode="auto">
            <a:xfrm>
              <a:off x="6625860" y="-1701096"/>
              <a:ext cx="6810" cy="6810"/>
            </a:xfrm>
            <a:custGeom>
              <a:avLst/>
              <a:gdLst>
                <a:gd name="T0" fmla="*/ 3 w 3"/>
                <a:gd name="T1" fmla="*/ 3 h 3"/>
                <a:gd name="T2" fmla="*/ 2 w 3"/>
                <a:gd name="T3" fmla="*/ 1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2" name="Line 1246"/>
            <p:cNvSpPr>
              <a:spLocks noChangeShapeType="1"/>
            </p:cNvSpPr>
            <p:nvPr/>
          </p:nvSpPr>
          <p:spPr bwMode="auto">
            <a:xfrm flipH="1">
              <a:off x="6582730" y="-170109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3" name="Freeform 1247"/>
            <p:cNvSpPr>
              <a:spLocks/>
            </p:cNvSpPr>
            <p:nvPr/>
          </p:nvSpPr>
          <p:spPr bwMode="auto">
            <a:xfrm>
              <a:off x="6578190" y="-1701096"/>
              <a:ext cx="4540" cy="6810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4" name="Line 1248"/>
            <p:cNvSpPr>
              <a:spLocks noChangeShapeType="1"/>
            </p:cNvSpPr>
            <p:nvPr/>
          </p:nvSpPr>
          <p:spPr bwMode="auto">
            <a:xfrm>
              <a:off x="6578190" y="-1694286"/>
              <a:ext cx="0" cy="6356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5" name="Freeform 1249"/>
            <p:cNvSpPr>
              <a:spLocks/>
            </p:cNvSpPr>
            <p:nvPr/>
          </p:nvSpPr>
          <p:spPr bwMode="auto">
            <a:xfrm>
              <a:off x="7025380" y="-1630726"/>
              <a:ext cx="4540" cy="4540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1" y="2"/>
                  </a:lnTo>
                  <a:lnTo>
                    <a:pt x="2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6" name="Line 1250"/>
            <p:cNvSpPr>
              <a:spLocks noChangeShapeType="1"/>
            </p:cNvSpPr>
            <p:nvPr/>
          </p:nvSpPr>
          <p:spPr bwMode="auto">
            <a:xfrm>
              <a:off x="7029920" y="-162618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7" name="Freeform 1251"/>
            <p:cNvSpPr>
              <a:spLocks/>
            </p:cNvSpPr>
            <p:nvPr/>
          </p:nvSpPr>
          <p:spPr bwMode="auto">
            <a:xfrm>
              <a:off x="7073049" y="-1630726"/>
              <a:ext cx="6810" cy="4540"/>
            </a:xfrm>
            <a:custGeom>
              <a:avLst/>
              <a:gdLst>
                <a:gd name="T0" fmla="*/ 0 w 3"/>
                <a:gd name="T1" fmla="*/ 2 h 2"/>
                <a:gd name="T2" fmla="*/ 2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2" y="2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8" name="Line 1252"/>
            <p:cNvSpPr>
              <a:spLocks noChangeShapeType="1"/>
            </p:cNvSpPr>
            <p:nvPr/>
          </p:nvSpPr>
          <p:spPr bwMode="auto">
            <a:xfrm flipV="1">
              <a:off x="7079859" y="-1696556"/>
              <a:ext cx="0" cy="658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89" name="Freeform 1253"/>
            <p:cNvSpPr>
              <a:spLocks/>
            </p:cNvSpPr>
            <p:nvPr/>
          </p:nvSpPr>
          <p:spPr bwMode="auto">
            <a:xfrm>
              <a:off x="7073049" y="-1701096"/>
              <a:ext cx="6810" cy="4540"/>
            </a:xfrm>
            <a:custGeom>
              <a:avLst/>
              <a:gdLst>
                <a:gd name="T0" fmla="*/ 3 w 3"/>
                <a:gd name="T1" fmla="*/ 2 h 2"/>
                <a:gd name="T2" fmla="*/ 2 w 3"/>
                <a:gd name="T3" fmla="*/ 1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0" name="Line 1254"/>
            <p:cNvSpPr>
              <a:spLocks noChangeShapeType="1"/>
            </p:cNvSpPr>
            <p:nvPr/>
          </p:nvSpPr>
          <p:spPr bwMode="auto">
            <a:xfrm flipH="1">
              <a:off x="7029920" y="-170109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1" name="Freeform 1255"/>
            <p:cNvSpPr>
              <a:spLocks/>
            </p:cNvSpPr>
            <p:nvPr/>
          </p:nvSpPr>
          <p:spPr bwMode="auto">
            <a:xfrm>
              <a:off x="7025380" y="-1701096"/>
              <a:ext cx="4540" cy="4540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1" y="1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2" name="Line 1256"/>
            <p:cNvSpPr>
              <a:spLocks noChangeShapeType="1"/>
            </p:cNvSpPr>
            <p:nvPr/>
          </p:nvSpPr>
          <p:spPr bwMode="auto">
            <a:xfrm>
              <a:off x="7025380" y="-1696556"/>
              <a:ext cx="0" cy="658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3" name="Freeform 1257"/>
            <p:cNvSpPr>
              <a:spLocks/>
            </p:cNvSpPr>
            <p:nvPr/>
          </p:nvSpPr>
          <p:spPr bwMode="auto">
            <a:xfrm>
              <a:off x="7093479" y="-1630726"/>
              <a:ext cx="6810" cy="4540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2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2"/>
                  </a:lnTo>
                  <a:lnTo>
                    <a:pt x="3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4" name="Line 1258"/>
            <p:cNvSpPr>
              <a:spLocks noChangeShapeType="1"/>
            </p:cNvSpPr>
            <p:nvPr/>
          </p:nvSpPr>
          <p:spPr bwMode="auto">
            <a:xfrm>
              <a:off x="7100289" y="-162618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5" name="Freeform 1259"/>
            <p:cNvSpPr>
              <a:spLocks/>
            </p:cNvSpPr>
            <p:nvPr/>
          </p:nvSpPr>
          <p:spPr bwMode="auto">
            <a:xfrm>
              <a:off x="7143419" y="-1630726"/>
              <a:ext cx="4540" cy="4540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6" name="Line 1260"/>
            <p:cNvSpPr>
              <a:spLocks noChangeShapeType="1"/>
            </p:cNvSpPr>
            <p:nvPr/>
          </p:nvSpPr>
          <p:spPr bwMode="auto">
            <a:xfrm flipV="1">
              <a:off x="7147959" y="-1696556"/>
              <a:ext cx="0" cy="6583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7" name="Freeform 1261"/>
            <p:cNvSpPr>
              <a:spLocks/>
            </p:cNvSpPr>
            <p:nvPr/>
          </p:nvSpPr>
          <p:spPr bwMode="auto">
            <a:xfrm>
              <a:off x="7143419" y="-1701096"/>
              <a:ext cx="4540" cy="4540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8" name="Line 1262"/>
            <p:cNvSpPr>
              <a:spLocks noChangeShapeType="1"/>
            </p:cNvSpPr>
            <p:nvPr/>
          </p:nvSpPr>
          <p:spPr bwMode="auto">
            <a:xfrm flipH="1">
              <a:off x="7100289" y="-1701096"/>
              <a:ext cx="43130" cy="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599" name="Freeform 1263"/>
            <p:cNvSpPr>
              <a:spLocks/>
            </p:cNvSpPr>
            <p:nvPr/>
          </p:nvSpPr>
          <p:spPr bwMode="auto">
            <a:xfrm>
              <a:off x="7093479" y="-1701096"/>
              <a:ext cx="6810" cy="4540"/>
            </a:xfrm>
            <a:custGeom>
              <a:avLst/>
              <a:gdLst>
                <a:gd name="T0" fmla="*/ 3 w 3"/>
                <a:gd name="T1" fmla="*/ 0 h 2"/>
                <a:gd name="T2" fmla="*/ 1 w 3"/>
                <a:gd name="T3" fmla="*/ 0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1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grpSp>
          <p:nvGrpSpPr>
            <p:cNvPr id="1091" name="Group 1465"/>
            <p:cNvGrpSpPr>
              <a:grpSpLocks/>
            </p:cNvGrpSpPr>
            <p:nvPr/>
          </p:nvGrpSpPr>
          <p:grpSpPr bwMode="auto">
            <a:xfrm>
              <a:off x="6176403" y="-3029045"/>
              <a:ext cx="1314329" cy="1772867"/>
              <a:chOff x="3269" y="44"/>
              <a:chExt cx="579" cy="781"/>
            </a:xfrm>
          </p:grpSpPr>
          <p:sp>
            <p:nvSpPr>
              <p:cNvPr id="1200" name="Line 1265"/>
              <p:cNvSpPr>
                <a:spLocks noChangeShapeType="1"/>
              </p:cNvSpPr>
              <p:nvPr/>
            </p:nvSpPr>
            <p:spPr bwMode="auto">
              <a:xfrm>
                <a:off x="3673" y="631"/>
                <a:ext cx="0" cy="29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1" name="Freeform 1266"/>
              <p:cNvSpPr>
                <a:spLocks/>
              </p:cNvSpPr>
              <p:nvPr/>
            </p:nvSpPr>
            <p:spPr bwMode="auto">
              <a:xfrm>
                <a:off x="3705" y="66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2"/>
                    </a:lnTo>
                    <a:lnTo>
                      <a:pt x="2" y="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2" name="Line 1267"/>
              <p:cNvSpPr>
                <a:spLocks noChangeShapeType="1"/>
              </p:cNvSpPr>
              <p:nvPr/>
            </p:nvSpPr>
            <p:spPr bwMode="auto">
              <a:xfrm>
                <a:off x="3707" y="663"/>
                <a:ext cx="19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3" name="Freeform 1268"/>
              <p:cNvSpPr>
                <a:spLocks/>
              </p:cNvSpPr>
              <p:nvPr/>
            </p:nvSpPr>
            <p:spPr bwMode="auto">
              <a:xfrm>
                <a:off x="3726" y="66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4" name="Line 1269"/>
              <p:cNvSpPr>
                <a:spLocks noChangeShapeType="1"/>
              </p:cNvSpPr>
              <p:nvPr/>
            </p:nvSpPr>
            <p:spPr bwMode="auto">
              <a:xfrm flipV="1">
                <a:off x="3728" y="632"/>
                <a:ext cx="0" cy="28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5" name="Freeform 1270"/>
              <p:cNvSpPr>
                <a:spLocks/>
              </p:cNvSpPr>
              <p:nvPr/>
            </p:nvSpPr>
            <p:spPr bwMode="auto">
              <a:xfrm>
                <a:off x="3726" y="629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1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6" name="Line 1271"/>
              <p:cNvSpPr>
                <a:spLocks noChangeShapeType="1"/>
              </p:cNvSpPr>
              <p:nvPr/>
            </p:nvSpPr>
            <p:spPr bwMode="auto">
              <a:xfrm flipH="1">
                <a:off x="3707" y="629"/>
                <a:ext cx="19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7" name="Freeform 1272"/>
              <p:cNvSpPr>
                <a:spLocks/>
              </p:cNvSpPr>
              <p:nvPr/>
            </p:nvSpPr>
            <p:spPr bwMode="auto">
              <a:xfrm>
                <a:off x="3705" y="629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1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8" name="Line 1273"/>
              <p:cNvSpPr>
                <a:spLocks noChangeShapeType="1"/>
              </p:cNvSpPr>
              <p:nvPr/>
            </p:nvSpPr>
            <p:spPr bwMode="auto">
              <a:xfrm>
                <a:off x="3705" y="632"/>
                <a:ext cx="0" cy="28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09" name="Freeform 1274"/>
              <p:cNvSpPr>
                <a:spLocks/>
              </p:cNvSpPr>
              <p:nvPr/>
            </p:nvSpPr>
            <p:spPr bwMode="auto">
              <a:xfrm>
                <a:off x="3736" y="660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2 h 2"/>
                  <a:gd name="T4" fmla="*/ 3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2"/>
                    </a:lnTo>
                    <a:lnTo>
                      <a:pt x="3" y="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0" name="Line 1275"/>
              <p:cNvSpPr>
                <a:spLocks noChangeShapeType="1"/>
              </p:cNvSpPr>
              <p:nvPr/>
            </p:nvSpPr>
            <p:spPr bwMode="auto">
              <a:xfrm>
                <a:off x="3739" y="662"/>
                <a:ext cx="19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1" name="Freeform 1276"/>
              <p:cNvSpPr>
                <a:spLocks/>
              </p:cNvSpPr>
              <p:nvPr/>
            </p:nvSpPr>
            <p:spPr bwMode="auto">
              <a:xfrm>
                <a:off x="3758" y="660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2" name="Line 1277"/>
              <p:cNvSpPr>
                <a:spLocks noChangeShapeType="1"/>
              </p:cNvSpPr>
              <p:nvPr/>
            </p:nvSpPr>
            <p:spPr bwMode="auto">
              <a:xfrm flipV="1">
                <a:off x="3760" y="631"/>
                <a:ext cx="0" cy="29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3" name="Freeform 1278"/>
              <p:cNvSpPr>
                <a:spLocks/>
              </p:cNvSpPr>
              <p:nvPr/>
            </p:nvSpPr>
            <p:spPr bwMode="auto">
              <a:xfrm>
                <a:off x="3758" y="6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4" name="Line 1279"/>
              <p:cNvSpPr>
                <a:spLocks noChangeShapeType="1"/>
              </p:cNvSpPr>
              <p:nvPr/>
            </p:nvSpPr>
            <p:spPr bwMode="auto">
              <a:xfrm flipH="1">
                <a:off x="3739" y="629"/>
                <a:ext cx="19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5" name="Freeform 1280"/>
              <p:cNvSpPr>
                <a:spLocks/>
              </p:cNvSpPr>
              <p:nvPr/>
            </p:nvSpPr>
            <p:spPr bwMode="auto">
              <a:xfrm>
                <a:off x="3736" y="62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1 w 3"/>
                  <a:gd name="T3" fmla="*/ 1 h 2"/>
                  <a:gd name="T4" fmla="*/ 0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1" y="1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6" name="Line 1281"/>
              <p:cNvSpPr>
                <a:spLocks noChangeShapeType="1"/>
              </p:cNvSpPr>
              <p:nvPr/>
            </p:nvSpPr>
            <p:spPr bwMode="auto">
              <a:xfrm>
                <a:off x="3736" y="631"/>
                <a:ext cx="0" cy="29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7" name="Freeform 1282"/>
              <p:cNvSpPr>
                <a:spLocks/>
              </p:cNvSpPr>
              <p:nvPr/>
            </p:nvSpPr>
            <p:spPr bwMode="auto">
              <a:xfrm>
                <a:off x="3768" y="6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1" y="2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8" name="Line 1283"/>
              <p:cNvSpPr>
                <a:spLocks noChangeShapeType="1"/>
              </p:cNvSpPr>
              <p:nvPr/>
            </p:nvSpPr>
            <p:spPr bwMode="auto">
              <a:xfrm>
                <a:off x="3770" y="662"/>
                <a:ext cx="19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19" name="Freeform 1284"/>
              <p:cNvSpPr>
                <a:spLocks/>
              </p:cNvSpPr>
              <p:nvPr/>
            </p:nvSpPr>
            <p:spPr bwMode="auto">
              <a:xfrm>
                <a:off x="3789" y="660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2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2" y="2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0" name="Line 1285"/>
              <p:cNvSpPr>
                <a:spLocks noChangeShapeType="1"/>
              </p:cNvSpPr>
              <p:nvPr/>
            </p:nvSpPr>
            <p:spPr bwMode="auto">
              <a:xfrm flipV="1">
                <a:off x="3792" y="631"/>
                <a:ext cx="0" cy="29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1" name="Freeform 1286"/>
              <p:cNvSpPr>
                <a:spLocks/>
              </p:cNvSpPr>
              <p:nvPr/>
            </p:nvSpPr>
            <p:spPr bwMode="auto">
              <a:xfrm>
                <a:off x="3789" y="629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2 w 3"/>
                  <a:gd name="T3" fmla="*/ 0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2" name="Line 1287"/>
              <p:cNvSpPr>
                <a:spLocks noChangeShapeType="1"/>
              </p:cNvSpPr>
              <p:nvPr/>
            </p:nvSpPr>
            <p:spPr bwMode="auto">
              <a:xfrm flipH="1">
                <a:off x="3770" y="629"/>
                <a:ext cx="19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3" name="Freeform 1288"/>
              <p:cNvSpPr>
                <a:spLocks/>
              </p:cNvSpPr>
              <p:nvPr/>
            </p:nvSpPr>
            <p:spPr bwMode="auto">
              <a:xfrm>
                <a:off x="3768" y="62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1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4" name="Line 1289"/>
              <p:cNvSpPr>
                <a:spLocks noChangeShapeType="1"/>
              </p:cNvSpPr>
              <p:nvPr/>
            </p:nvSpPr>
            <p:spPr bwMode="auto">
              <a:xfrm>
                <a:off x="3768" y="631"/>
                <a:ext cx="0" cy="29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5" name="Line 1290"/>
              <p:cNvSpPr>
                <a:spLocks noChangeShapeType="1"/>
              </p:cNvSpPr>
              <p:nvPr/>
            </p:nvSpPr>
            <p:spPr bwMode="auto">
              <a:xfrm>
                <a:off x="3269" y="641"/>
                <a:ext cx="38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6" name="Freeform 1291"/>
              <p:cNvSpPr>
                <a:spLocks/>
              </p:cNvSpPr>
              <p:nvPr/>
            </p:nvSpPr>
            <p:spPr bwMode="auto">
              <a:xfrm>
                <a:off x="3307" y="641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2 w 3"/>
                  <a:gd name="T3" fmla="*/ 1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7" name="Line 1292"/>
              <p:cNvSpPr>
                <a:spLocks noChangeShapeType="1"/>
              </p:cNvSpPr>
              <p:nvPr/>
            </p:nvSpPr>
            <p:spPr bwMode="auto">
              <a:xfrm>
                <a:off x="3310" y="644"/>
                <a:ext cx="0" cy="3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8" name="Freeform 1293"/>
              <p:cNvSpPr>
                <a:spLocks/>
              </p:cNvSpPr>
              <p:nvPr/>
            </p:nvSpPr>
            <p:spPr bwMode="auto">
              <a:xfrm>
                <a:off x="3307" y="64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2 w 3"/>
                  <a:gd name="T3" fmla="*/ 2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2" y="2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29" name="Line 1294"/>
              <p:cNvSpPr>
                <a:spLocks noChangeShapeType="1"/>
              </p:cNvSpPr>
              <p:nvPr/>
            </p:nvSpPr>
            <p:spPr bwMode="auto">
              <a:xfrm flipH="1">
                <a:off x="3269" y="650"/>
                <a:ext cx="38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0" name="Line 1295"/>
              <p:cNvSpPr>
                <a:spLocks noChangeShapeType="1"/>
              </p:cNvSpPr>
              <p:nvPr/>
            </p:nvSpPr>
            <p:spPr bwMode="auto">
              <a:xfrm flipH="1">
                <a:off x="3805" y="642"/>
                <a:ext cx="41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1" name="Freeform 1296"/>
              <p:cNvSpPr>
                <a:spLocks/>
              </p:cNvSpPr>
              <p:nvPr/>
            </p:nvSpPr>
            <p:spPr bwMode="auto">
              <a:xfrm>
                <a:off x="3803" y="642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1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2" name="Line 1297"/>
              <p:cNvSpPr>
                <a:spLocks noChangeShapeType="1"/>
              </p:cNvSpPr>
              <p:nvPr/>
            </p:nvSpPr>
            <p:spPr bwMode="auto">
              <a:xfrm>
                <a:off x="3803" y="645"/>
                <a:ext cx="0" cy="4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3" name="Freeform 1298"/>
              <p:cNvSpPr>
                <a:spLocks/>
              </p:cNvSpPr>
              <p:nvPr/>
            </p:nvSpPr>
            <p:spPr bwMode="auto">
              <a:xfrm>
                <a:off x="3803" y="64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1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4" name="Line 1299"/>
              <p:cNvSpPr>
                <a:spLocks noChangeShapeType="1"/>
              </p:cNvSpPr>
              <p:nvPr/>
            </p:nvSpPr>
            <p:spPr bwMode="auto">
              <a:xfrm>
                <a:off x="3805" y="651"/>
                <a:ext cx="41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5" name="Rectangle 1300"/>
              <p:cNvSpPr>
                <a:spLocks noChangeArrowheads="1"/>
              </p:cNvSpPr>
              <p:nvPr/>
            </p:nvSpPr>
            <p:spPr bwMode="auto">
              <a:xfrm>
                <a:off x="3363" y="450"/>
                <a:ext cx="143" cy="120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6" name="Line 1301"/>
              <p:cNvSpPr>
                <a:spLocks noChangeShapeType="1"/>
              </p:cNvSpPr>
              <p:nvPr/>
            </p:nvSpPr>
            <p:spPr bwMode="auto">
              <a:xfrm>
                <a:off x="3363" y="515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7" name="Line 1302"/>
              <p:cNvSpPr>
                <a:spLocks noChangeShapeType="1"/>
              </p:cNvSpPr>
              <p:nvPr/>
            </p:nvSpPr>
            <p:spPr bwMode="auto">
              <a:xfrm>
                <a:off x="3363" y="509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8" name="Line 1303"/>
              <p:cNvSpPr>
                <a:spLocks noChangeShapeType="1"/>
              </p:cNvSpPr>
              <p:nvPr/>
            </p:nvSpPr>
            <p:spPr bwMode="auto">
              <a:xfrm>
                <a:off x="3363" y="503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39" name="Line 1304"/>
              <p:cNvSpPr>
                <a:spLocks noChangeShapeType="1"/>
              </p:cNvSpPr>
              <p:nvPr/>
            </p:nvSpPr>
            <p:spPr bwMode="auto">
              <a:xfrm>
                <a:off x="3363" y="497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0" name="Line 1305"/>
              <p:cNvSpPr>
                <a:spLocks noChangeShapeType="1"/>
              </p:cNvSpPr>
              <p:nvPr/>
            </p:nvSpPr>
            <p:spPr bwMode="auto">
              <a:xfrm>
                <a:off x="3363" y="491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1" name="Line 1306"/>
              <p:cNvSpPr>
                <a:spLocks noChangeShapeType="1"/>
              </p:cNvSpPr>
              <p:nvPr/>
            </p:nvSpPr>
            <p:spPr bwMode="auto">
              <a:xfrm>
                <a:off x="3363" y="485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2" name="Line 1307"/>
              <p:cNvSpPr>
                <a:spLocks noChangeShapeType="1"/>
              </p:cNvSpPr>
              <p:nvPr/>
            </p:nvSpPr>
            <p:spPr bwMode="auto">
              <a:xfrm>
                <a:off x="3363" y="479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3" name="Line 1308"/>
              <p:cNvSpPr>
                <a:spLocks noChangeShapeType="1"/>
              </p:cNvSpPr>
              <p:nvPr/>
            </p:nvSpPr>
            <p:spPr bwMode="auto">
              <a:xfrm>
                <a:off x="3363" y="473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4" name="Line 1309"/>
              <p:cNvSpPr>
                <a:spLocks noChangeShapeType="1"/>
              </p:cNvSpPr>
              <p:nvPr/>
            </p:nvSpPr>
            <p:spPr bwMode="auto">
              <a:xfrm>
                <a:off x="3363" y="468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5" name="Line 1310"/>
              <p:cNvSpPr>
                <a:spLocks noChangeShapeType="1"/>
              </p:cNvSpPr>
              <p:nvPr/>
            </p:nvSpPr>
            <p:spPr bwMode="auto">
              <a:xfrm>
                <a:off x="3363" y="462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6" name="Line 1311"/>
              <p:cNvSpPr>
                <a:spLocks noChangeShapeType="1"/>
              </p:cNvSpPr>
              <p:nvPr/>
            </p:nvSpPr>
            <p:spPr bwMode="auto">
              <a:xfrm>
                <a:off x="3363" y="456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7" name="Line 1312"/>
              <p:cNvSpPr>
                <a:spLocks noChangeShapeType="1"/>
              </p:cNvSpPr>
              <p:nvPr/>
            </p:nvSpPr>
            <p:spPr bwMode="auto">
              <a:xfrm>
                <a:off x="3363" y="521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8" name="Line 1313"/>
              <p:cNvSpPr>
                <a:spLocks noChangeShapeType="1"/>
              </p:cNvSpPr>
              <p:nvPr/>
            </p:nvSpPr>
            <p:spPr bwMode="auto">
              <a:xfrm>
                <a:off x="3363" y="527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49" name="Line 1314"/>
              <p:cNvSpPr>
                <a:spLocks noChangeShapeType="1"/>
              </p:cNvSpPr>
              <p:nvPr/>
            </p:nvSpPr>
            <p:spPr bwMode="auto">
              <a:xfrm>
                <a:off x="3363" y="533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0" name="Line 1315"/>
              <p:cNvSpPr>
                <a:spLocks noChangeShapeType="1"/>
              </p:cNvSpPr>
              <p:nvPr/>
            </p:nvSpPr>
            <p:spPr bwMode="auto">
              <a:xfrm>
                <a:off x="3363" y="539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1" name="Line 1316"/>
              <p:cNvSpPr>
                <a:spLocks noChangeShapeType="1"/>
              </p:cNvSpPr>
              <p:nvPr/>
            </p:nvSpPr>
            <p:spPr bwMode="auto">
              <a:xfrm>
                <a:off x="3363" y="545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2" name="Line 1317"/>
              <p:cNvSpPr>
                <a:spLocks noChangeShapeType="1"/>
              </p:cNvSpPr>
              <p:nvPr/>
            </p:nvSpPr>
            <p:spPr bwMode="auto">
              <a:xfrm>
                <a:off x="3363" y="551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3" name="Line 1318"/>
              <p:cNvSpPr>
                <a:spLocks noChangeShapeType="1"/>
              </p:cNvSpPr>
              <p:nvPr/>
            </p:nvSpPr>
            <p:spPr bwMode="auto">
              <a:xfrm>
                <a:off x="3363" y="557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4" name="Line 1319"/>
              <p:cNvSpPr>
                <a:spLocks noChangeShapeType="1"/>
              </p:cNvSpPr>
              <p:nvPr/>
            </p:nvSpPr>
            <p:spPr bwMode="auto">
              <a:xfrm>
                <a:off x="3363" y="563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5" name="Line 1320"/>
              <p:cNvSpPr>
                <a:spLocks noChangeShapeType="1"/>
              </p:cNvSpPr>
              <p:nvPr/>
            </p:nvSpPr>
            <p:spPr bwMode="auto">
              <a:xfrm flipV="1">
                <a:off x="3430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6" name="Line 1321"/>
              <p:cNvSpPr>
                <a:spLocks noChangeShapeType="1"/>
              </p:cNvSpPr>
              <p:nvPr/>
            </p:nvSpPr>
            <p:spPr bwMode="auto">
              <a:xfrm flipV="1">
                <a:off x="3424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7" name="Line 1322"/>
              <p:cNvSpPr>
                <a:spLocks noChangeShapeType="1"/>
              </p:cNvSpPr>
              <p:nvPr/>
            </p:nvSpPr>
            <p:spPr bwMode="auto">
              <a:xfrm flipV="1">
                <a:off x="3418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8" name="Line 1323"/>
              <p:cNvSpPr>
                <a:spLocks noChangeShapeType="1"/>
              </p:cNvSpPr>
              <p:nvPr/>
            </p:nvSpPr>
            <p:spPr bwMode="auto">
              <a:xfrm flipV="1">
                <a:off x="3412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59" name="Line 1324"/>
              <p:cNvSpPr>
                <a:spLocks noChangeShapeType="1"/>
              </p:cNvSpPr>
              <p:nvPr/>
            </p:nvSpPr>
            <p:spPr bwMode="auto">
              <a:xfrm flipV="1">
                <a:off x="3406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0" name="Line 1325"/>
              <p:cNvSpPr>
                <a:spLocks noChangeShapeType="1"/>
              </p:cNvSpPr>
              <p:nvPr/>
            </p:nvSpPr>
            <p:spPr bwMode="auto">
              <a:xfrm flipV="1">
                <a:off x="3400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1" name="Line 1326"/>
              <p:cNvSpPr>
                <a:spLocks noChangeShapeType="1"/>
              </p:cNvSpPr>
              <p:nvPr/>
            </p:nvSpPr>
            <p:spPr bwMode="auto">
              <a:xfrm flipV="1">
                <a:off x="3394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2" name="Line 1327"/>
              <p:cNvSpPr>
                <a:spLocks noChangeShapeType="1"/>
              </p:cNvSpPr>
              <p:nvPr/>
            </p:nvSpPr>
            <p:spPr bwMode="auto">
              <a:xfrm flipV="1">
                <a:off x="3388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3" name="Line 1328"/>
              <p:cNvSpPr>
                <a:spLocks noChangeShapeType="1"/>
              </p:cNvSpPr>
              <p:nvPr/>
            </p:nvSpPr>
            <p:spPr bwMode="auto">
              <a:xfrm flipV="1">
                <a:off x="3382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4" name="Line 1329"/>
              <p:cNvSpPr>
                <a:spLocks noChangeShapeType="1"/>
              </p:cNvSpPr>
              <p:nvPr/>
            </p:nvSpPr>
            <p:spPr bwMode="auto">
              <a:xfrm flipV="1">
                <a:off x="3376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5" name="Line 1330"/>
              <p:cNvSpPr>
                <a:spLocks noChangeShapeType="1"/>
              </p:cNvSpPr>
              <p:nvPr/>
            </p:nvSpPr>
            <p:spPr bwMode="auto">
              <a:xfrm flipV="1">
                <a:off x="3371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6" name="Line 1331"/>
              <p:cNvSpPr>
                <a:spLocks noChangeShapeType="1"/>
              </p:cNvSpPr>
              <p:nvPr/>
            </p:nvSpPr>
            <p:spPr bwMode="auto">
              <a:xfrm flipV="1">
                <a:off x="3365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7" name="Line 1332"/>
              <p:cNvSpPr>
                <a:spLocks noChangeShapeType="1"/>
              </p:cNvSpPr>
              <p:nvPr/>
            </p:nvSpPr>
            <p:spPr bwMode="auto">
              <a:xfrm flipV="1">
                <a:off x="3436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8" name="Line 1333"/>
              <p:cNvSpPr>
                <a:spLocks noChangeShapeType="1"/>
              </p:cNvSpPr>
              <p:nvPr/>
            </p:nvSpPr>
            <p:spPr bwMode="auto">
              <a:xfrm flipV="1">
                <a:off x="3442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69" name="Line 1334"/>
              <p:cNvSpPr>
                <a:spLocks noChangeShapeType="1"/>
              </p:cNvSpPr>
              <p:nvPr/>
            </p:nvSpPr>
            <p:spPr bwMode="auto">
              <a:xfrm flipV="1">
                <a:off x="3448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0" name="Line 1335"/>
              <p:cNvSpPr>
                <a:spLocks noChangeShapeType="1"/>
              </p:cNvSpPr>
              <p:nvPr/>
            </p:nvSpPr>
            <p:spPr bwMode="auto">
              <a:xfrm flipV="1">
                <a:off x="3454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1" name="Line 1336"/>
              <p:cNvSpPr>
                <a:spLocks noChangeShapeType="1"/>
              </p:cNvSpPr>
              <p:nvPr/>
            </p:nvSpPr>
            <p:spPr bwMode="auto">
              <a:xfrm flipV="1">
                <a:off x="3460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2" name="Line 1337"/>
              <p:cNvSpPr>
                <a:spLocks noChangeShapeType="1"/>
              </p:cNvSpPr>
              <p:nvPr/>
            </p:nvSpPr>
            <p:spPr bwMode="auto">
              <a:xfrm flipV="1">
                <a:off x="3466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3" name="Line 1338"/>
              <p:cNvSpPr>
                <a:spLocks noChangeShapeType="1"/>
              </p:cNvSpPr>
              <p:nvPr/>
            </p:nvSpPr>
            <p:spPr bwMode="auto">
              <a:xfrm flipV="1">
                <a:off x="3472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4" name="Line 1339"/>
              <p:cNvSpPr>
                <a:spLocks noChangeShapeType="1"/>
              </p:cNvSpPr>
              <p:nvPr/>
            </p:nvSpPr>
            <p:spPr bwMode="auto">
              <a:xfrm flipV="1">
                <a:off x="3478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5" name="Line 1340"/>
              <p:cNvSpPr>
                <a:spLocks noChangeShapeType="1"/>
              </p:cNvSpPr>
              <p:nvPr/>
            </p:nvSpPr>
            <p:spPr bwMode="auto">
              <a:xfrm flipV="1">
                <a:off x="3490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6" name="Line 1341"/>
              <p:cNvSpPr>
                <a:spLocks noChangeShapeType="1"/>
              </p:cNvSpPr>
              <p:nvPr/>
            </p:nvSpPr>
            <p:spPr bwMode="auto">
              <a:xfrm flipV="1">
                <a:off x="3496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7" name="Line 1342"/>
              <p:cNvSpPr>
                <a:spLocks noChangeShapeType="1"/>
              </p:cNvSpPr>
              <p:nvPr/>
            </p:nvSpPr>
            <p:spPr bwMode="auto">
              <a:xfrm flipV="1">
                <a:off x="3502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8" name="Line 1343"/>
              <p:cNvSpPr>
                <a:spLocks noChangeShapeType="1"/>
              </p:cNvSpPr>
              <p:nvPr/>
            </p:nvSpPr>
            <p:spPr bwMode="auto">
              <a:xfrm>
                <a:off x="3270" y="780"/>
                <a:ext cx="0" cy="26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79" name="Freeform 1344"/>
              <p:cNvSpPr>
                <a:spLocks/>
              </p:cNvSpPr>
              <p:nvPr/>
            </p:nvSpPr>
            <p:spPr bwMode="auto">
              <a:xfrm>
                <a:off x="3270" y="806"/>
                <a:ext cx="20" cy="19"/>
              </a:xfrm>
              <a:custGeom>
                <a:avLst/>
                <a:gdLst>
                  <a:gd name="T0" fmla="*/ 0 w 20"/>
                  <a:gd name="T1" fmla="*/ 0 h 19"/>
                  <a:gd name="T2" fmla="*/ 3 w 20"/>
                  <a:gd name="T3" fmla="*/ 10 h 19"/>
                  <a:gd name="T4" fmla="*/ 10 w 20"/>
                  <a:gd name="T5" fmla="*/ 16 h 19"/>
                  <a:gd name="T6" fmla="*/ 20 w 2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9">
                    <a:moveTo>
                      <a:pt x="0" y="0"/>
                    </a:moveTo>
                    <a:lnTo>
                      <a:pt x="3" y="10"/>
                    </a:lnTo>
                    <a:lnTo>
                      <a:pt x="10" y="16"/>
                    </a:lnTo>
                    <a:lnTo>
                      <a:pt x="20" y="19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0" name="Line 1345"/>
              <p:cNvSpPr>
                <a:spLocks noChangeShapeType="1"/>
              </p:cNvSpPr>
              <p:nvPr/>
            </p:nvSpPr>
            <p:spPr bwMode="auto">
              <a:xfrm>
                <a:off x="3290" y="825"/>
                <a:ext cx="24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1" name="Freeform 1346"/>
              <p:cNvSpPr>
                <a:spLocks/>
              </p:cNvSpPr>
              <p:nvPr/>
            </p:nvSpPr>
            <p:spPr bwMode="auto">
              <a:xfrm>
                <a:off x="3314" y="806"/>
                <a:ext cx="19" cy="19"/>
              </a:xfrm>
              <a:custGeom>
                <a:avLst/>
                <a:gdLst>
                  <a:gd name="T0" fmla="*/ 0 w 19"/>
                  <a:gd name="T1" fmla="*/ 19 h 19"/>
                  <a:gd name="T2" fmla="*/ 9 w 19"/>
                  <a:gd name="T3" fmla="*/ 16 h 19"/>
                  <a:gd name="T4" fmla="*/ 16 w 19"/>
                  <a:gd name="T5" fmla="*/ 10 h 19"/>
                  <a:gd name="T6" fmla="*/ 19 w 1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9" y="16"/>
                    </a:lnTo>
                    <a:lnTo>
                      <a:pt x="16" y="10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2" name="Line 1347"/>
              <p:cNvSpPr>
                <a:spLocks noChangeShapeType="1"/>
              </p:cNvSpPr>
              <p:nvPr/>
            </p:nvSpPr>
            <p:spPr bwMode="auto">
              <a:xfrm flipV="1">
                <a:off x="3333" y="784"/>
                <a:ext cx="0" cy="22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3" name="Line 1348"/>
              <p:cNvSpPr>
                <a:spLocks noChangeShapeType="1"/>
              </p:cNvSpPr>
              <p:nvPr/>
            </p:nvSpPr>
            <p:spPr bwMode="auto">
              <a:xfrm>
                <a:off x="3347" y="784"/>
                <a:ext cx="0" cy="22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4" name="Freeform 1349"/>
              <p:cNvSpPr>
                <a:spLocks/>
              </p:cNvSpPr>
              <p:nvPr/>
            </p:nvSpPr>
            <p:spPr bwMode="auto">
              <a:xfrm>
                <a:off x="3347" y="806"/>
                <a:ext cx="19" cy="19"/>
              </a:xfrm>
              <a:custGeom>
                <a:avLst/>
                <a:gdLst>
                  <a:gd name="T0" fmla="*/ 0 w 19"/>
                  <a:gd name="T1" fmla="*/ 0 h 19"/>
                  <a:gd name="T2" fmla="*/ 2 w 19"/>
                  <a:gd name="T3" fmla="*/ 10 h 19"/>
                  <a:gd name="T4" fmla="*/ 9 w 19"/>
                  <a:gd name="T5" fmla="*/ 16 h 19"/>
                  <a:gd name="T6" fmla="*/ 19 w 19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2" y="10"/>
                    </a:lnTo>
                    <a:lnTo>
                      <a:pt x="9" y="16"/>
                    </a:lnTo>
                    <a:lnTo>
                      <a:pt x="19" y="19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5" name="Line 1350"/>
              <p:cNvSpPr>
                <a:spLocks noChangeShapeType="1"/>
              </p:cNvSpPr>
              <p:nvPr/>
            </p:nvSpPr>
            <p:spPr bwMode="auto">
              <a:xfrm>
                <a:off x="3366" y="825"/>
                <a:ext cx="24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6" name="Freeform 1351"/>
              <p:cNvSpPr>
                <a:spLocks/>
              </p:cNvSpPr>
              <p:nvPr/>
            </p:nvSpPr>
            <p:spPr bwMode="auto">
              <a:xfrm>
                <a:off x="3390" y="806"/>
                <a:ext cx="19" cy="19"/>
              </a:xfrm>
              <a:custGeom>
                <a:avLst/>
                <a:gdLst>
                  <a:gd name="T0" fmla="*/ 0 w 19"/>
                  <a:gd name="T1" fmla="*/ 19 h 19"/>
                  <a:gd name="T2" fmla="*/ 9 w 19"/>
                  <a:gd name="T3" fmla="*/ 16 h 19"/>
                  <a:gd name="T4" fmla="*/ 16 w 19"/>
                  <a:gd name="T5" fmla="*/ 10 h 19"/>
                  <a:gd name="T6" fmla="*/ 19 w 1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9" y="16"/>
                    </a:lnTo>
                    <a:lnTo>
                      <a:pt x="16" y="10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7" name="Line 1352"/>
              <p:cNvSpPr>
                <a:spLocks noChangeShapeType="1"/>
              </p:cNvSpPr>
              <p:nvPr/>
            </p:nvSpPr>
            <p:spPr bwMode="auto">
              <a:xfrm flipV="1">
                <a:off x="3409" y="784"/>
                <a:ext cx="0" cy="22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8" name="Line 1353"/>
              <p:cNvSpPr>
                <a:spLocks noChangeShapeType="1"/>
              </p:cNvSpPr>
              <p:nvPr/>
            </p:nvSpPr>
            <p:spPr bwMode="auto">
              <a:xfrm>
                <a:off x="3846" y="778"/>
                <a:ext cx="0" cy="27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89" name="Freeform 1354"/>
              <p:cNvSpPr>
                <a:spLocks/>
              </p:cNvSpPr>
              <p:nvPr/>
            </p:nvSpPr>
            <p:spPr bwMode="auto">
              <a:xfrm>
                <a:off x="3827" y="805"/>
                <a:ext cx="19" cy="19"/>
              </a:xfrm>
              <a:custGeom>
                <a:avLst/>
                <a:gdLst>
                  <a:gd name="T0" fmla="*/ 0 w 19"/>
                  <a:gd name="T1" fmla="*/ 19 h 19"/>
                  <a:gd name="T2" fmla="*/ 9 w 19"/>
                  <a:gd name="T3" fmla="*/ 16 h 19"/>
                  <a:gd name="T4" fmla="*/ 16 w 19"/>
                  <a:gd name="T5" fmla="*/ 9 h 19"/>
                  <a:gd name="T6" fmla="*/ 19 w 1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9" y="16"/>
                    </a:lnTo>
                    <a:lnTo>
                      <a:pt x="16" y="9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0" name="Line 1355"/>
              <p:cNvSpPr>
                <a:spLocks noChangeShapeType="1"/>
              </p:cNvSpPr>
              <p:nvPr/>
            </p:nvSpPr>
            <p:spPr bwMode="auto">
              <a:xfrm flipH="1">
                <a:off x="3803" y="824"/>
                <a:ext cx="24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1" name="Freeform 1356"/>
              <p:cNvSpPr>
                <a:spLocks/>
              </p:cNvSpPr>
              <p:nvPr/>
            </p:nvSpPr>
            <p:spPr bwMode="auto">
              <a:xfrm>
                <a:off x="3784" y="805"/>
                <a:ext cx="19" cy="19"/>
              </a:xfrm>
              <a:custGeom>
                <a:avLst/>
                <a:gdLst>
                  <a:gd name="T0" fmla="*/ 0 w 19"/>
                  <a:gd name="T1" fmla="*/ 0 h 19"/>
                  <a:gd name="T2" fmla="*/ 2 w 19"/>
                  <a:gd name="T3" fmla="*/ 9 h 19"/>
                  <a:gd name="T4" fmla="*/ 9 w 19"/>
                  <a:gd name="T5" fmla="*/ 16 h 19"/>
                  <a:gd name="T6" fmla="*/ 19 w 19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2" y="9"/>
                    </a:lnTo>
                    <a:lnTo>
                      <a:pt x="9" y="16"/>
                    </a:lnTo>
                    <a:lnTo>
                      <a:pt x="19" y="19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2" name="Line 1357"/>
              <p:cNvSpPr>
                <a:spLocks noChangeShapeType="1"/>
              </p:cNvSpPr>
              <p:nvPr/>
            </p:nvSpPr>
            <p:spPr bwMode="auto">
              <a:xfrm flipV="1">
                <a:off x="3784" y="783"/>
                <a:ext cx="0" cy="22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3" name="Line 1358"/>
              <p:cNvSpPr>
                <a:spLocks noChangeShapeType="1"/>
              </p:cNvSpPr>
              <p:nvPr/>
            </p:nvSpPr>
            <p:spPr bwMode="auto">
              <a:xfrm>
                <a:off x="3769" y="783"/>
                <a:ext cx="0" cy="22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4" name="Freeform 1359"/>
              <p:cNvSpPr>
                <a:spLocks/>
              </p:cNvSpPr>
              <p:nvPr/>
            </p:nvSpPr>
            <p:spPr bwMode="auto">
              <a:xfrm>
                <a:off x="3750" y="805"/>
                <a:ext cx="19" cy="19"/>
              </a:xfrm>
              <a:custGeom>
                <a:avLst/>
                <a:gdLst>
                  <a:gd name="T0" fmla="*/ 0 w 19"/>
                  <a:gd name="T1" fmla="*/ 19 h 19"/>
                  <a:gd name="T2" fmla="*/ 10 w 19"/>
                  <a:gd name="T3" fmla="*/ 16 h 19"/>
                  <a:gd name="T4" fmla="*/ 17 w 19"/>
                  <a:gd name="T5" fmla="*/ 9 h 19"/>
                  <a:gd name="T6" fmla="*/ 19 w 1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10" y="16"/>
                    </a:lnTo>
                    <a:lnTo>
                      <a:pt x="17" y="9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5" name="Line 1360"/>
              <p:cNvSpPr>
                <a:spLocks noChangeShapeType="1"/>
              </p:cNvSpPr>
              <p:nvPr/>
            </p:nvSpPr>
            <p:spPr bwMode="auto">
              <a:xfrm flipH="1">
                <a:off x="3727" y="824"/>
                <a:ext cx="2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6" name="Freeform 1361"/>
              <p:cNvSpPr>
                <a:spLocks/>
              </p:cNvSpPr>
              <p:nvPr/>
            </p:nvSpPr>
            <p:spPr bwMode="auto">
              <a:xfrm>
                <a:off x="3707" y="805"/>
                <a:ext cx="20" cy="19"/>
              </a:xfrm>
              <a:custGeom>
                <a:avLst/>
                <a:gdLst>
                  <a:gd name="T0" fmla="*/ 0 w 20"/>
                  <a:gd name="T1" fmla="*/ 0 h 19"/>
                  <a:gd name="T2" fmla="*/ 3 w 20"/>
                  <a:gd name="T3" fmla="*/ 9 h 19"/>
                  <a:gd name="T4" fmla="*/ 10 w 20"/>
                  <a:gd name="T5" fmla="*/ 16 h 19"/>
                  <a:gd name="T6" fmla="*/ 20 w 2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9">
                    <a:moveTo>
                      <a:pt x="0" y="0"/>
                    </a:moveTo>
                    <a:lnTo>
                      <a:pt x="3" y="9"/>
                    </a:lnTo>
                    <a:lnTo>
                      <a:pt x="10" y="16"/>
                    </a:lnTo>
                    <a:lnTo>
                      <a:pt x="20" y="19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7" name="Line 1362"/>
              <p:cNvSpPr>
                <a:spLocks noChangeShapeType="1"/>
              </p:cNvSpPr>
              <p:nvPr/>
            </p:nvSpPr>
            <p:spPr bwMode="auto">
              <a:xfrm flipV="1">
                <a:off x="3707" y="783"/>
                <a:ext cx="0" cy="22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8" name="Freeform 1363"/>
              <p:cNvSpPr>
                <a:spLocks/>
              </p:cNvSpPr>
              <p:nvPr/>
            </p:nvSpPr>
            <p:spPr bwMode="auto">
              <a:xfrm>
                <a:off x="3320" y="398"/>
                <a:ext cx="473" cy="213"/>
              </a:xfrm>
              <a:custGeom>
                <a:avLst/>
                <a:gdLst>
                  <a:gd name="T0" fmla="*/ 473 w 473"/>
                  <a:gd name="T1" fmla="*/ 213 h 213"/>
                  <a:gd name="T2" fmla="*/ 473 w 473"/>
                  <a:gd name="T3" fmla="*/ 0 h 213"/>
                  <a:gd name="T4" fmla="*/ 0 w 473"/>
                  <a:gd name="T5" fmla="*/ 0 h 213"/>
                  <a:gd name="T6" fmla="*/ 0 w 473"/>
                  <a:gd name="T7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3" h="213">
                    <a:moveTo>
                      <a:pt x="473" y="213"/>
                    </a:moveTo>
                    <a:lnTo>
                      <a:pt x="473" y="0"/>
                    </a:lnTo>
                    <a:lnTo>
                      <a:pt x="0" y="0"/>
                    </a:lnTo>
                    <a:lnTo>
                      <a:pt x="0" y="213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299" name="Freeform 1364"/>
              <p:cNvSpPr>
                <a:spLocks/>
              </p:cNvSpPr>
              <p:nvPr/>
            </p:nvSpPr>
            <p:spPr bwMode="auto">
              <a:xfrm>
                <a:off x="3305" y="53"/>
                <a:ext cx="77" cy="558"/>
              </a:xfrm>
              <a:custGeom>
                <a:avLst/>
                <a:gdLst>
                  <a:gd name="T0" fmla="*/ 0 w 77"/>
                  <a:gd name="T1" fmla="*/ 558 h 558"/>
                  <a:gd name="T2" fmla="*/ 0 w 77"/>
                  <a:gd name="T3" fmla="*/ 274 h 558"/>
                  <a:gd name="T4" fmla="*/ 0 w 77"/>
                  <a:gd name="T5" fmla="*/ 246 h 558"/>
                  <a:gd name="T6" fmla="*/ 1 w 77"/>
                  <a:gd name="T7" fmla="*/ 207 h 558"/>
                  <a:gd name="T8" fmla="*/ 2 w 77"/>
                  <a:gd name="T9" fmla="*/ 176 h 558"/>
                  <a:gd name="T10" fmla="*/ 4 w 77"/>
                  <a:gd name="T11" fmla="*/ 152 h 558"/>
                  <a:gd name="T12" fmla="*/ 5 w 77"/>
                  <a:gd name="T13" fmla="*/ 125 h 558"/>
                  <a:gd name="T14" fmla="*/ 8 w 77"/>
                  <a:gd name="T15" fmla="*/ 100 h 558"/>
                  <a:gd name="T16" fmla="*/ 10 w 77"/>
                  <a:gd name="T17" fmla="*/ 78 h 558"/>
                  <a:gd name="T18" fmla="*/ 12 w 77"/>
                  <a:gd name="T19" fmla="*/ 56 h 558"/>
                  <a:gd name="T20" fmla="*/ 16 w 77"/>
                  <a:gd name="T21" fmla="*/ 35 h 558"/>
                  <a:gd name="T22" fmla="*/ 19 w 77"/>
                  <a:gd name="T23" fmla="*/ 22 h 558"/>
                  <a:gd name="T24" fmla="*/ 20 w 77"/>
                  <a:gd name="T25" fmla="*/ 15 h 558"/>
                  <a:gd name="T26" fmla="*/ 22 w 77"/>
                  <a:gd name="T27" fmla="*/ 11 h 558"/>
                  <a:gd name="T28" fmla="*/ 25 w 77"/>
                  <a:gd name="T29" fmla="*/ 9 h 558"/>
                  <a:gd name="T30" fmla="*/ 29 w 77"/>
                  <a:gd name="T31" fmla="*/ 6 h 558"/>
                  <a:gd name="T32" fmla="*/ 37 w 77"/>
                  <a:gd name="T33" fmla="*/ 5 h 558"/>
                  <a:gd name="T34" fmla="*/ 77 w 77"/>
                  <a:gd name="T35" fmla="*/ 0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558">
                    <a:moveTo>
                      <a:pt x="0" y="558"/>
                    </a:moveTo>
                    <a:lnTo>
                      <a:pt x="0" y="274"/>
                    </a:lnTo>
                    <a:lnTo>
                      <a:pt x="0" y="246"/>
                    </a:lnTo>
                    <a:lnTo>
                      <a:pt x="1" y="207"/>
                    </a:lnTo>
                    <a:lnTo>
                      <a:pt x="2" y="176"/>
                    </a:lnTo>
                    <a:lnTo>
                      <a:pt x="4" y="152"/>
                    </a:lnTo>
                    <a:lnTo>
                      <a:pt x="5" y="125"/>
                    </a:lnTo>
                    <a:lnTo>
                      <a:pt x="8" y="100"/>
                    </a:lnTo>
                    <a:lnTo>
                      <a:pt x="10" y="78"/>
                    </a:lnTo>
                    <a:lnTo>
                      <a:pt x="12" y="56"/>
                    </a:lnTo>
                    <a:lnTo>
                      <a:pt x="16" y="35"/>
                    </a:lnTo>
                    <a:lnTo>
                      <a:pt x="19" y="22"/>
                    </a:lnTo>
                    <a:lnTo>
                      <a:pt x="20" y="15"/>
                    </a:lnTo>
                    <a:lnTo>
                      <a:pt x="22" y="11"/>
                    </a:lnTo>
                    <a:lnTo>
                      <a:pt x="25" y="9"/>
                    </a:lnTo>
                    <a:lnTo>
                      <a:pt x="29" y="6"/>
                    </a:lnTo>
                    <a:lnTo>
                      <a:pt x="37" y="5"/>
                    </a:lnTo>
                    <a:lnTo>
                      <a:pt x="77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0" name="Freeform 1365"/>
              <p:cNvSpPr>
                <a:spLocks/>
              </p:cNvSpPr>
              <p:nvPr/>
            </p:nvSpPr>
            <p:spPr bwMode="auto">
              <a:xfrm>
                <a:off x="3382" y="44"/>
                <a:ext cx="424" cy="567"/>
              </a:xfrm>
              <a:custGeom>
                <a:avLst/>
                <a:gdLst>
                  <a:gd name="T0" fmla="*/ 0 w 424"/>
                  <a:gd name="T1" fmla="*/ 9 h 567"/>
                  <a:gd name="T2" fmla="*/ 26 w 424"/>
                  <a:gd name="T3" fmla="*/ 6 h 567"/>
                  <a:gd name="T4" fmla="*/ 42 w 424"/>
                  <a:gd name="T5" fmla="*/ 6 h 567"/>
                  <a:gd name="T6" fmla="*/ 63 w 424"/>
                  <a:gd name="T7" fmla="*/ 4 h 567"/>
                  <a:gd name="T8" fmla="*/ 88 w 424"/>
                  <a:gd name="T9" fmla="*/ 3 h 567"/>
                  <a:gd name="T10" fmla="*/ 116 w 424"/>
                  <a:gd name="T11" fmla="*/ 0 h 567"/>
                  <a:gd name="T12" fmla="*/ 140 w 424"/>
                  <a:gd name="T13" fmla="*/ 0 h 567"/>
                  <a:gd name="T14" fmla="*/ 158 w 424"/>
                  <a:gd name="T15" fmla="*/ 0 h 567"/>
                  <a:gd name="T16" fmla="*/ 172 w 424"/>
                  <a:gd name="T17" fmla="*/ 0 h 567"/>
                  <a:gd name="T18" fmla="*/ 204 w 424"/>
                  <a:gd name="T19" fmla="*/ 0 h 567"/>
                  <a:gd name="T20" fmla="*/ 227 w 424"/>
                  <a:gd name="T21" fmla="*/ 0 h 567"/>
                  <a:gd name="T22" fmla="*/ 243 w 424"/>
                  <a:gd name="T23" fmla="*/ 1 h 567"/>
                  <a:gd name="T24" fmla="*/ 262 w 424"/>
                  <a:gd name="T25" fmla="*/ 1 h 567"/>
                  <a:gd name="T26" fmla="*/ 284 w 424"/>
                  <a:gd name="T27" fmla="*/ 3 h 567"/>
                  <a:gd name="T28" fmla="*/ 306 w 424"/>
                  <a:gd name="T29" fmla="*/ 5 h 567"/>
                  <a:gd name="T30" fmla="*/ 328 w 424"/>
                  <a:gd name="T31" fmla="*/ 6 h 567"/>
                  <a:gd name="T32" fmla="*/ 351 w 424"/>
                  <a:gd name="T33" fmla="*/ 9 h 567"/>
                  <a:gd name="T34" fmla="*/ 372 w 424"/>
                  <a:gd name="T35" fmla="*/ 11 h 567"/>
                  <a:gd name="T36" fmla="*/ 387 w 424"/>
                  <a:gd name="T37" fmla="*/ 12 h 567"/>
                  <a:gd name="T38" fmla="*/ 393 w 424"/>
                  <a:gd name="T39" fmla="*/ 14 h 567"/>
                  <a:gd name="T40" fmla="*/ 397 w 424"/>
                  <a:gd name="T41" fmla="*/ 15 h 567"/>
                  <a:gd name="T42" fmla="*/ 400 w 424"/>
                  <a:gd name="T43" fmla="*/ 17 h 567"/>
                  <a:gd name="T44" fmla="*/ 401 w 424"/>
                  <a:gd name="T45" fmla="*/ 19 h 567"/>
                  <a:gd name="T46" fmla="*/ 403 w 424"/>
                  <a:gd name="T47" fmla="*/ 22 h 567"/>
                  <a:gd name="T48" fmla="*/ 404 w 424"/>
                  <a:gd name="T49" fmla="*/ 28 h 567"/>
                  <a:gd name="T50" fmla="*/ 406 w 424"/>
                  <a:gd name="T51" fmla="*/ 42 h 567"/>
                  <a:gd name="T52" fmla="*/ 409 w 424"/>
                  <a:gd name="T53" fmla="*/ 55 h 567"/>
                  <a:gd name="T54" fmla="*/ 410 w 424"/>
                  <a:gd name="T55" fmla="*/ 66 h 567"/>
                  <a:gd name="T56" fmla="*/ 412 w 424"/>
                  <a:gd name="T57" fmla="*/ 79 h 567"/>
                  <a:gd name="T58" fmla="*/ 413 w 424"/>
                  <a:gd name="T59" fmla="*/ 89 h 567"/>
                  <a:gd name="T60" fmla="*/ 415 w 424"/>
                  <a:gd name="T61" fmla="*/ 102 h 567"/>
                  <a:gd name="T62" fmla="*/ 417 w 424"/>
                  <a:gd name="T63" fmla="*/ 123 h 567"/>
                  <a:gd name="T64" fmla="*/ 418 w 424"/>
                  <a:gd name="T65" fmla="*/ 137 h 567"/>
                  <a:gd name="T66" fmla="*/ 419 w 424"/>
                  <a:gd name="T67" fmla="*/ 154 h 567"/>
                  <a:gd name="T68" fmla="*/ 421 w 424"/>
                  <a:gd name="T69" fmla="*/ 171 h 567"/>
                  <a:gd name="T70" fmla="*/ 422 w 424"/>
                  <a:gd name="T71" fmla="*/ 195 h 567"/>
                  <a:gd name="T72" fmla="*/ 423 w 424"/>
                  <a:gd name="T73" fmla="*/ 210 h 567"/>
                  <a:gd name="T74" fmla="*/ 424 w 424"/>
                  <a:gd name="T75" fmla="*/ 234 h 567"/>
                  <a:gd name="T76" fmla="*/ 424 w 424"/>
                  <a:gd name="T77" fmla="*/ 255 h 567"/>
                  <a:gd name="T78" fmla="*/ 424 w 424"/>
                  <a:gd name="T79" fmla="*/ 279 h 567"/>
                  <a:gd name="T80" fmla="*/ 424 w 424"/>
                  <a:gd name="T81" fmla="*/ 307 h 567"/>
                  <a:gd name="T82" fmla="*/ 424 w 424"/>
                  <a:gd name="T83" fmla="*/ 56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24" h="567">
                    <a:moveTo>
                      <a:pt x="0" y="9"/>
                    </a:moveTo>
                    <a:lnTo>
                      <a:pt x="26" y="6"/>
                    </a:lnTo>
                    <a:lnTo>
                      <a:pt x="42" y="6"/>
                    </a:lnTo>
                    <a:lnTo>
                      <a:pt x="63" y="4"/>
                    </a:lnTo>
                    <a:lnTo>
                      <a:pt x="88" y="3"/>
                    </a:lnTo>
                    <a:lnTo>
                      <a:pt x="116" y="0"/>
                    </a:lnTo>
                    <a:lnTo>
                      <a:pt x="140" y="0"/>
                    </a:lnTo>
                    <a:lnTo>
                      <a:pt x="158" y="0"/>
                    </a:lnTo>
                    <a:lnTo>
                      <a:pt x="172" y="0"/>
                    </a:lnTo>
                    <a:lnTo>
                      <a:pt x="204" y="0"/>
                    </a:lnTo>
                    <a:lnTo>
                      <a:pt x="227" y="0"/>
                    </a:lnTo>
                    <a:lnTo>
                      <a:pt x="243" y="1"/>
                    </a:lnTo>
                    <a:lnTo>
                      <a:pt x="262" y="1"/>
                    </a:lnTo>
                    <a:lnTo>
                      <a:pt x="284" y="3"/>
                    </a:lnTo>
                    <a:lnTo>
                      <a:pt x="306" y="5"/>
                    </a:lnTo>
                    <a:lnTo>
                      <a:pt x="328" y="6"/>
                    </a:lnTo>
                    <a:lnTo>
                      <a:pt x="351" y="9"/>
                    </a:lnTo>
                    <a:lnTo>
                      <a:pt x="372" y="11"/>
                    </a:lnTo>
                    <a:lnTo>
                      <a:pt x="387" y="12"/>
                    </a:lnTo>
                    <a:lnTo>
                      <a:pt x="393" y="14"/>
                    </a:lnTo>
                    <a:lnTo>
                      <a:pt x="397" y="15"/>
                    </a:lnTo>
                    <a:lnTo>
                      <a:pt x="400" y="17"/>
                    </a:lnTo>
                    <a:lnTo>
                      <a:pt x="401" y="19"/>
                    </a:lnTo>
                    <a:lnTo>
                      <a:pt x="403" y="22"/>
                    </a:lnTo>
                    <a:lnTo>
                      <a:pt x="404" y="28"/>
                    </a:lnTo>
                    <a:lnTo>
                      <a:pt x="406" y="42"/>
                    </a:lnTo>
                    <a:lnTo>
                      <a:pt x="409" y="55"/>
                    </a:lnTo>
                    <a:lnTo>
                      <a:pt x="410" y="66"/>
                    </a:lnTo>
                    <a:lnTo>
                      <a:pt x="412" y="79"/>
                    </a:lnTo>
                    <a:lnTo>
                      <a:pt x="413" y="89"/>
                    </a:lnTo>
                    <a:lnTo>
                      <a:pt x="415" y="102"/>
                    </a:lnTo>
                    <a:lnTo>
                      <a:pt x="417" y="123"/>
                    </a:lnTo>
                    <a:lnTo>
                      <a:pt x="418" y="137"/>
                    </a:lnTo>
                    <a:lnTo>
                      <a:pt x="419" y="154"/>
                    </a:lnTo>
                    <a:lnTo>
                      <a:pt x="421" y="171"/>
                    </a:lnTo>
                    <a:lnTo>
                      <a:pt x="422" y="195"/>
                    </a:lnTo>
                    <a:lnTo>
                      <a:pt x="423" y="210"/>
                    </a:lnTo>
                    <a:lnTo>
                      <a:pt x="424" y="234"/>
                    </a:lnTo>
                    <a:lnTo>
                      <a:pt x="424" y="255"/>
                    </a:lnTo>
                    <a:lnTo>
                      <a:pt x="424" y="279"/>
                    </a:lnTo>
                    <a:lnTo>
                      <a:pt x="424" y="307"/>
                    </a:lnTo>
                    <a:lnTo>
                      <a:pt x="424" y="567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1" name="Line 1366"/>
              <p:cNvSpPr>
                <a:spLocks noChangeShapeType="1"/>
              </p:cNvSpPr>
              <p:nvPr/>
            </p:nvSpPr>
            <p:spPr bwMode="auto">
              <a:xfrm flipV="1">
                <a:off x="3484" y="45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2" name="Line 1367"/>
              <p:cNvSpPr>
                <a:spLocks noChangeShapeType="1"/>
              </p:cNvSpPr>
              <p:nvPr/>
            </p:nvSpPr>
            <p:spPr bwMode="auto">
              <a:xfrm flipV="1">
                <a:off x="3324" y="270"/>
                <a:ext cx="0" cy="111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3" name="Line 1368"/>
              <p:cNvSpPr>
                <a:spLocks noChangeShapeType="1"/>
              </p:cNvSpPr>
              <p:nvPr/>
            </p:nvSpPr>
            <p:spPr bwMode="auto">
              <a:xfrm flipV="1">
                <a:off x="3786" y="270"/>
                <a:ext cx="0" cy="111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4" name="Rectangle 1369"/>
              <p:cNvSpPr>
                <a:spLocks noChangeArrowheads="1"/>
              </p:cNvSpPr>
              <p:nvPr/>
            </p:nvSpPr>
            <p:spPr bwMode="auto">
              <a:xfrm>
                <a:off x="3320" y="270"/>
                <a:ext cx="472" cy="111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5" name="Freeform 1370"/>
              <p:cNvSpPr>
                <a:spLocks/>
              </p:cNvSpPr>
              <p:nvPr/>
            </p:nvSpPr>
            <p:spPr bwMode="auto">
              <a:xfrm>
                <a:off x="3317" y="67"/>
                <a:ext cx="475" cy="183"/>
              </a:xfrm>
              <a:custGeom>
                <a:avLst/>
                <a:gdLst>
                  <a:gd name="T0" fmla="*/ 475 w 475"/>
                  <a:gd name="T1" fmla="*/ 183 h 183"/>
                  <a:gd name="T2" fmla="*/ 0 w 475"/>
                  <a:gd name="T3" fmla="*/ 183 h 183"/>
                  <a:gd name="T4" fmla="*/ 0 w 475"/>
                  <a:gd name="T5" fmla="*/ 170 h 183"/>
                  <a:gd name="T6" fmla="*/ 1 w 475"/>
                  <a:gd name="T7" fmla="*/ 153 h 183"/>
                  <a:gd name="T8" fmla="*/ 2 w 475"/>
                  <a:gd name="T9" fmla="*/ 132 h 183"/>
                  <a:gd name="T10" fmla="*/ 4 w 475"/>
                  <a:gd name="T11" fmla="*/ 111 h 183"/>
                  <a:gd name="T12" fmla="*/ 5 w 475"/>
                  <a:gd name="T13" fmla="*/ 95 h 183"/>
                  <a:gd name="T14" fmla="*/ 8 w 475"/>
                  <a:gd name="T15" fmla="*/ 76 h 183"/>
                  <a:gd name="T16" fmla="*/ 10 w 475"/>
                  <a:gd name="T17" fmla="*/ 58 h 183"/>
                  <a:gd name="T18" fmla="*/ 12 w 475"/>
                  <a:gd name="T19" fmla="*/ 42 h 183"/>
                  <a:gd name="T20" fmla="*/ 14 w 475"/>
                  <a:gd name="T21" fmla="*/ 30 h 183"/>
                  <a:gd name="T22" fmla="*/ 16 w 475"/>
                  <a:gd name="T23" fmla="*/ 15 h 183"/>
                  <a:gd name="T24" fmla="*/ 17 w 475"/>
                  <a:gd name="T25" fmla="*/ 10 h 183"/>
                  <a:gd name="T26" fmla="*/ 19 w 475"/>
                  <a:gd name="T27" fmla="*/ 7 h 183"/>
                  <a:gd name="T28" fmla="*/ 22 w 475"/>
                  <a:gd name="T29" fmla="*/ 5 h 183"/>
                  <a:gd name="T30" fmla="*/ 26 w 475"/>
                  <a:gd name="T31" fmla="*/ 4 h 183"/>
                  <a:gd name="T32" fmla="*/ 50 w 475"/>
                  <a:gd name="T3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5" h="183">
                    <a:moveTo>
                      <a:pt x="475" y="183"/>
                    </a:moveTo>
                    <a:lnTo>
                      <a:pt x="0" y="183"/>
                    </a:lnTo>
                    <a:lnTo>
                      <a:pt x="0" y="170"/>
                    </a:lnTo>
                    <a:lnTo>
                      <a:pt x="1" y="153"/>
                    </a:lnTo>
                    <a:lnTo>
                      <a:pt x="2" y="132"/>
                    </a:lnTo>
                    <a:lnTo>
                      <a:pt x="4" y="111"/>
                    </a:lnTo>
                    <a:lnTo>
                      <a:pt x="5" y="95"/>
                    </a:lnTo>
                    <a:lnTo>
                      <a:pt x="8" y="76"/>
                    </a:lnTo>
                    <a:lnTo>
                      <a:pt x="10" y="58"/>
                    </a:lnTo>
                    <a:lnTo>
                      <a:pt x="12" y="42"/>
                    </a:lnTo>
                    <a:lnTo>
                      <a:pt x="14" y="30"/>
                    </a:lnTo>
                    <a:lnTo>
                      <a:pt x="16" y="15"/>
                    </a:lnTo>
                    <a:lnTo>
                      <a:pt x="17" y="10"/>
                    </a:lnTo>
                    <a:lnTo>
                      <a:pt x="19" y="7"/>
                    </a:lnTo>
                    <a:lnTo>
                      <a:pt x="22" y="5"/>
                    </a:lnTo>
                    <a:lnTo>
                      <a:pt x="26" y="4"/>
                    </a:lnTo>
                    <a:lnTo>
                      <a:pt x="50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6" name="Freeform 1371"/>
              <p:cNvSpPr>
                <a:spLocks/>
              </p:cNvSpPr>
              <p:nvPr/>
            </p:nvSpPr>
            <p:spPr bwMode="auto">
              <a:xfrm>
                <a:off x="3367" y="56"/>
                <a:ext cx="425" cy="194"/>
              </a:xfrm>
              <a:custGeom>
                <a:avLst/>
                <a:gdLst>
                  <a:gd name="T0" fmla="*/ 0 w 425"/>
                  <a:gd name="T1" fmla="*/ 11 h 194"/>
                  <a:gd name="T2" fmla="*/ 20 w 425"/>
                  <a:gd name="T3" fmla="*/ 9 h 194"/>
                  <a:gd name="T4" fmla="*/ 39 w 425"/>
                  <a:gd name="T5" fmla="*/ 7 h 194"/>
                  <a:gd name="T6" fmla="*/ 59 w 425"/>
                  <a:gd name="T7" fmla="*/ 5 h 194"/>
                  <a:gd name="T8" fmla="*/ 82 w 425"/>
                  <a:gd name="T9" fmla="*/ 4 h 194"/>
                  <a:gd name="T10" fmla="*/ 101 w 425"/>
                  <a:gd name="T11" fmla="*/ 3 h 194"/>
                  <a:gd name="T12" fmla="*/ 121 w 425"/>
                  <a:gd name="T13" fmla="*/ 2 h 194"/>
                  <a:gd name="T14" fmla="*/ 138 w 425"/>
                  <a:gd name="T15" fmla="*/ 1 h 194"/>
                  <a:gd name="T16" fmla="*/ 159 w 425"/>
                  <a:gd name="T17" fmla="*/ 0 h 194"/>
                  <a:gd name="T18" fmla="*/ 180 w 425"/>
                  <a:gd name="T19" fmla="*/ 0 h 194"/>
                  <a:gd name="T20" fmla="*/ 198 w 425"/>
                  <a:gd name="T21" fmla="*/ 0 h 194"/>
                  <a:gd name="T22" fmla="*/ 218 w 425"/>
                  <a:gd name="T23" fmla="*/ 1 h 194"/>
                  <a:gd name="T24" fmla="*/ 233 w 425"/>
                  <a:gd name="T25" fmla="*/ 1 h 194"/>
                  <a:gd name="T26" fmla="*/ 255 w 425"/>
                  <a:gd name="T27" fmla="*/ 1 h 194"/>
                  <a:gd name="T28" fmla="*/ 272 w 425"/>
                  <a:gd name="T29" fmla="*/ 1 h 194"/>
                  <a:gd name="T30" fmla="*/ 292 w 425"/>
                  <a:gd name="T31" fmla="*/ 3 h 194"/>
                  <a:gd name="T32" fmla="*/ 305 w 425"/>
                  <a:gd name="T33" fmla="*/ 4 h 194"/>
                  <a:gd name="T34" fmla="*/ 322 w 425"/>
                  <a:gd name="T35" fmla="*/ 5 h 194"/>
                  <a:gd name="T36" fmla="*/ 343 w 425"/>
                  <a:gd name="T37" fmla="*/ 7 h 194"/>
                  <a:gd name="T38" fmla="*/ 359 w 425"/>
                  <a:gd name="T39" fmla="*/ 7 h 194"/>
                  <a:gd name="T40" fmla="*/ 375 w 425"/>
                  <a:gd name="T41" fmla="*/ 9 h 194"/>
                  <a:gd name="T42" fmla="*/ 398 w 425"/>
                  <a:gd name="T43" fmla="*/ 12 h 194"/>
                  <a:gd name="T44" fmla="*/ 402 w 425"/>
                  <a:gd name="T45" fmla="*/ 13 h 194"/>
                  <a:gd name="T46" fmla="*/ 405 w 425"/>
                  <a:gd name="T47" fmla="*/ 16 h 194"/>
                  <a:gd name="T48" fmla="*/ 407 w 425"/>
                  <a:gd name="T49" fmla="*/ 18 h 194"/>
                  <a:gd name="T50" fmla="*/ 408 w 425"/>
                  <a:gd name="T51" fmla="*/ 22 h 194"/>
                  <a:gd name="T52" fmla="*/ 410 w 425"/>
                  <a:gd name="T53" fmla="*/ 33 h 194"/>
                  <a:gd name="T54" fmla="*/ 412 w 425"/>
                  <a:gd name="T55" fmla="*/ 42 h 194"/>
                  <a:gd name="T56" fmla="*/ 413 w 425"/>
                  <a:gd name="T57" fmla="*/ 51 h 194"/>
                  <a:gd name="T58" fmla="*/ 414 w 425"/>
                  <a:gd name="T59" fmla="*/ 62 h 194"/>
                  <a:gd name="T60" fmla="*/ 416 w 425"/>
                  <a:gd name="T61" fmla="*/ 74 h 194"/>
                  <a:gd name="T62" fmla="*/ 418 w 425"/>
                  <a:gd name="T63" fmla="*/ 85 h 194"/>
                  <a:gd name="T64" fmla="*/ 419 w 425"/>
                  <a:gd name="T65" fmla="*/ 96 h 194"/>
                  <a:gd name="T66" fmla="*/ 420 w 425"/>
                  <a:gd name="T67" fmla="*/ 107 h 194"/>
                  <a:gd name="T68" fmla="*/ 421 w 425"/>
                  <a:gd name="T69" fmla="*/ 120 h 194"/>
                  <a:gd name="T70" fmla="*/ 422 w 425"/>
                  <a:gd name="T71" fmla="*/ 131 h 194"/>
                  <a:gd name="T72" fmla="*/ 423 w 425"/>
                  <a:gd name="T73" fmla="*/ 143 h 194"/>
                  <a:gd name="T74" fmla="*/ 424 w 425"/>
                  <a:gd name="T75" fmla="*/ 158 h 194"/>
                  <a:gd name="T76" fmla="*/ 425 w 425"/>
                  <a:gd name="T77" fmla="*/ 173 h 194"/>
                  <a:gd name="T78" fmla="*/ 425 w 425"/>
                  <a:gd name="T79" fmla="*/ 184 h 194"/>
                  <a:gd name="T80" fmla="*/ 425 w 425"/>
                  <a:gd name="T81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25" h="194">
                    <a:moveTo>
                      <a:pt x="0" y="11"/>
                    </a:moveTo>
                    <a:lnTo>
                      <a:pt x="20" y="9"/>
                    </a:lnTo>
                    <a:lnTo>
                      <a:pt x="39" y="7"/>
                    </a:lnTo>
                    <a:lnTo>
                      <a:pt x="59" y="5"/>
                    </a:lnTo>
                    <a:lnTo>
                      <a:pt x="82" y="4"/>
                    </a:lnTo>
                    <a:lnTo>
                      <a:pt x="101" y="3"/>
                    </a:lnTo>
                    <a:lnTo>
                      <a:pt x="121" y="2"/>
                    </a:lnTo>
                    <a:lnTo>
                      <a:pt x="138" y="1"/>
                    </a:lnTo>
                    <a:lnTo>
                      <a:pt x="159" y="0"/>
                    </a:lnTo>
                    <a:lnTo>
                      <a:pt x="180" y="0"/>
                    </a:lnTo>
                    <a:lnTo>
                      <a:pt x="198" y="0"/>
                    </a:lnTo>
                    <a:lnTo>
                      <a:pt x="218" y="1"/>
                    </a:lnTo>
                    <a:lnTo>
                      <a:pt x="233" y="1"/>
                    </a:lnTo>
                    <a:lnTo>
                      <a:pt x="255" y="1"/>
                    </a:lnTo>
                    <a:lnTo>
                      <a:pt x="272" y="1"/>
                    </a:lnTo>
                    <a:lnTo>
                      <a:pt x="292" y="3"/>
                    </a:lnTo>
                    <a:lnTo>
                      <a:pt x="305" y="4"/>
                    </a:lnTo>
                    <a:lnTo>
                      <a:pt x="322" y="5"/>
                    </a:lnTo>
                    <a:lnTo>
                      <a:pt x="343" y="7"/>
                    </a:lnTo>
                    <a:lnTo>
                      <a:pt x="359" y="7"/>
                    </a:lnTo>
                    <a:lnTo>
                      <a:pt x="375" y="9"/>
                    </a:lnTo>
                    <a:lnTo>
                      <a:pt x="398" y="12"/>
                    </a:lnTo>
                    <a:lnTo>
                      <a:pt x="402" y="13"/>
                    </a:lnTo>
                    <a:lnTo>
                      <a:pt x="405" y="16"/>
                    </a:lnTo>
                    <a:lnTo>
                      <a:pt x="407" y="18"/>
                    </a:lnTo>
                    <a:lnTo>
                      <a:pt x="408" y="22"/>
                    </a:lnTo>
                    <a:lnTo>
                      <a:pt x="410" y="33"/>
                    </a:lnTo>
                    <a:lnTo>
                      <a:pt x="412" y="42"/>
                    </a:lnTo>
                    <a:lnTo>
                      <a:pt x="413" y="51"/>
                    </a:lnTo>
                    <a:lnTo>
                      <a:pt x="414" y="62"/>
                    </a:lnTo>
                    <a:lnTo>
                      <a:pt x="416" y="74"/>
                    </a:lnTo>
                    <a:lnTo>
                      <a:pt x="418" y="85"/>
                    </a:lnTo>
                    <a:lnTo>
                      <a:pt x="419" y="96"/>
                    </a:lnTo>
                    <a:lnTo>
                      <a:pt x="420" y="107"/>
                    </a:lnTo>
                    <a:lnTo>
                      <a:pt x="421" y="120"/>
                    </a:lnTo>
                    <a:lnTo>
                      <a:pt x="422" y="131"/>
                    </a:lnTo>
                    <a:lnTo>
                      <a:pt x="423" y="143"/>
                    </a:lnTo>
                    <a:lnTo>
                      <a:pt x="424" y="158"/>
                    </a:lnTo>
                    <a:lnTo>
                      <a:pt x="425" y="173"/>
                    </a:lnTo>
                    <a:lnTo>
                      <a:pt x="425" y="184"/>
                    </a:lnTo>
                    <a:lnTo>
                      <a:pt x="425" y="194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7" name="Freeform 1372"/>
              <p:cNvSpPr>
                <a:spLocks/>
              </p:cNvSpPr>
              <p:nvPr/>
            </p:nvSpPr>
            <p:spPr bwMode="auto">
              <a:xfrm>
                <a:off x="3823" y="59"/>
                <a:ext cx="25" cy="719"/>
              </a:xfrm>
              <a:custGeom>
                <a:avLst/>
                <a:gdLst>
                  <a:gd name="T0" fmla="*/ 0 w 25"/>
                  <a:gd name="T1" fmla="*/ 0 h 719"/>
                  <a:gd name="T2" fmla="*/ 2 w 25"/>
                  <a:gd name="T3" fmla="*/ 11 h 719"/>
                  <a:gd name="T4" fmla="*/ 5 w 25"/>
                  <a:gd name="T5" fmla="*/ 24 h 719"/>
                  <a:gd name="T6" fmla="*/ 6 w 25"/>
                  <a:gd name="T7" fmla="*/ 36 h 719"/>
                  <a:gd name="T8" fmla="*/ 8 w 25"/>
                  <a:gd name="T9" fmla="*/ 46 h 719"/>
                  <a:gd name="T10" fmla="*/ 10 w 25"/>
                  <a:gd name="T11" fmla="*/ 57 h 719"/>
                  <a:gd name="T12" fmla="*/ 11 w 25"/>
                  <a:gd name="T13" fmla="*/ 67 h 719"/>
                  <a:gd name="T14" fmla="*/ 12 w 25"/>
                  <a:gd name="T15" fmla="*/ 78 h 719"/>
                  <a:gd name="T16" fmla="*/ 15 w 25"/>
                  <a:gd name="T17" fmla="*/ 97 h 719"/>
                  <a:gd name="T18" fmla="*/ 17 w 25"/>
                  <a:gd name="T19" fmla="*/ 115 h 719"/>
                  <a:gd name="T20" fmla="*/ 18 w 25"/>
                  <a:gd name="T21" fmla="*/ 130 h 719"/>
                  <a:gd name="T22" fmla="*/ 19 w 25"/>
                  <a:gd name="T23" fmla="*/ 149 h 719"/>
                  <a:gd name="T24" fmla="*/ 21 w 25"/>
                  <a:gd name="T25" fmla="*/ 171 h 719"/>
                  <a:gd name="T26" fmla="*/ 22 w 25"/>
                  <a:gd name="T27" fmla="*/ 202 h 719"/>
                  <a:gd name="T28" fmla="*/ 23 w 25"/>
                  <a:gd name="T29" fmla="*/ 227 h 719"/>
                  <a:gd name="T30" fmla="*/ 24 w 25"/>
                  <a:gd name="T31" fmla="*/ 253 h 719"/>
                  <a:gd name="T32" fmla="*/ 24 w 25"/>
                  <a:gd name="T33" fmla="*/ 281 h 719"/>
                  <a:gd name="T34" fmla="*/ 24 w 25"/>
                  <a:gd name="T35" fmla="*/ 327 h 719"/>
                  <a:gd name="T36" fmla="*/ 24 w 25"/>
                  <a:gd name="T37" fmla="*/ 377 h 719"/>
                  <a:gd name="T38" fmla="*/ 25 w 25"/>
                  <a:gd name="T39" fmla="*/ 435 h 719"/>
                  <a:gd name="T40" fmla="*/ 24 w 25"/>
                  <a:gd name="T41" fmla="*/ 488 h 719"/>
                  <a:gd name="T42" fmla="*/ 23 w 25"/>
                  <a:gd name="T43" fmla="*/ 548 h 719"/>
                  <a:gd name="T44" fmla="*/ 23 w 25"/>
                  <a:gd name="T45" fmla="*/ 719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719">
                    <a:moveTo>
                      <a:pt x="0" y="0"/>
                    </a:moveTo>
                    <a:lnTo>
                      <a:pt x="2" y="11"/>
                    </a:lnTo>
                    <a:lnTo>
                      <a:pt x="5" y="24"/>
                    </a:lnTo>
                    <a:lnTo>
                      <a:pt x="6" y="36"/>
                    </a:lnTo>
                    <a:lnTo>
                      <a:pt x="8" y="46"/>
                    </a:lnTo>
                    <a:lnTo>
                      <a:pt x="10" y="57"/>
                    </a:lnTo>
                    <a:lnTo>
                      <a:pt x="11" y="67"/>
                    </a:lnTo>
                    <a:lnTo>
                      <a:pt x="12" y="78"/>
                    </a:lnTo>
                    <a:lnTo>
                      <a:pt x="15" y="97"/>
                    </a:lnTo>
                    <a:lnTo>
                      <a:pt x="17" y="115"/>
                    </a:lnTo>
                    <a:lnTo>
                      <a:pt x="18" y="130"/>
                    </a:lnTo>
                    <a:lnTo>
                      <a:pt x="19" y="149"/>
                    </a:lnTo>
                    <a:lnTo>
                      <a:pt x="21" y="171"/>
                    </a:lnTo>
                    <a:lnTo>
                      <a:pt x="22" y="202"/>
                    </a:lnTo>
                    <a:lnTo>
                      <a:pt x="23" y="227"/>
                    </a:lnTo>
                    <a:lnTo>
                      <a:pt x="24" y="253"/>
                    </a:lnTo>
                    <a:lnTo>
                      <a:pt x="24" y="281"/>
                    </a:lnTo>
                    <a:lnTo>
                      <a:pt x="24" y="327"/>
                    </a:lnTo>
                    <a:lnTo>
                      <a:pt x="24" y="377"/>
                    </a:lnTo>
                    <a:lnTo>
                      <a:pt x="25" y="435"/>
                    </a:lnTo>
                    <a:lnTo>
                      <a:pt x="24" y="488"/>
                    </a:lnTo>
                    <a:lnTo>
                      <a:pt x="23" y="548"/>
                    </a:lnTo>
                    <a:lnTo>
                      <a:pt x="23" y="719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8" name="Freeform 1373"/>
              <p:cNvSpPr>
                <a:spLocks/>
              </p:cNvSpPr>
              <p:nvPr/>
            </p:nvSpPr>
            <p:spPr bwMode="auto">
              <a:xfrm>
                <a:off x="3841" y="778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4 w 5"/>
                  <a:gd name="T3" fmla="*/ 4 h 5"/>
                  <a:gd name="T4" fmla="*/ 5 w 5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4" y="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09" name="Line 1374"/>
              <p:cNvSpPr>
                <a:spLocks noChangeShapeType="1"/>
              </p:cNvSpPr>
              <p:nvPr/>
            </p:nvSpPr>
            <p:spPr bwMode="auto">
              <a:xfrm flipH="1">
                <a:off x="3698" y="783"/>
                <a:ext cx="143" cy="0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0" name="Freeform 1375"/>
              <p:cNvSpPr>
                <a:spLocks/>
              </p:cNvSpPr>
              <p:nvPr/>
            </p:nvSpPr>
            <p:spPr bwMode="auto">
              <a:xfrm>
                <a:off x="3693" y="778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4 h 5"/>
                  <a:gd name="T4" fmla="*/ 5 w 5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2" y="4"/>
                    </a:lnTo>
                    <a:lnTo>
                      <a:pt x="5" y="5"/>
                    </a:lnTo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1" name="Line 1376"/>
              <p:cNvSpPr>
                <a:spLocks noChangeShapeType="1"/>
              </p:cNvSpPr>
              <p:nvPr/>
            </p:nvSpPr>
            <p:spPr bwMode="auto">
              <a:xfrm flipV="1">
                <a:off x="3693" y="735"/>
                <a:ext cx="0" cy="43"/>
              </a:xfrm>
              <a:prstGeom prst="line">
                <a:avLst/>
              </a:pr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2" name="Freeform 1377"/>
              <p:cNvSpPr>
                <a:spLocks/>
              </p:cNvSpPr>
              <p:nvPr/>
            </p:nvSpPr>
            <p:spPr bwMode="auto">
              <a:xfrm>
                <a:off x="3323" y="237"/>
                <a:ext cx="3" cy="7"/>
              </a:xfrm>
              <a:custGeom>
                <a:avLst/>
                <a:gdLst>
                  <a:gd name="T0" fmla="*/ 0 w 3"/>
                  <a:gd name="T1" fmla="*/ 7 h 7"/>
                  <a:gd name="T2" fmla="*/ 3 w 3"/>
                  <a:gd name="T3" fmla="*/ 4 h 7"/>
                  <a:gd name="T4" fmla="*/ 0 w 3"/>
                  <a:gd name="T5" fmla="*/ 0 h 7"/>
                  <a:gd name="T6" fmla="*/ 0 w 3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0" y="7"/>
                    </a:moveTo>
                    <a:lnTo>
                      <a:pt x="3" y="4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3" name="Freeform 1378"/>
              <p:cNvSpPr>
                <a:spLocks/>
              </p:cNvSpPr>
              <p:nvPr/>
            </p:nvSpPr>
            <p:spPr bwMode="auto">
              <a:xfrm>
                <a:off x="3323" y="237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3 w 3"/>
                  <a:gd name="T5" fmla="*/ 0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4" name="Freeform 1379"/>
              <p:cNvSpPr>
                <a:spLocks/>
              </p:cNvSpPr>
              <p:nvPr/>
            </p:nvSpPr>
            <p:spPr bwMode="auto">
              <a:xfrm>
                <a:off x="3323" y="237"/>
                <a:ext cx="3" cy="7"/>
              </a:xfrm>
              <a:custGeom>
                <a:avLst/>
                <a:gdLst>
                  <a:gd name="T0" fmla="*/ 0 w 3"/>
                  <a:gd name="T1" fmla="*/ 7 h 7"/>
                  <a:gd name="T2" fmla="*/ 3 w 3"/>
                  <a:gd name="T3" fmla="*/ 4 h 7"/>
                  <a:gd name="T4" fmla="*/ 3 w 3"/>
                  <a:gd name="T5" fmla="*/ 0 h 7"/>
                  <a:gd name="T6" fmla="*/ 0 w 3"/>
                  <a:gd name="T7" fmla="*/ 0 h 7"/>
                  <a:gd name="T8" fmla="*/ 0 w 3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7"/>
                    </a:moveTo>
                    <a:lnTo>
                      <a:pt x="3" y="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5" name="Freeform 1380"/>
              <p:cNvSpPr>
                <a:spLocks/>
              </p:cNvSpPr>
              <p:nvPr/>
            </p:nvSpPr>
            <p:spPr bwMode="auto">
              <a:xfrm>
                <a:off x="3323" y="220"/>
                <a:ext cx="3" cy="17"/>
              </a:xfrm>
              <a:custGeom>
                <a:avLst/>
                <a:gdLst>
                  <a:gd name="T0" fmla="*/ 0 w 3"/>
                  <a:gd name="T1" fmla="*/ 17 h 17"/>
                  <a:gd name="T2" fmla="*/ 3 w 3"/>
                  <a:gd name="T3" fmla="*/ 17 h 17"/>
                  <a:gd name="T4" fmla="*/ 1 w 3"/>
                  <a:gd name="T5" fmla="*/ 0 h 17"/>
                  <a:gd name="T6" fmla="*/ 0 w 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7">
                    <a:moveTo>
                      <a:pt x="0" y="17"/>
                    </a:moveTo>
                    <a:lnTo>
                      <a:pt x="3" y="17"/>
                    </a:lnTo>
                    <a:lnTo>
                      <a:pt x="1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6" name="Freeform 1381"/>
              <p:cNvSpPr>
                <a:spLocks/>
              </p:cNvSpPr>
              <p:nvPr/>
            </p:nvSpPr>
            <p:spPr bwMode="auto">
              <a:xfrm>
                <a:off x="3324" y="220"/>
                <a:ext cx="3" cy="17"/>
              </a:xfrm>
              <a:custGeom>
                <a:avLst/>
                <a:gdLst>
                  <a:gd name="T0" fmla="*/ 2 w 3"/>
                  <a:gd name="T1" fmla="*/ 17 h 17"/>
                  <a:gd name="T2" fmla="*/ 0 w 3"/>
                  <a:gd name="T3" fmla="*/ 0 h 17"/>
                  <a:gd name="T4" fmla="*/ 3 w 3"/>
                  <a:gd name="T5" fmla="*/ 0 h 17"/>
                  <a:gd name="T6" fmla="*/ 2 w 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7">
                    <a:moveTo>
                      <a:pt x="2" y="17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7" name="Freeform 1382"/>
              <p:cNvSpPr>
                <a:spLocks/>
              </p:cNvSpPr>
              <p:nvPr/>
            </p:nvSpPr>
            <p:spPr bwMode="auto">
              <a:xfrm>
                <a:off x="3323" y="220"/>
                <a:ext cx="4" cy="17"/>
              </a:xfrm>
              <a:custGeom>
                <a:avLst/>
                <a:gdLst>
                  <a:gd name="T0" fmla="*/ 0 w 4"/>
                  <a:gd name="T1" fmla="*/ 17 h 17"/>
                  <a:gd name="T2" fmla="*/ 3 w 4"/>
                  <a:gd name="T3" fmla="*/ 17 h 17"/>
                  <a:gd name="T4" fmla="*/ 4 w 4"/>
                  <a:gd name="T5" fmla="*/ 0 h 17"/>
                  <a:gd name="T6" fmla="*/ 1 w 4"/>
                  <a:gd name="T7" fmla="*/ 0 h 17"/>
                  <a:gd name="T8" fmla="*/ 0 w 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7">
                    <a:moveTo>
                      <a:pt x="0" y="17"/>
                    </a:moveTo>
                    <a:lnTo>
                      <a:pt x="3" y="17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7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8" name="Freeform 1383"/>
              <p:cNvSpPr>
                <a:spLocks/>
              </p:cNvSpPr>
              <p:nvPr/>
            </p:nvSpPr>
            <p:spPr bwMode="auto">
              <a:xfrm>
                <a:off x="3324" y="200"/>
                <a:ext cx="3" cy="20"/>
              </a:xfrm>
              <a:custGeom>
                <a:avLst/>
                <a:gdLst>
                  <a:gd name="T0" fmla="*/ 0 w 3"/>
                  <a:gd name="T1" fmla="*/ 20 h 20"/>
                  <a:gd name="T2" fmla="*/ 3 w 3"/>
                  <a:gd name="T3" fmla="*/ 20 h 20"/>
                  <a:gd name="T4" fmla="*/ 2 w 3"/>
                  <a:gd name="T5" fmla="*/ 0 h 20"/>
                  <a:gd name="T6" fmla="*/ 0 w 3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0">
                    <a:moveTo>
                      <a:pt x="0" y="20"/>
                    </a:moveTo>
                    <a:lnTo>
                      <a:pt x="3" y="20"/>
                    </a:lnTo>
                    <a:lnTo>
                      <a:pt x="2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19" name="Freeform 1384"/>
              <p:cNvSpPr>
                <a:spLocks/>
              </p:cNvSpPr>
              <p:nvPr/>
            </p:nvSpPr>
            <p:spPr bwMode="auto">
              <a:xfrm>
                <a:off x="3326" y="200"/>
                <a:ext cx="2" cy="20"/>
              </a:xfrm>
              <a:custGeom>
                <a:avLst/>
                <a:gdLst>
                  <a:gd name="T0" fmla="*/ 1 w 2"/>
                  <a:gd name="T1" fmla="*/ 20 h 20"/>
                  <a:gd name="T2" fmla="*/ 0 w 2"/>
                  <a:gd name="T3" fmla="*/ 0 h 20"/>
                  <a:gd name="T4" fmla="*/ 2 w 2"/>
                  <a:gd name="T5" fmla="*/ 0 h 20"/>
                  <a:gd name="T6" fmla="*/ 1 w 2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0">
                    <a:moveTo>
                      <a:pt x="1" y="2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1" y="2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0" name="Freeform 1385"/>
              <p:cNvSpPr>
                <a:spLocks/>
              </p:cNvSpPr>
              <p:nvPr/>
            </p:nvSpPr>
            <p:spPr bwMode="auto">
              <a:xfrm>
                <a:off x="3324" y="200"/>
                <a:ext cx="4" cy="20"/>
              </a:xfrm>
              <a:custGeom>
                <a:avLst/>
                <a:gdLst>
                  <a:gd name="T0" fmla="*/ 0 w 4"/>
                  <a:gd name="T1" fmla="*/ 20 h 20"/>
                  <a:gd name="T2" fmla="*/ 3 w 4"/>
                  <a:gd name="T3" fmla="*/ 20 h 20"/>
                  <a:gd name="T4" fmla="*/ 4 w 4"/>
                  <a:gd name="T5" fmla="*/ 0 h 20"/>
                  <a:gd name="T6" fmla="*/ 2 w 4"/>
                  <a:gd name="T7" fmla="*/ 0 h 20"/>
                  <a:gd name="T8" fmla="*/ 0 w 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0">
                    <a:moveTo>
                      <a:pt x="0" y="20"/>
                    </a:moveTo>
                    <a:lnTo>
                      <a:pt x="3" y="2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1" name="Freeform 1386"/>
              <p:cNvSpPr>
                <a:spLocks/>
              </p:cNvSpPr>
              <p:nvPr/>
            </p:nvSpPr>
            <p:spPr bwMode="auto">
              <a:xfrm>
                <a:off x="3326" y="178"/>
                <a:ext cx="2" cy="22"/>
              </a:xfrm>
              <a:custGeom>
                <a:avLst/>
                <a:gdLst>
                  <a:gd name="T0" fmla="*/ 0 w 2"/>
                  <a:gd name="T1" fmla="*/ 22 h 22"/>
                  <a:gd name="T2" fmla="*/ 2 w 2"/>
                  <a:gd name="T3" fmla="*/ 22 h 22"/>
                  <a:gd name="T4" fmla="*/ 1 w 2"/>
                  <a:gd name="T5" fmla="*/ 0 h 22"/>
                  <a:gd name="T6" fmla="*/ 0 w 2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2">
                    <a:moveTo>
                      <a:pt x="0" y="22"/>
                    </a:moveTo>
                    <a:lnTo>
                      <a:pt x="2" y="22"/>
                    </a:lnTo>
                    <a:lnTo>
                      <a:pt x="1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2" name="Freeform 1387"/>
              <p:cNvSpPr>
                <a:spLocks/>
              </p:cNvSpPr>
              <p:nvPr/>
            </p:nvSpPr>
            <p:spPr bwMode="auto">
              <a:xfrm>
                <a:off x="3327" y="178"/>
                <a:ext cx="2" cy="22"/>
              </a:xfrm>
              <a:custGeom>
                <a:avLst/>
                <a:gdLst>
                  <a:gd name="T0" fmla="*/ 1 w 2"/>
                  <a:gd name="T1" fmla="*/ 22 h 22"/>
                  <a:gd name="T2" fmla="*/ 0 w 2"/>
                  <a:gd name="T3" fmla="*/ 0 h 22"/>
                  <a:gd name="T4" fmla="*/ 2 w 2"/>
                  <a:gd name="T5" fmla="*/ 1 h 22"/>
                  <a:gd name="T6" fmla="*/ 1 w 2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2">
                    <a:moveTo>
                      <a:pt x="1" y="22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3" name="Freeform 1388"/>
              <p:cNvSpPr>
                <a:spLocks/>
              </p:cNvSpPr>
              <p:nvPr/>
            </p:nvSpPr>
            <p:spPr bwMode="auto">
              <a:xfrm>
                <a:off x="3326" y="178"/>
                <a:ext cx="3" cy="22"/>
              </a:xfrm>
              <a:custGeom>
                <a:avLst/>
                <a:gdLst>
                  <a:gd name="T0" fmla="*/ 0 w 3"/>
                  <a:gd name="T1" fmla="*/ 22 h 22"/>
                  <a:gd name="T2" fmla="*/ 2 w 3"/>
                  <a:gd name="T3" fmla="*/ 22 h 22"/>
                  <a:gd name="T4" fmla="*/ 3 w 3"/>
                  <a:gd name="T5" fmla="*/ 1 h 22"/>
                  <a:gd name="T6" fmla="*/ 1 w 3"/>
                  <a:gd name="T7" fmla="*/ 0 h 22"/>
                  <a:gd name="T8" fmla="*/ 0 w 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2">
                    <a:moveTo>
                      <a:pt x="0" y="22"/>
                    </a:moveTo>
                    <a:lnTo>
                      <a:pt x="2" y="2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2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4" name="Freeform 1389"/>
              <p:cNvSpPr>
                <a:spLocks/>
              </p:cNvSpPr>
              <p:nvPr/>
            </p:nvSpPr>
            <p:spPr bwMode="auto">
              <a:xfrm>
                <a:off x="3327" y="163"/>
                <a:ext cx="2" cy="16"/>
              </a:xfrm>
              <a:custGeom>
                <a:avLst/>
                <a:gdLst>
                  <a:gd name="T0" fmla="*/ 0 w 2"/>
                  <a:gd name="T1" fmla="*/ 15 h 16"/>
                  <a:gd name="T2" fmla="*/ 2 w 2"/>
                  <a:gd name="T3" fmla="*/ 16 h 16"/>
                  <a:gd name="T4" fmla="*/ 1 w 2"/>
                  <a:gd name="T5" fmla="*/ 0 h 16"/>
                  <a:gd name="T6" fmla="*/ 0 w 2"/>
                  <a:gd name="T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6">
                    <a:moveTo>
                      <a:pt x="0" y="15"/>
                    </a:moveTo>
                    <a:lnTo>
                      <a:pt x="2" y="16"/>
                    </a:lnTo>
                    <a:lnTo>
                      <a:pt x="1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5" name="Freeform 1390"/>
              <p:cNvSpPr>
                <a:spLocks/>
              </p:cNvSpPr>
              <p:nvPr/>
            </p:nvSpPr>
            <p:spPr bwMode="auto">
              <a:xfrm>
                <a:off x="3328" y="163"/>
                <a:ext cx="3" cy="16"/>
              </a:xfrm>
              <a:custGeom>
                <a:avLst/>
                <a:gdLst>
                  <a:gd name="T0" fmla="*/ 1 w 3"/>
                  <a:gd name="T1" fmla="*/ 16 h 16"/>
                  <a:gd name="T2" fmla="*/ 0 w 3"/>
                  <a:gd name="T3" fmla="*/ 0 h 16"/>
                  <a:gd name="T4" fmla="*/ 3 w 3"/>
                  <a:gd name="T5" fmla="*/ 0 h 16"/>
                  <a:gd name="T6" fmla="*/ 1 w 3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6">
                    <a:moveTo>
                      <a:pt x="1" y="16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6" name="Freeform 1391"/>
              <p:cNvSpPr>
                <a:spLocks/>
              </p:cNvSpPr>
              <p:nvPr/>
            </p:nvSpPr>
            <p:spPr bwMode="auto">
              <a:xfrm>
                <a:off x="3327" y="163"/>
                <a:ext cx="4" cy="16"/>
              </a:xfrm>
              <a:custGeom>
                <a:avLst/>
                <a:gdLst>
                  <a:gd name="T0" fmla="*/ 0 w 4"/>
                  <a:gd name="T1" fmla="*/ 15 h 16"/>
                  <a:gd name="T2" fmla="*/ 2 w 4"/>
                  <a:gd name="T3" fmla="*/ 16 h 16"/>
                  <a:gd name="T4" fmla="*/ 4 w 4"/>
                  <a:gd name="T5" fmla="*/ 0 h 16"/>
                  <a:gd name="T6" fmla="*/ 1 w 4"/>
                  <a:gd name="T7" fmla="*/ 0 h 16"/>
                  <a:gd name="T8" fmla="*/ 0 w 4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6">
                    <a:moveTo>
                      <a:pt x="0" y="15"/>
                    </a:moveTo>
                    <a:lnTo>
                      <a:pt x="2" y="16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7" name="Freeform 1392"/>
              <p:cNvSpPr>
                <a:spLocks/>
              </p:cNvSpPr>
              <p:nvPr/>
            </p:nvSpPr>
            <p:spPr bwMode="auto">
              <a:xfrm>
                <a:off x="3328" y="144"/>
                <a:ext cx="3" cy="19"/>
              </a:xfrm>
              <a:custGeom>
                <a:avLst/>
                <a:gdLst>
                  <a:gd name="T0" fmla="*/ 0 w 3"/>
                  <a:gd name="T1" fmla="*/ 19 h 19"/>
                  <a:gd name="T2" fmla="*/ 3 w 3"/>
                  <a:gd name="T3" fmla="*/ 19 h 19"/>
                  <a:gd name="T4" fmla="*/ 3 w 3"/>
                  <a:gd name="T5" fmla="*/ 0 h 19"/>
                  <a:gd name="T6" fmla="*/ 0 w 3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9">
                    <a:moveTo>
                      <a:pt x="0" y="19"/>
                    </a:moveTo>
                    <a:lnTo>
                      <a:pt x="3" y="19"/>
                    </a:lnTo>
                    <a:lnTo>
                      <a:pt x="3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8" name="Freeform 1393"/>
              <p:cNvSpPr>
                <a:spLocks/>
              </p:cNvSpPr>
              <p:nvPr/>
            </p:nvSpPr>
            <p:spPr bwMode="auto">
              <a:xfrm>
                <a:off x="3331" y="144"/>
                <a:ext cx="3" cy="19"/>
              </a:xfrm>
              <a:custGeom>
                <a:avLst/>
                <a:gdLst>
                  <a:gd name="T0" fmla="*/ 0 w 3"/>
                  <a:gd name="T1" fmla="*/ 19 h 19"/>
                  <a:gd name="T2" fmla="*/ 0 w 3"/>
                  <a:gd name="T3" fmla="*/ 0 h 19"/>
                  <a:gd name="T4" fmla="*/ 3 w 3"/>
                  <a:gd name="T5" fmla="*/ 0 h 19"/>
                  <a:gd name="T6" fmla="*/ 0 w 3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9">
                    <a:moveTo>
                      <a:pt x="0" y="19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29" name="Freeform 1394"/>
              <p:cNvSpPr>
                <a:spLocks/>
              </p:cNvSpPr>
              <p:nvPr/>
            </p:nvSpPr>
            <p:spPr bwMode="auto">
              <a:xfrm>
                <a:off x="3328" y="144"/>
                <a:ext cx="6" cy="19"/>
              </a:xfrm>
              <a:custGeom>
                <a:avLst/>
                <a:gdLst>
                  <a:gd name="T0" fmla="*/ 0 w 6"/>
                  <a:gd name="T1" fmla="*/ 19 h 19"/>
                  <a:gd name="T2" fmla="*/ 3 w 6"/>
                  <a:gd name="T3" fmla="*/ 19 h 19"/>
                  <a:gd name="T4" fmla="*/ 6 w 6"/>
                  <a:gd name="T5" fmla="*/ 0 h 19"/>
                  <a:gd name="T6" fmla="*/ 3 w 6"/>
                  <a:gd name="T7" fmla="*/ 0 h 19"/>
                  <a:gd name="T8" fmla="*/ 0 w 6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">
                    <a:moveTo>
                      <a:pt x="0" y="19"/>
                    </a:moveTo>
                    <a:lnTo>
                      <a:pt x="3" y="19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19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0" name="Freeform 1395"/>
              <p:cNvSpPr>
                <a:spLocks/>
              </p:cNvSpPr>
              <p:nvPr/>
            </p:nvSpPr>
            <p:spPr bwMode="auto">
              <a:xfrm>
                <a:off x="3331" y="126"/>
                <a:ext cx="3" cy="18"/>
              </a:xfrm>
              <a:custGeom>
                <a:avLst/>
                <a:gdLst>
                  <a:gd name="T0" fmla="*/ 0 w 3"/>
                  <a:gd name="T1" fmla="*/ 18 h 18"/>
                  <a:gd name="T2" fmla="*/ 3 w 3"/>
                  <a:gd name="T3" fmla="*/ 18 h 18"/>
                  <a:gd name="T4" fmla="*/ 3 w 3"/>
                  <a:gd name="T5" fmla="*/ 0 h 18"/>
                  <a:gd name="T6" fmla="*/ 0 w 3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8">
                    <a:moveTo>
                      <a:pt x="0" y="18"/>
                    </a:moveTo>
                    <a:lnTo>
                      <a:pt x="3" y="18"/>
                    </a:lnTo>
                    <a:lnTo>
                      <a:pt x="3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1" name="Freeform 1396"/>
              <p:cNvSpPr>
                <a:spLocks/>
              </p:cNvSpPr>
              <p:nvPr/>
            </p:nvSpPr>
            <p:spPr bwMode="auto">
              <a:xfrm>
                <a:off x="3334" y="126"/>
                <a:ext cx="2" cy="18"/>
              </a:xfrm>
              <a:custGeom>
                <a:avLst/>
                <a:gdLst>
                  <a:gd name="T0" fmla="*/ 0 w 2"/>
                  <a:gd name="T1" fmla="*/ 18 h 18"/>
                  <a:gd name="T2" fmla="*/ 0 w 2"/>
                  <a:gd name="T3" fmla="*/ 0 h 18"/>
                  <a:gd name="T4" fmla="*/ 2 w 2"/>
                  <a:gd name="T5" fmla="*/ 0 h 18"/>
                  <a:gd name="T6" fmla="*/ 0 w 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8">
                    <a:moveTo>
                      <a:pt x="0" y="18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2" name="Freeform 1397"/>
              <p:cNvSpPr>
                <a:spLocks/>
              </p:cNvSpPr>
              <p:nvPr/>
            </p:nvSpPr>
            <p:spPr bwMode="auto">
              <a:xfrm>
                <a:off x="3331" y="126"/>
                <a:ext cx="5" cy="18"/>
              </a:xfrm>
              <a:custGeom>
                <a:avLst/>
                <a:gdLst>
                  <a:gd name="T0" fmla="*/ 0 w 5"/>
                  <a:gd name="T1" fmla="*/ 18 h 18"/>
                  <a:gd name="T2" fmla="*/ 3 w 5"/>
                  <a:gd name="T3" fmla="*/ 18 h 18"/>
                  <a:gd name="T4" fmla="*/ 5 w 5"/>
                  <a:gd name="T5" fmla="*/ 0 h 18"/>
                  <a:gd name="T6" fmla="*/ 3 w 5"/>
                  <a:gd name="T7" fmla="*/ 0 h 18"/>
                  <a:gd name="T8" fmla="*/ 0 w 5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8">
                    <a:moveTo>
                      <a:pt x="0" y="18"/>
                    </a:moveTo>
                    <a:lnTo>
                      <a:pt x="3" y="18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8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3" name="Freeform 1398"/>
              <p:cNvSpPr>
                <a:spLocks/>
              </p:cNvSpPr>
              <p:nvPr/>
            </p:nvSpPr>
            <p:spPr bwMode="auto">
              <a:xfrm>
                <a:off x="3334" y="110"/>
                <a:ext cx="2" cy="16"/>
              </a:xfrm>
              <a:custGeom>
                <a:avLst/>
                <a:gdLst>
                  <a:gd name="T0" fmla="*/ 0 w 2"/>
                  <a:gd name="T1" fmla="*/ 16 h 16"/>
                  <a:gd name="T2" fmla="*/ 2 w 2"/>
                  <a:gd name="T3" fmla="*/ 16 h 16"/>
                  <a:gd name="T4" fmla="*/ 1 w 2"/>
                  <a:gd name="T5" fmla="*/ 0 h 16"/>
                  <a:gd name="T6" fmla="*/ 0 w 2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6">
                    <a:moveTo>
                      <a:pt x="0" y="16"/>
                    </a:moveTo>
                    <a:lnTo>
                      <a:pt x="2" y="16"/>
                    </a:lnTo>
                    <a:lnTo>
                      <a:pt x="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4" name="Freeform 1399"/>
              <p:cNvSpPr>
                <a:spLocks/>
              </p:cNvSpPr>
              <p:nvPr/>
            </p:nvSpPr>
            <p:spPr bwMode="auto">
              <a:xfrm>
                <a:off x="3335" y="110"/>
                <a:ext cx="2" cy="16"/>
              </a:xfrm>
              <a:custGeom>
                <a:avLst/>
                <a:gdLst>
                  <a:gd name="T0" fmla="*/ 1 w 2"/>
                  <a:gd name="T1" fmla="*/ 16 h 16"/>
                  <a:gd name="T2" fmla="*/ 0 w 2"/>
                  <a:gd name="T3" fmla="*/ 0 h 16"/>
                  <a:gd name="T4" fmla="*/ 2 w 2"/>
                  <a:gd name="T5" fmla="*/ 1 h 16"/>
                  <a:gd name="T6" fmla="*/ 1 w 2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6">
                    <a:moveTo>
                      <a:pt x="1" y="16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5" name="Freeform 1400"/>
              <p:cNvSpPr>
                <a:spLocks/>
              </p:cNvSpPr>
              <p:nvPr/>
            </p:nvSpPr>
            <p:spPr bwMode="auto">
              <a:xfrm>
                <a:off x="3334" y="110"/>
                <a:ext cx="3" cy="16"/>
              </a:xfrm>
              <a:custGeom>
                <a:avLst/>
                <a:gdLst>
                  <a:gd name="T0" fmla="*/ 0 w 3"/>
                  <a:gd name="T1" fmla="*/ 16 h 16"/>
                  <a:gd name="T2" fmla="*/ 2 w 3"/>
                  <a:gd name="T3" fmla="*/ 16 h 16"/>
                  <a:gd name="T4" fmla="*/ 3 w 3"/>
                  <a:gd name="T5" fmla="*/ 1 h 16"/>
                  <a:gd name="T6" fmla="*/ 1 w 3"/>
                  <a:gd name="T7" fmla="*/ 0 h 16"/>
                  <a:gd name="T8" fmla="*/ 0 w 3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0" y="16"/>
                    </a:moveTo>
                    <a:lnTo>
                      <a:pt x="2" y="16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16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6" name="Freeform 1401"/>
              <p:cNvSpPr>
                <a:spLocks/>
              </p:cNvSpPr>
              <p:nvPr/>
            </p:nvSpPr>
            <p:spPr bwMode="auto">
              <a:xfrm>
                <a:off x="3335" y="98"/>
                <a:ext cx="2" cy="13"/>
              </a:xfrm>
              <a:custGeom>
                <a:avLst/>
                <a:gdLst>
                  <a:gd name="T0" fmla="*/ 0 w 2"/>
                  <a:gd name="T1" fmla="*/ 12 h 13"/>
                  <a:gd name="T2" fmla="*/ 2 w 2"/>
                  <a:gd name="T3" fmla="*/ 13 h 13"/>
                  <a:gd name="T4" fmla="*/ 2 w 2"/>
                  <a:gd name="T5" fmla="*/ 0 h 13"/>
                  <a:gd name="T6" fmla="*/ 0 w 2"/>
                  <a:gd name="T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3">
                    <a:moveTo>
                      <a:pt x="0" y="12"/>
                    </a:moveTo>
                    <a:lnTo>
                      <a:pt x="2" y="13"/>
                    </a:lnTo>
                    <a:lnTo>
                      <a:pt x="2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7" name="Freeform 1402"/>
              <p:cNvSpPr>
                <a:spLocks/>
              </p:cNvSpPr>
              <p:nvPr/>
            </p:nvSpPr>
            <p:spPr bwMode="auto">
              <a:xfrm>
                <a:off x="3337" y="98"/>
                <a:ext cx="3" cy="13"/>
              </a:xfrm>
              <a:custGeom>
                <a:avLst/>
                <a:gdLst>
                  <a:gd name="T0" fmla="*/ 0 w 3"/>
                  <a:gd name="T1" fmla="*/ 13 h 13"/>
                  <a:gd name="T2" fmla="*/ 0 w 3"/>
                  <a:gd name="T3" fmla="*/ 0 h 13"/>
                  <a:gd name="T4" fmla="*/ 3 w 3"/>
                  <a:gd name="T5" fmla="*/ 0 h 13"/>
                  <a:gd name="T6" fmla="*/ 0 w 3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3">
                    <a:moveTo>
                      <a:pt x="0" y="13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8" name="Freeform 1403"/>
              <p:cNvSpPr>
                <a:spLocks/>
              </p:cNvSpPr>
              <p:nvPr/>
            </p:nvSpPr>
            <p:spPr bwMode="auto">
              <a:xfrm>
                <a:off x="3335" y="98"/>
                <a:ext cx="5" cy="13"/>
              </a:xfrm>
              <a:custGeom>
                <a:avLst/>
                <a:gdLst>
                  <a:gd name="T0" fmla="*/ 0 w 5"/>
                  <a:gd name="T1" fmla="*/ 12 h 13"/>
                  <a:gd name="T2" fmla="*/ 2 w 5"/>
                  <a:gd name="T3" fmla="*/ 13 h 13"/>
                  <a:gd name="T4" fmla="*/ 5 w 5"/>
                  <a:gd name="T5" fmla="*/ 0 h 13"/>
                  <a:gd name="T6" fmla="*/ 2 w 5"/>
                  <a:gd name="T7" fmla="*/ 0 h 13"/>
                  <a:gd name="T8" fmla="*/ 0 w 5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3">
                    <a:moveTo>
                      <a:pt x="0" y="12"/>
                    </a:moveTo>
                    <a:lnTo>
                      <a:pt x="2" y="1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1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39" name="Freeform 1404"/>
              <p:cNvSpPr>
                <a:spLocks/>
              </p:cNvSpPr>
              <p:nvPr/>
            </p:nvSpPr>
            <p:spPr bwMode="auto">
              <a:xfrm>
                <a:off x="3337" y="83"/>
                <a:ext cx="3" cy="15"/>
              </a:xfrm>
              <a:custGeom>
                <a:avLst/>
                <a:gdLst>
                  <a:gd name="T0" fmla="*/ 0 w 3"/>
                  <a:gd name="T1" fmla="*/ 15 h 15"/>
                  <a:gd name="T2" fmla="*/ 3 w 3"/>
                  <a:gd name="T3" fmla="*/ 15 h 15"/>
                  <a:gd name="T4" fmla="*/ 2 w 3"/>
                  <a:gd name="T5" fmla="*/ 0 h 15"/>
                  <a:gd name="T6" fmla="*/ 0 w 3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5">
                    <a:moveTo>
                      <a:pt x="0" y="15"/>
                    </a:moveTo>
                    <a:lnTo>
                      <a:pt x="3" y="15"/>
                    </a:lnTo>
                    <a:lnTo>
                      <a:pt x="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0" name="Freeform 1405"/>
              <p:cNvSpPr>
                <a:spLocks/>
              </p:cNvSpPr>
              <p:nvPr/>
            </p:nvSpPr>
            <p:spPr bwMode="auto">
              <a:xfrm>
                <a:off x="3339" y="83"/>
                <a:ext cx="3" cy="15"/>
              </a:xfrm>
              <a:custGeom>
                <a:avLst/>
                <a:gdLst>
                  <a:gd name="T0" fmla="*/ 1 w 3"/>
                  <a:gd name="T1" fmla="*/ 15 h 15"/>
                  <a:gd name="T2" fmla="*/ 0 w 3"/>
                  <a:gd name="T3" fmla="*/ 0 h 15"/>
                  <a:gd name="T4" fmla="*/ 3 w 3"/>
                  <a:gd name="T5" fmla="*/ 0 h 15"/>
                  <a:gd name="T6" fmla="*/ 1 w 3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5">
                    <a:moveTo>
                      <a:pt x="1" y="15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1" name="Freeform 1406"/>
              <p:cNvSpPr>
                <a:spLocks/>
              </p:cNvSpPr>
              <p:nvPr/>
            </p:nvSpPr>
            <p:spPr bwMode="auto">
              <a:xfrm>
                <a:off x="3337" y="83"/>
                <a:ext cx="5" cy="15"/>
              </a:xfrm>
              <a:custGeom>
                <a:avLst/>
                <a:gdLst>
                  <a:gd name="T0" fmla="*/ 0 w 5"/>
                  <a:gd name="T1" fmla="*/ 15 h 15"/>
                  <a:gd name="T2" fmla="*/ 3 w 5"/>
                  <a:gd name="T3" fmla="*/ 15 h 15"/>
                  <a:gd name="T4" fmla="*/ 5 w 5"/>
                  <a:gd name="T5" fmla="*/ 0 h 15"/>
                  <a:gd name="T6" fmla="*/ 2 w 5"/>
                  <a:gd name="T7" fmla="*/ 0 h 15"/>
                  <a:gd name="T8" fmla="*/ 0 w 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5">
                    <a:moveTo>
                      <a:pt x="0" y="15"/>
                    </a:moveTo>
                    <a:lnTo>
                      <a:pt x="3" y="15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2" name="Freeform 1407"/>
              <p:cNvSpPr>
                <a:spLocks/>
              </p:cNvSpPr>
              <p:nvPr/>
            </p:nvSpPr>
            <p:spPr bwMode="auto">
              <a:xfrm>
                <a:off x="3339" y="78"/>
                <a:ext cx="3" cy="5"/>
              </a:xfrm>
              <a:custGeom>
                <a:avLst/>
                <a:gdLst>
                  <a:gd name="T0" fmla="*/ 0 w 3"/>
                  <a:gd name="T1" fmla="*/ 5 h 5"/>
                  <a:gd name="T2" fmla="*/ 3 w 3"/>
                  <a:gd name="T3" fmla="*/ 5 h 5"/>
                  <a:gd name="T4" fmla="*/ 1 w 3"/>
                  <a:gd name="T5" fmla="*/ 0 h 5"/>
                  <a:gd name="T6" fmla="*/ 0 w 3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3" y="5"/>
                    </a:lnTo>
                    <a:lnTo>
                      <a:pt x="1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3" name="Freeform 1408"/>
              <p:cNvSpPr>
                <a:spLocks/>
              </p:cNvSpPr>
              <p:nvPr/>
            </p:nvSpPr>
            <p:spPr bwMode="auto">
              <a:xfrm>
                <a:off x="3340" y="78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0 w 3"/>
                  <a:gd name="T3" fmla="*/ 0 h 5"/>
                  <a:gd name="T4" fmla="*/ 3 w 3"/>
                  <a:gd name="T5" fmla="*/ 2 h 5"/>
                  <a:gd name="T6" fmla="*/ 2 w 3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4" name="Freeform 1409"/>
              <p:cNvSpPr>
                <a:spLocks/>
              </p:cNvSpPr>
              <p:nvPr/>
            </p:nvSpPr>
            <p:spPr bwMode="auto">
              <a:xfrm>
                <a:off x="3339" y="78"/>
                <a:ext cx="4" cy="5"/>
              </a:xfrm>
              <a:custGeom>
                <a:avLst/>
                <a:gdLst>
                  <a:gd name="T0" fmla="*/ 0 w 4"/>
                  <a:gd name="T1" fmla="*/ 5 h 5"/>
                  <a:gd name="T2" fmla="*/ 3 w 4"/>
                  <a:gd name="T3" fmla="*/ 5 h 5"/>
                  <a:gd name="T4" fmla="*/ 4 w 4"/>
                  <a:gd name="T5" fmla="*/ 2 h 5"/>
                  <a:gd name="T6" fmla="*/ 1 w 4"/>
                  <a:gd name="T7" fmla="*/ 0 h 5"/>
                  <a:gd name="T8" fmla="*/ 0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3" y="5"/>
                    </a:lnTo>
                    <a:lnTo>
                      <a:pt x="4" y="2"/>
                    </a:lnTo>
                    <a:lnTo>
                      <a:pt x="1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5" name="Freeform 1410"/>
              <p:cNvSpPr>
                <a:spLocks/>
              </p:cNvSpPr>
              <p:nvPr/>
            </p:nvSpPr>
            <p:spPr bwMode="auto">
              <a:xfrm>
                <a:off x="3340" y="77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3 w 4"/>
                  <a:gd name="T3" fmla="*/ 3 h 3"/>
                  <a:gd name="T4" fmla="*/ 4 w 4"/>
                  <a:gd name="T5" fmla="*/ 0 h 3"/>
                  <a:gd name="T6" fmla="*/ 0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3" y="3"/>
                    </a:lnTo>
                    <a:lnTo>
                      <a:pt x="4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6" name="Freeform 1411"/>
              <p:cNvSpPr>
                <a:spLocks/>
              </p:cNvSpPr>
              <p:nvPr/>
            </p:nvSpPr>
            <p:spPr bwMode="auto">
              <a:xfrm>
                <a:off x="3343" y="77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1 w 2"/>
                  <a:gd name="T3" fmla="*/ 0 h 3"/>
                  <a:gd name="T4" fmla="*/ 2 w 2"/>
                  <a:gd name="T5" fmla="*/ 2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1" y="0"/>
                    </a:lnTo>
                    <a:lnTo>
                      <a:pt x="2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7" name="Freeform 1412"/>
              <p:cNvSpPr>
                <a:spLocks/>
              </p:cNvSpPr>
              <p:nvPr/>
            </p:nvSpPr>
            <p:spPr bwMode="auto">
              <a:xfrm>
                <a:off x="3340" y="77"/>
                <a:ext cx="5" cy="3"/>
              </a:xfrm>
              <a:custGeom>
                <a:avLst/>
                <a:gdLst>
                  <a:gd name="T0" fmla="*/ 0 w 5"/>
                  <a:gd name="T1" fmla="*/ 1 h 3"/>
                  <a:gd name="T2" fmla="*/ 3 w 5"/>
                  <a:gd name="T3" fmla="*/ 3 h 3"/>
                  <a:gd name="T4" fmla="*/ 5 w 5"/>
                  <a:gd name="T5" fmla="*/ 2 h 3"/>
                  <a:gd name="T6" fmla="*/ 4 w 5"/>
                  <a:gd name="T7" fmla="*/ 0 h 3"/>
                  <a:gd name="T8" fmla="*/ 0 w 5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1"/>
                    </a:moveTo>
                    <a:lnTo>
                      <a:pt x="3" y="3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8" name="Freeform 1413"/>
              <p:cNvSpPr>
                <a:spLocks/>
              </p:cNvSpPr>
              <p:nvPr/>
            </p:nvSpPr>
            <p:spPr bwMode="auto">
              <a:xfrm>
                <a:off x="3344" y="73"/>
                <a:ext cx="24" cy="6"/>
              </a:xfrm>
              <a:custGeom>
                <a:avLst/>
                <a:gdLst>
                  <a:gd name="T0" fmla="*/ 0 w 24"/>
                  <a:gd name="T1" fmla="*/ 4 h 6"/>
                  <a:gd name="T2" fmla="*/ 1 w 24"/>
                  <a:gd name="T3" fmla="*/ 6 h 6"/>
                  <a:gd name="T4" fmla="*/ 24 w 24"/>
                  <a:gd name="T5" fmla="*/ 0 h 6"/>
                  <a:gd name="T6" fmla="*/ 0 w 24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4"/>
                    </a:moveTo>
                    <a:lnTo>
                      <a:pt x="1" y="6"/>
                    </a:lnTo>
                    <a:lnTo>
                      <a:pt x="2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49" name="Freeform 1414"/>
              <p:cNvSpPr>
                <a:spLocks/>
              </p:cNvSpPr>
              <p:nvPr/>
            </p:nvSpPr>
            <p:spPr bwMode="auto">
              <a:xfrm>
                <a:off x="3345" y="73"/>
                <a:ext cx="23" cy="6"/>
              </a:xfrm>
              <a:custGeom>
                <a:avLst/>
                <a:gdLst>
                  <a:gd name="T0" fmla="*/ 0 w 23"/>
                  <a:gd name="T1" fmla="*/ 6 h 6"/>
                  <a:gd name="T2" fmla="*/ 23 w 23"/>
                  <a:gd name="T3" fmla="*/ 0 h 6"/>
                  <a:gd name="T4" fmla="*/ 23 w 23"/>
                  <a:gd name="T5" fmla="*/ 2 h 6"/>
                  <a:gd name="T6" fmla="*/ 0 w 23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">
                    <a:moveTo>
                      <a:pt x="0" y="6"/>
                    </a:moveTo>
                    <a:lnTo>
                      <a:pt x="23" y="0"/>
                    </a:lnTo>
                    <a:lnTo>
                      <a:pt x="23" y="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0" name="Freeform 1415"/>
              <p:cNvSpPr>
                <a:spLocks/>
              </p:cNvSpPr>
              <p:nvPr/>
            </p:nvSpPr>
            <p:spPr bwMode="auto">
              <a:xfrm>
                <a:off x="3344" y="73"/>
                <a:ext cx="24" cy="6"/>
              </a:xfrm>
              <a:custGeom>
                <a:avLst/>
                <a:gdLst>
                  <a:gd name="T0" fmla="*/ 0 w 24"/>
                  <a:gd name="T1" fmla="*/ 4 h 6"/>
                  <a:gd name="T2" fmla="*/ 1 w 24"/>
                  <a:gd name="T3" fmla="*/ 6 h 6"/>
                  <a:gd name="T4" fmla="*/ 24 w 24"/>
                  <a:gd name="T5" fmla="*/ 2 h 6"/>
                  <a:gd name="T6" fmla="*/ 24 w 24"/>
                  <a:gd name="T7" fmla="*/ 0 h 6"/>
                  <a:gd name="T8" fmla="*/ 0 w 24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4"/>
                    </a:moveTo>
                    <a:lnTo>
                      <a:pt x="1" y="6"/>
                    </a:lnTo>
                    <a:lnTo>
                      <a:pt x="24" y="2"/>
                    </a:lnTo>
                    <a:lnTo>
                      <a:pt x="24" y="0"/>
                    </a:lnTo>
                    <a:lnTo>
                      <a:pt x="0" y="4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1" name="Freeform 1416"/>
              <p:cNvSpPr>
                <a:spLocks/>
              </p:cNvSpPr>
              <p:nvPr/>
            </p:nvSpPr>
            <p:spPr bwMode="auto">
              <a:xfrm>
                <a:off x="3368" y="71"/>
                <a:ext cx="19" cy="4"/>
              </a:xfrm>
              <a:custGeom>
                <a:avLst/>
                <a:gdLst>
                  <a:gd name="T0" fmla="*/ 0 w 19"/>
                  <a:gd name="T1" fmla="*/ 2 h 4"/>
                  <a:gd name="T2" fmla="*/ 0 w 19"/>
                  <a:gd name="T3" fmla="*/ 4 h 4"/>
                  <a:gd name="T4" fmla="*/ 19 w 19"/>
                  <a:gd name="T5" fmla="*/ 0 h 4"/>
                  <a:gd name="T6" fmla="*/ 0 w 19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4">
                    <a:moveTo>
                      <a:pt x="0" y="2"/>
                    </a:moveTo>
                    <a:lnTo>
                      <a:pt x="0" y="4"/>
                    </a:lnTo>
                    <a:lnTo>
                      <a:pt x="19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2" name="Freeform 1417"/>
              <p:cNvSpPr>
                <a:spLocks/>
              </p:cNvSpPr>
              <p:nvPr/>
            </p:nvSpPr>
            <p:spPr bwMode="auto">
              <a:xfrm>
                <a:off x="3368" y="71"/>
                <a:ext cx="19" cy="4"/>
              </a:xfrm>
              <a:custGeom>
                <a:avLst/>
                <a:gdLst>
                  <a:gd name="T0" fmla="*/ 0 w 19"/>
                  <a:gd name="T1" fmla="*/ 4 h 4"/>
                  <a:gd name="T2" fmla="*/ 19 w 19"/>
                  <a:gd name="T3" fmla="*/ 0 h 4"/>
                  <a:gd name="T4" fmla="*/ 19 w 19"/>
                  <a:gd name="T5" fmla="*/ 2 h 4"/>
                  <a:gd name="T6" fmla="*/ 0 w 19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4">
                    <a:moveTo>
                      <a:pt x="0" y="4"/>
                    </a:moveTo>
                    <a:lnTo>
                      <a:pt x="19" y="0"/>
                    </a:lnTo>
                    <a:lnTo>
                      <a:pt x="19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3" name="Freeform 1418"/>
              <p:cNvSpPr>
                <a:spLocks/>
              </p:cNvSpPr>
              <p:nvPr/>
            </p:nvSpPr>
            <p:spPr bwMode="auto">
              <a:xfrm>
                <a:off x="3368" y="71"/>
                <a:ext cx="19" cy="4"/>
              </a:xfrm>
              <a:custGeom>
                <a:avLst/>
                <a:gdLst>
                  <a:gd name="T0" fmla="*/ 0 w 19"/>
                  <a:gd name="T1" fmla="*/ 2 h 4"/>
                  <a:gd name="T2" fmla="*/ 0 w 19"/>
                  <a:gd name="T3" fmla="*/ 4 h 4"/>
                  <a:gd name="T4" fmla="*/ 19 w 19"/>
                  <a:gd name="T5" fmla="*/ 2 h 4"/>
                  <a:gd name="T6" fmla="*/ 19 w 19"/>
                  <a:gd name="T7" fmla="*/ 0 h 4"/>
                  <a:gd name="T8" fmla="*/ 0 w 1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0" y="2"/>
                    </a:moveTo>
                    <a:lnTo>
                      <a:pt x="0" y="4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4" name="Freeform 1419"/>
              <p:cNvSpPr>
                <a:spLocks/>
              </p:cNvSpPr>
              <p:nvPr/>
            </p:nvSpPr>
            <p:spPr bwMode="auto">
              <a:xfrm>
                <a:off x="3387" y="69"/>
                <a:ext cx="20" cy="4"/>
              </a:xfrm>
              <a:custGeom>
                <a:avLst/>
                <a:gdLst>
                  <a:gd name="T0" fmla="*/ 0 w 20"/>
                  <a:gd name="T1" fmla="*/ 2 h 4"/>
                  <a:gd name="T2" fmla="*/ 0 w 20"/>
                  <a:gd name="T3" fmla="*/ 4 h 4"/>
                  <a:gd name="T4" fmla="*/ 20 w 20"/>
                  <a:gd name="T5" fmla="*/ 0 h 4"/>
                  <a:gd name="T6" fmla="*/ 0 w 20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4">
                    <a:moveTo>
                      <a:pt x="0" y="2"/>
                    </a:moveTo>
                    <a:lnTo>
                      <a:pt x="0" y="4"/>
                    </a:lnTo>
                    <a:lnTo>
                      <a:pt x="2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5" name="Freeform 1420"/>
              <p:cNvSpPr>
                <a:spLocks/>
              </p:cNvSpPr>
              <p:nvPr/>
            </p:nvSpPr>
            <p:spPr bwMode="auto">
              <a:xfrm>
                <a:off x="3387" y="69"/>
                <a:ext cx="20" cy="4"/>
              </a:xfrm>
              <a:custGeom>
                <a:avLst/>
                <a:gdLst>
                  <a:gd name="T0" fmla="*/ 0 w 20"/>
                  <a:gd name="T1" fmla="*/ 4 h 4"/>
                  <a:gd name="T2" fmla="*/ 20 w 20"/>
                  <a:gd name="T3" fmla="*/ 0 h 4"/>
                  <a:gd name="T4" fmla="*/ 20 w 20"/>
                  <a:gd name="T5" fmla="*/ 3 h 4"/>
                  <a:gd name="T6" fmla="*/ 0 w 20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4">
                    <a:moveTo>
                      <a:pt x="0" y="4"/>
                    </a:moveTo>
                    <a:lnTo>
                      <a:pt x="20" y="0"/>
                    </a:lnTo>
                    <a:lnTo>
                      <a:pt x="2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6" name="Freeform 1421"/>
              <p:cNvSpPr>
                <a:spLocks/>
              </p:cNvSpPr>
              <p:nvPr/>
            </p:nvSpPr>
            <p:spPr bwMode="auto">
              <a:xfrm>
                <a:off x="3387" y="69"/>
                <a:ext cx="20" cy="4"/>
              </a:xfrm>
              <a:custGeom>
                <a:avLst/>
                <a:gdLst>
                  <a:gd name="T0" fmla="*/ 0 w 20"/>
                  <a:gd name="T1" fmla="*/ 2 h 4"/>
                  <a:gd name="T2" fmla="*/ 0 w 20"/>
                  <a:gd name="T3" fmla="*/ 4 h 4"/>
                  <a:gd name="T4" fmla="*/ 20 w 20"/>
                  <a:gd name="T5" fmla="*/ 3 h 4"/>
                  <a:gd name="T6" fmla="*/ 20 w 20"/>
                  <a:gd name="T7" fmla="*/ 0 h 4"/>
                  <a:gd name="T8" fmla="*/ 0 w 2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">
                    <a:moveTo>
                      <a:pt x="0" y="2"/>
                    </a:moveTo>
                    <a:lnTo>
                      <a:pt x="0" y="4"/>
                    </a:lnTo>
                    <a:lnTo>
                      <a:pt x="20" y="3"/>
                    </a:lnTo>
                    <a:lnTo>
                      <a:pt x="2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7" name="Freeform 1422"/>
              <p:cNvSpPr>
                <a:spLocks/>
              </p:cNvSpPr>
              <p:nvPr/>
            </p:nvSpPr>
            <p:spPr bwMode="auto">
              <a:xfrm>
                <a:off x="3407" y="68"/>
                <a:ext cx="19" cy="4"/>
              </a:xfrm>
              <a:custGeom>
                <a:avLst/>
                <a:gdLst>
                  <a:gd name="T0" fmla="*/ 0 w 19"/>
                  <a:gd name="T1" fmla="*/ 1 h 4"/>
                  <a:gd name="T2" fmla="*/ 0 w 19"/>
                  <a:gd name="T3" fmla="*/ 4 h 4"/>
                  <a:gd name="T4" fmla="*/ 19 w 19"/>
                  <a:gd name="T5" fmla="*/ 0 h 4"/>
                  <a:gd name="T6" fmla="*/ 0 w 19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4">
                    <a:moveTo>
                      <a:pt x="0" y="1"/>
                    </a:moveTo>
                    <a:lnTo>
                      <a:pt x="0" y="4"/>
                    </a:lnTo>
                    <a:lnTo>
                      <a:pt x="19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8" name="Freeform 1423"/>
              <p:cNvSpPr>
                <a:spLocks/>
              </p:cNvSpPr>
              <p:nvPr/>
            </p:nvSpPr>
            <p:spPr bwMode="auto">
              <a:xfrm>
                <a:off x="3407" y="68"/>
                <a:ext cx="19" cy="4"/>
              </a:xfrm>
              <a:custGeom>
                <a:avLst/>
                <a:gdLst>
                  <a:gd name="T0" fmla="*/ 0 w 19"/>
                  <a:gd name="T1" fmla="*/ 4 h 4"/>
                  <a:gd name="T2" fmla="*/ 19 w 19"/>
                  <a:gd name="T3" fmla="*/ 0 h 4"/>
                  <a:gd name="T4" fmla="*/ 19 w 19"/>
                  <a:gd name="T5" fmla="*/ 2 h 4"/>
                  <a:gd name="T6" fmla="*/ 0 w 19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4">
                    <a:moveTo>
                      <a:pt x="0" y="4"/>
                    </a:moveTo>
                    <a:lnTo>
                      <a:pt x="19" y="0"/>
                    </a:lnTo>
                    <a:lnTo>
                      <a:pt x="19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59" name="Freeform 1424"/>
              <p:cNvSpPr>
                <a:spLocks/>
              </p:cNvSpPr>
              <p:nvPr/>
            </p:nvSpPr>
            <p:spPr bwMode="auto">
              <a:xfrm>
                <a:off x="3407" y="68"/>
                <a:ext cx="19" cy="4"/>
              </a:xfrm>
              <a:custGeom>
                <a:avLst/>
                <a:gdLst>
                  <a:gd name="T0" fmla="*/ 0 w 19"/>
                  <a:gd name="T1" fmla="*/ 1 h 4"/>
                  <a:gd name="T2" fmla="*/ 0 w 19"/>
                  <a:gd name="T3" fmla="*/ 4 h 4"/>
                  <a:gd name="T4" fmla="*/ 19 w 19"/>
                  <a:gd name="T5" fmla="*/ 2 h 4"/>
                  <a:gd name="T6" fmla="*/ 19 w 19"/>
                  <a:gd name="T7" fmla="*/ 0 h 4"/>
                  <a:gd name="T8" fmla="*/ 0 w 19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0" y="1"/>
                    </a:moveTo>
                    <a:lnTo>
                      <a:pt x="0" y="4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0" name="Freeform 1425"/>
              <p:cNvSpPr>
                <a:spLocks/>
              </p:cNvSpPr>
              <p:nvPr/>
            </p:nvSpPr>
            <p:spPr bwMode="auto">
              <a:xfrm>
                <a:off x="3426" y="66"/>
                <a:ext cx="23" cy="4"/>
              </a:xfrm>
              <a:custGeom>
                <a:avLst/>
                <a:gdLst>
                  <a:gd name="T0" fmla="*/ 0 w 23"/>
                  <a:gd name="T1" fmla="*/ 2 h 4"/>
                  <a:gd name="T2" fmla="*/ 0 w 23"/>
                  <a:gd name="T3" fmla="*/ 4 h 4"/>
                  <a:gd name="T4" fmla="*/ 23 w 23"/>
                  <a:gd name="T5" fmla="*/ 0 h 4"/>
                  <a:gd name="T6" fmla="*/ 0 w 23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">
                    <a:moveTo>
                      <a:pt x="0" y="2"/>
                    </a:moveTo>
                    <a:lnTo>
                      <a:pt x="0" y="4"/>
                    </a:lnTo>
                    <a:lnTo>
                      <a:pt x="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1" name="Freeform 1426"/>
              <p:cNvSpPr>
                <a:spLocks/>
              </p:cNvSpPr>
              <p:nvPr/>
            </p:nvSpPr>
            <p:spPr bwMode="auto">
              <a:xfrm>
                <a:off x="3426" y="66"/>
                <a:ext cx="23" cy="4"/>
              </a:xfrm>
              <a:custGeom>
                <a:avLst/>
                <a:gdLst>
                  <a:gd name="T0" fmla="*/ 0 w 23"/>
                  <a:gd name="T1" fmla="*/ 4 h 4"/>
                  <a:gd name="T2" fmla="*/ 23 w 23"/>
                  <a:gd name="T3" fmla="*/ 0 h 4"/>
                  <a:gd name="T4" fmla="*/ 23 w 23"/>
                  <a:gd name="T5" fmla="*/ 3 h 4"/>
                  <a:gd name="T6" fmla="*/ 0 w 2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">
                    <a:moveTo>
                      <a:pt x="0" y="4"/>
                    </a:moveTo>
                    <a:lnTo>
                      <a:pt x="23" y="0"/>
                    </a:lnTo>
                    <a:lnTo>
                      <a:pt x="23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2" name="Freeform 1427"/>
              <p:cNvSpPr>
                <a:spLocks/>
              </p:cNvSpPr>
              <p:nvPr/>
            </p:nvSpPr>
            <p:spPr bwMode="auto">
              <a:xfrm>
                <a:off x="3426" y="66"/>
                <a:ext cx="23" cy="4"/>
              </a:xfrm>
              <a:custGeom>
                <a:avLst/>
                <a:gdLst>
                  <a:gd name="T0" fmla="*/ 0 w 23"/>
                  <a:gd name="T1" fmla="*/ 2 h 4"/>
                  <a:gd name="T2" fmla="*/ 0 w 23"/>
                  <a:gd name="T3" fmla="*/ 4 h 4"/>
                  <a:gd name="T4" fmla="*/ 23 w 23"/>
                  <a:gd name="T5" fmla="*/ 3 h 4"/>
                  <a:gd name="T6" fmla="*/ 23 w 23"/>
                  <a:gd name="T7" fmla="*/ 0 h 4"/>
                  <a:gd name="T8" fmla="*/ 0 w 2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">
                    <a:moveTo>
                      <a:pt x="0" y="2"/>
                    </a:moveTo>
                    <a:lnTo>
                      <a:pt x="0" y="4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3" name="Freeform 1428"/>
              <p:cNvSpPr>
                <a:spLocks/>
              </p:cNvSpPr>
              <p:nvPr/>
            </p:nvSpPr>
            <p:spPr bwMode="auto">
              <a:xfrm>
                <a:off x="3449" y="66"/>
                <a:ext cx="19" cy="3"/>
              </a:xfrm>
              <a:custGeom>
                <a:avLst/>
                <a:gdLst>
                  <a:gd name="T0" fmla="*/ 0 w 19"/>
                  <a:gd name="T1" fmla="*/ 0 h 3"/>
                  <a:gd name="T2" fmla="*/ 0 w 19"/>
                  <a:gd name="T3" fmla="*/ 3 h 3"/>
                  <a:gd name="T4" fmla="*/ 19 w 19"/>
                  <a:gd name="T5" fmla="*/ 0 h 3"/>
                  <a:gd name="T6" fmla="*/ 0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lnTo>
                      <a:pt x="0" y="3"/>
                    </a:lnTo>
                    <a:lnTo>
                      <a:pt x="1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4" name="Freeform 1429"/>
              <p:cNvSpPr>
                <a:spLocks/>
              </p:cNvSpPr>
              <p:nvPr/>
            </p:nvSpPr>
            <p:spPr bwMode="auto">
              <a:xfrm>
                <a:off x="3449" y="66"/>
                <a:ext cx="20" cy="3"/>
              </a:xfrm>
              <a:custGeom>
                <a:avLst/>
                <a:gdLst>
                  <a:gd name="T0" fmla="*/ 0 w 20"/>
                  <a:gd name="T1" fmla="*/ 3 h 3"/>
                  <a:gd name="T2" fmla="*/ 19 w 20"/>
                  <a:gd name="T3" fmla="*/ 0 h 3"/>
                  <a:gd name="T4" fmla="*/ 20 w 20"/>
                  <a:gd name="T5" fmla="*/ 2 h 3"/>
                  <a:gd name="T6" fmla="*/ 0 w 20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3">
                    <a:moveTo>
                      <a:pt x="0" y="3"/>
                    </a:moveTo>
                    <a:lnTo>
                      <a:pt x="19" y="0"/>
                    </a:lnTo>
                    <a:lnTo>
                      <a:pt x="2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5" name="Freeform 1430"/>
              <p:cNvSpPr>
                <a:spLocks/>
              </p:cNvSpPr>
              <p:nvPr/>
            </p:nvSpPr>
            <p:spPr bwMode="auto">
              <a:xfrm>
                <a:off x="3449" y="66"/>
                <a:ext cx="20" cy="3"/>
              </a:xfrm>
              <a:custGeom>
                <a:avLst/>
                <a:gdLst>
                  <a:gd name="T0" fmla="*/ 0 w 20"/>
                  <a:gd name="T1" fmla="*/ 0 h 3"/>
                  <a:gd name="T2" fmla="*/ 0 w 20"/>
                  <a:gd name="T3" fmla="*/ 3 h 3"/>
                  <a:gd name="T4" fmla="*/ 20 w 20"/>
                  <a:gd name="T5" fmla="*/ 2 h 3"/>
                  <a:gd name="T6" fmla="*/ 19 w 20"/>
                  <a:gd name="T7" fmla="*/ 0 h 3"/>
                  <a:gd name="T8" fmla="*/ 0 w 20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">
                    <a:moveTo>
                      <a:pt x="0" y="0"/>
                    </a:moveTo>
                    <a:lnTo>
                      <a:pt x="0" y="3"/>
                    </a:lnTo>
                    <a:lnTo>
                      <a:pt x="20" y="2"/>
                    </a:lnTo>
                    <a:lnTo>
                      <a:pt x="19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6" name="Freeform 1431"/>
              <p:cNvSpPr>
                <a:spLocks/>
              </p:cNvSpPr>
              <p:nvPr/>
            </p:nvSpPr>
            <p:spPr bwMode="auto">
              <a:xfrm>
                <a:off x="3468" y="65"/>
                <a:ext cx="20" cy="3"/>
              </a:xfrm>
              <a:custGeom>
                <a:avLst/>
                <a:gdLst>
                  <a:gd name="T0" fmla="*/ 0 w 20"/>
                  <a:gd name="T1" fmla="*/ 1 h 3"/>
                  <a:gd name="T2" fmla="*/ 1 w 20"/>
                  <a:gd name="T3" fmla="*/ 3 h 3"/>
                  <a:gd name="T4" fmla="*/ 20 w 20"/>
                  <a:gd name="T5" fmla="*/ 0 h 3"/>
                  <a:gd name="T6" fmla="*/ 0 w 20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3">
                    <a:moveTo>
                      <a:pt x="0" y="1"/>
                    </a:moveTo>
                    <a:lnTo>
                      <a:pt x="1" y="3"/>
                    </a:lnTo>
                    <a:lnTo>
                      <a:pt x="2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7" name="Freeform 1432"/>
              <p:cNvSpPr>
                <a:spLocks/>
              </p:cNvSpPr>
              <p:nvPr/>
            </p:nvSpPr>
            <p:spPr bwMode="auto">
              <a:xfrm>
                <a:off x="3469" y="65"/>
                <a:ext cx="19" cy="3"/>
              </a:xfrm>
              <a:custGeom>
                <a:avLst/>
                <a:gdLst>
                  <a:gd name="T0" fmla="*/ 0 w 19"/>
                  <a:gd name="T1" fmla="*/ 3 h 3"/>
                  <a:gd name="T2" fmla="*/ 19 w 19"/>
                  <a:gd name="T3" fmla="*/ 0 h 3"/>
                  <a:gd name="T4" fmla="*/ 19 w 19"/>
                  <a:gd name="T5" fmla="*/ 2 h 3"/>
                  <a:gd name="T6" fmla="*/ 0 w 19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0" y="3"/>
                    </a:moveTo>
                    <a:lnTo>
                      <a:pt x="19" y="0"/>
                    </a:lnTo>
                    <a:lnTo>
                      <a:pt x="19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8" name="Freeform 1433"/>
              <p:cNvSpPr>
                <a:spLocks/>
              </p:cNvSpPr>
              <p:nvPr/>
            </p:nvSpPr>
            <p:spPr bwMode="auto">
              <a:xfrm>
                <a:off x="3468" y="65"/>
                <a:ext cx="20" cy="3"/>
              </a:xfrm>
              <a:custGeom>
                <a:avLst/>
                <a:gdLst>
                  <a:gd name="T0" fmla="*/ 0 w 20"/>
                  <a:gd name="T1" fmla="*/ 1 h 3"/>
                  <a:gd name="T2" fmla="*/ 1 w 20"/>
                  <a:gd name="T3" fmla="*/ 3 h 3"/>
                  <a:gd name="T4" fmla="*/ 20 w 20"/>
                  <a:gd name="T5" fmla="*/ 2 h 3"/>
                  <a:gd name="T6" fmla="*/ 20 w 20"/>
                  <a:gd name="T7" fmla="*/ 0 h 3"/>
                  <a:gd name="T8" fmla="*/ 0 w 20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">
                    <a:moveTo>
                      <a:pt x="0" y="1"/>
                    </a:moveTo>
                    <a:lnTo>
                      <a:pt x="1" y="3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69" name="Freeform 1434"/>
              <p:cNvSpPr>
                <a:spLocks/>
              </p:cNvSpPr>
              <p:nvPr/>
            </p:nvSpPr>
            <p:spPr bwMode="auto">
              <a:xfrm>
                <a:off x="3488" y="63"/>
                <a:ext cx="17" cy="4"/>
              </a:xfrm>
              <a:custGeom>
                <a:avLst/>
                <a:gdLst>
                  <a:gd name="T0" fmla="*/ 0 w 17"/>
                  <a:gd name="T1" fmla="*/ 2 h 4"/>
                  <a:gd name="T2" fmla="*/ 0 w 17"/>
                  <a:gd name="T3" fmla="*/ 4 h 4"/>
                  <a:gd name="T4" fmla="*/ 17 w 17"/>
                  <a:gd name="T5" fmla="*/ 0 h 4"/>
                  <a:gd name="T6" fmla="*/ 0 w 17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4">
                    <a:moveTo>
                      <a:pt x="0" y="2"/>
                    </a:moveTo>
                    <a:lnTo>
                      <a:pt x="0" y="4"/>
                    </a:lnTo>
                    <a:lnTo>
                      <a:pt x="17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0" name="Freeform 1435"/>
              <p:cNvSpPr>
                <a:spLocks/>
              </p:cNvSpPr>
              <p:nvPr/>
            </p:nvSpPr>
            <p:spPr bwMode="auto">
              <a:xfrm>
                <a:off x="3488" y="63"/>
                <a:ext cx="17" cy="4"/>
              </a:xfrm>
              <a:custGeom>
                <a:avLst/>
                <a:gdLst>
                  <a:gd name="T0" fmla="*/ 0 w 17"/>
                  <a:gd name="T1" fmla="*/ 4 h 4"/>
                  <a:gd name="T2" fmla="*/ 17 w 17"/>
                  <a:gd name="T3" fmla="*/ 0 h 4"/>
                  <a:gd name="T4" fmla="*/ 17 w 17"/>
                  <a:gd name="T5" fmla="*/ 3 h 4"/>
                  <a:gd name="T6" fmla="*/ 0 w 1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4">
                    <a:moveTo>
                      <a:pt x="0" y="4"/>
                    </a:moveTo>
                    <a:lnTo>
                      <a:pt x="17" y="0"/>
                    </a:lnTo>
                    <a:lnTo>
                      <a:pt x="17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1" name="Freeform 1436"/>
              <p:cNvSpPr>
                <a:spLocks/>
              </p:cNvSpPr>
              <p:nvPr/>
            </p:nvSpPr>
            <p:spPr bwMode="auto">
              <a:xfrm>
                <a:off x="3488" y="63"/>
                <a:ext cx="17" cy="4"/>
              </a:xfrm>
              <a:custGeom>
                <a:avLst/>
                <a:gdLst>
                  <a:gd name="T0" fmla="*/ 0 w 17"/>
                  <a:gd name="T1" fmla="*/ 2 h 4"/>
                  <a:gd name="T2" fmla="*/ 0 w 17"/>
                  <a:gd name="T3" fmla="*/ 4 h 4"/>
                  <a:gd name="T4" fmla="*/ 17 w 17"/>
                  <a:gd name="T5" fmla="*/ 3 h 4"/>
                  <a:gd name="T6" fmla="*/ 17 w 17"/>
                  <a:gd name="T7" fmla="*/ 0 h 4"/>
                  <a:gd name="T8" fmla="*/ 0 w 1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4">
                    <a:moveTo>
                      <a:pt x="0" y="2"/>
                    </a:moveTo>
                    <a:lnTo>
                      <a:pt x="0" y="4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2" name="Freeform 1437"/>
              <p:cNvSpPr>
                <a:spLocks/>
              </p:cNvSpPr>
              <p:nvPr/>
            </p:nvSpPr>
            <p:spPr bwMode="auto">
              <a:xfrm>
                <a:off x="3505" y="63"/>
                <a:ext cx="21" cy="3"/>
              </a:xfrm>
              <a:custGeom>
                <a:avLst/>
                <a:gdLst>
                  <a:gd name="T0" fmla="*/ 0 w 21"/>
                  <a:gd name="T1" fmla="*/ 0 h 3"/>
                  <a:gd name="T2" fmla="*/ 0 w 21"/>
                  <a:gd name="T3" fmla="*/ 3 h 3"/>
                  <a:gd name="T4" fmla="*/ 21 w 21"/>
                  <a:gd name="T5" fmla="*/ 0 h 3"/>
                  <a:gd name="T6" fmla="*/ 0 w 2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">
                    <a:moveTo>
                      <a:pt x="0" y="0"/>
                    </a:moveTo>
                    <a:lnTo>
                      <a:pt x="0" y="3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3" name="Freeform 1438"/>
              <p:cNvSpPr>
                <a:spLocks/>
              </p:cNvSpPr>
              <p:nvPr/>
            </p:nvSpPr>
            <p:spPr bwMode="auto">
              <a:xfrm>
                <a:off x="3505" y="63"/>
                <a:ext cx="21" cy="3"/>
              </a:xfrm>
              <a:custGeom>
                <a:avLst/>
                <a:gdLst>
                  <a:gd name="T0" fmla="*/ 0 w 21"/>
                  <a:gd name="T1" fmla="*/ 3 h 3"/>
                  <a:gd name="T2" fmla="*/ 21 w 21"/>
                  <a:gd name="T3" fmla="*/ 0 h 3"/>
                  <a:gd name="T4" fmla="*/ 21 w 21"/>
                  <a:gd name="T5" fmla="*/ 2 h 3"/>
                  <a:gd name="T6" fmla="*/ 0 w 2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">
                    <a:moveTo>
                      <a:pt x="0" y="3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4" name="Freeform 1439"/>
              <p:cNvSpPr>
                <a:spLocks/>
              </p:cNvSpPr>
              <p:nvPr/>
            </p:nvSpPr>
            <p:spPr bwMode="auto">
              <a:xfrm>
                <a:off x="3505" y="63"/>
                <a:ext cx="21" cy="3"/>
              </a:xfrm>
              <a:custGeom>
                <a:avLst/>
                <a:gdLst>
                  <a:gd name="T0" fmla="*/ 0 w 21"/>
                  <a:gd name="T1" fmla="*/ 0 h 3"/>
                  <a:gd name="T2" fmla="*/ 0 w 21"/>
                  <a:gd name="T3" fmla="*/ 3 h 3"/>
                  <a:gd name="T4" fmla="*/ 21 w 21"/>
                  <a:gd name="T5" fmla="*/ 2 h 3"/>
                  <a:gd name="T6" fmla="*/ 21 w 21"/>
                  <a:gd name="T7" fmla="*/ 0 h 3"/>
                  <a:gd name="T8" fmla="*/ 0 w 2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">
                    <a:moveTo>
                      <a:pt x="0" y="0"/>
                    </a:moveTo>
                    <a:lnTo>
                      <a:pt x="0" y="3"/>
                    </a:lnTo>
                    <a:lnTo>
                      <a:pt x="21" y="2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5" name="Freeform 1440"/>
              <p:cNvSpPr>
                <a:spLocks/>
              </p:cNvSpPr>
              <p:nvPr/>
            </p:nvSpPr>
            <p:spPr bwMode="auto">
              <a:xfrm>
                <a:off x="3526" y="63"/>
                <a:ext cx="21" cy="2"/>
              </a:xfrm>
              <a:custGeom>
                <a:avLst/>
                <a:gdLst>
                  <a:gd name="T0" fmla="*/ 0 w 21"/>
                  <a:gd name="T1" fmla="*/ 0 h 2"/>
                  <a:gd name="T2" fmla="*/ 0 w 21"/>
                  <a:gd name="T3" fmla="*/ 2 h 2"/>
                  <a:gd name="T4" fmla="*/ 21 w 21"/>
                  <a:gd name="T5" fmla="*/ 0 h 2"/>
                  <a:gd name="T6" fmla="*/ 0 w 2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">
                    <a:moveTo>
                      <a:pt x="0" y="0"/>
                    </a:moveTo>
                    <a:lnTo>
                      <a:pt x="0" y="2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6" name="Freeform 1441"/>
              <p:cNvSpPr>
                <a:spLocks/>
              </p:cNvSpPr>
              <p:nvPr/>
            </p:nvSpPr>
            <p:spPr bwMode="auto">
              <a:xfrm>
                <a:off x="3526" y="63"/>
                <a:ext cx="21" cy="2"/>
              </a:xfrm>
              <a:custGeom>
                <a:avLst/>
                <a:gdLst>
                  <a:gd name="T0" fmla="*/ 0 w 21"/>
                  <a:gd name="T1" fmla="*/ 2 h 2"/>
                  <a:gd name="T2" fmla="*/ 21 w 21"/>
                  <a:gd name="T3" fmla="*/ 0 h 2"/>
                  <a:gd name="T4" fmla="*/ 21 w 21"/>
                  <a:gd name="T5" fmla="*/ 2 h 2"/>
                  <a:gd name="T6" fmla="*/ 0 w 2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">
                    <a:moveTo>
                      <a:pt x="0" y="2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7" name="Rectangle 1442"/>
              <p:cNvSpPr>
                <a:spLocks noChangeArrowheads="1"/>
              </p:cNvSpPr>
              <p:nvPr/>
            </p:nvSpPr>
            <p:spPr bwMode="auto">
              <a:xfrm>
                <a:off x="3526" y="63"/>
                <a:ext cx="21" cy="2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8" name="Freeform 1443"/>
              <p:cNvSpPr>
                <a:spLocks/>
              </p:cNvSpPr>
              <p:nvPr/>
            </p:nvSpPr>
            <p:spPr bwMode="auto">
              <a:xfrm>
                <a:off x="3547" y="62"/>
                <a:ext cx="18" cy="3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3 h 3"/>
                  <a:gd name="T4" fmla="*/ 18 w 18"/>
                  <a:gd name="T5" fmla="*/ 0 h 3"/>
                  <a:gd name="T6" fmla="*/ 0 w 18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lnTo>
                      <a:pt x="0" y="3"/>
                    </a:lnTo>
                    <a:lnTo>
                      <a:pt x="18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79" name="Freeform 1444"/>
              <p:cNvSpPr>
                <a:spLocks/>
              </p:cNvSpPr>
              <p:nvPr/>
            </p:nvSpPr>
            <p:spPr bwMode="auto">
              <a:xfrm>
                <a:off x="3547" y="62"/>
                <a:ext cx="18" cy="3"/>
              </a:xfrm>
              <a:custGeom>
                <a:avLst/>
                <a:gdLst>
                  <a:gd name="T0" fmla="*/ 0 w 18"/>
                  <a:gd name="T1" fmla="*/ 3 h 3"/>
                  <a:gd name="T2" fmla="*/ 18 w 18"/>
                  <a:gd name="T3" fmla="*/ 0 h 3"/>
                  <a:gd name="T4" fmla="*/ 18 w 18"/>
                  <a:gd name="T5" fmla="*/ 3 h 3"/>
                  <a:gd name="T6" fmla="*/ 0 w 1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">
                    <a:moveTo>
                      <a:pt x="0" y="3"/>
                    </a:moveTo>
                    <a:lnTo>
                      <a:pt x="18" y="0"/>
                    </a:lnTo>
                    <a:lnTo>
                      <a:pt x="18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0" name="Freeform 1445"/>
              <p:cNvSpPr>
                <a:spLocks/>
              </p:cNvSpPr>
              <p:nvPr/>
            </p:nvSpPr>
            <p:spPr bwMode="auto">
              <a:xfrm>
                <a:off x="3547" y="62"/>
                <a:ext cx="18" cy="3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3 h 3"/>
                  <a:gd name="T4" fmla="*/ 18 w 18"/>
                  <a:gd name="T5" fmla="*/ 3 h 3"/>
                  <a:gd name="T6" fmla="*/ 18 w 18"/>
                  <a:gd name="T7" fmla="*/ 0 h 3"/>
                  <a:gd name="T8" fmla="*/ 0 w 18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lnTo>
                      <a:pt x="0" y="3"/>
                    </a:lnTo>
                    <a:lnTo>
                      <a:pt x="18" y="3"/>
                    </a:lnTo>
                    <a:lnTo>
                      <a:pt x="18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1" name="Freeform 1446"/>
              <p:cNvSpPr>
                <a:spLocks/>
              </p:cNvSpPr>
              <p:nvPr/>
            </p:nvSpPr>
            <p:spPr bwMode="auto">
              <a:xfrm>
                <a:off x="3565" y="62"/>
                <a:ext cx="19" cy="3"/>
              </a:xfrm>
              <a:custGeom>
                <a:avLst/>
                <a:gdLst>
                  <a:gd name="T0" fmla="*/ 0 w 19"/>
                  <a:gd name="T1" fmla="*/ 0 h 3"/>
                  <a:gd name="T2" fmla="*/ 0 w 19"/>
                  <a:gd name="T3" fmla="*/ 3 h 3"/>
                  <a:gd name="T4" fmla="*/ 19 w 19"/>
                  <a:gd name="T5" fmla="*/ 1 h 3"/>
                  <a:gd name="T6" fmla="*/ 0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lnTo>
                      <a:pt x="0" y="3"/>
                    </a:lnTo>
                    <a:lnTo>
                      <a:pt x="19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2" name="Freeform 1447"/>
              <p:cNvSpPr>
                <a:spLocks/>
              </p:cNvSpPr>
              <p:nvPr/>
            </p:nvSpPr>
            <p:spPr bwMode="auto">
              <a:xfrm>
                <a:off x="3565" y="63"/>
                <a:ext cx="19" cy="2"/>
              </a:xfrm>
              <a:custGeom>
                <a:avLst/>
                <a:gdLst>
                  <a:gd name="T0" fmla="*/ 0 w 19"/>
                  <a:gd name="T1" fmla="*/ 2 h 2"/>
                  <a:gd name="T2" fmla="*/ 19 w 19"/>
                  <a:gd name="T3" fmla="*/ 0 h 2"/>
                  <a:gd name="T4" fmla="*/ 19 w 19"/>
                  <a:gd name="T5" fmla="*/ 2 h 2"/>
                  <a:gd name="T6" fmla="*/ 0 w 19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">
                    <a:moveTo>
                      <a:pt x="0" y="2"/>
                    </a:moveTo>
                    <a:lnTo>
                      <a:pt x="19" y="0"/>
                    </a:lnTo>
                    <a:lnTo>
                      <a:pt x="19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3" name="Freeform 1448"/>
              <p:cNvSpPr>
                <a:spLocks/>
              </p:cNvSpPr>
              <p:nvPr/>
            </p:nvSpPr>
            <p:spPr bwMode="auto">
              <a:xfrm>
                <a:off x="3565" y="62"/>
                <a:ext cx="19" cy="3"/>
              </a:xfrm>
              <a:custGeom>
                <a:avLst/>
                <a:gdLst>
                  <a:gd name="T0" fmla="*/ 0 w 19"/>
                  <a:gd name="T1" fmla="*/ 0 h 3"/>
                  <a:gd name="T2" fmla="*/ 0 w 19"/>
                  <a:gd name="T3" fmla="*/ 3 h 3"/>
                  <a:gd name="T4" fmla="*/ 19 w 19"/>
                  <a:gd name="T5" fmla="*/ 3 h 3"/>
                  <a:gd name="T6" fmla="*/ 19 w 19"/>
                  <a:gd name="T7" fmla="*/ 1 h 3"/>
                  <a:gd name="T8" fmla="*/ 0 w 19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lnTo>
                      <a:pt x="0" y="3"/>
                    </a:lnTo>
                    <a:lnTo>
                      <a:pt x="19" y="3"/>
                    </a:lnTo>
                    <a:lnTo>
                      <a:pt x="19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4" name="Freeform 1449"/>
              <p:cNvSpPr>
                <a:spLocks/>
              </p:cNvSpPr>
              <p:nvPr/>
            </p:nvSpPr>
            <p:spPr bwMode="auto">
              <a:xfrm>
                <a:off x="3584" y="63"/>
                <a:ext cx="16" cy="2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2 h 2"/>
                  <a:gd name="T4" fmla="*/ 16 w 16"/>
                  <a:gd name="T5" fmla="*/ 0 h 2"/>
                  <a:gd name="T6" fmla="*/ 0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2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5" name="Freeform 1450"/>
              <p:cNvSpPr>
                <a:spLocks/>
              </p:cNvSpPr>
              <p:nvPr/>
            </p:nvSpPr>
            <p:spPr bwMode="auto">
              <a:xfrm>
                <a:off x="3584" y="63"/>
                <a:ext cx="16" cy="2"/>
              </a:xfrm>
              <a:custGeom>
                <a:avLst/>
                <a:gdLst>
                  <a:gd name="T0" fmla="*/ 0 w 16"/>
                  <a:gd name="T1" fmla="*/ 2 h 2"/>
                  <a:gd name="T2" fmla="*/ 16 w 16"/>
                  <a:gd name="T3" fmla="*/ 0 h 2"/>
                  <a:gd name="T4" fmla="*/ 16 w 16"/>
                  <a:gd name="T5" fmla="*/ 2 h 2"/>
                  <a:gd name="T6" fmla="*/ 0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16" y="0"/>
                    </a:lnTo>
                    <a:lnTo>
                      <a:pt x="16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6" name="Rectangle 1451"/>
              <p:cNvSpPr>
                <a:spLocks noChangeArrowheads="1"/>
              </p:cNvSpPr>
              <p:nvPr/>
            </p:nvSpPr>
            <p:spPr bwMode="auto">
              <a:xfrm>
                <a:off x="3584" y="63"/>
                <a:ext cx="16" cy="2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7" name="Freeform 1452"/>
              <p:cNvSpPr>
                <a:spLocks/>
              </p:cNvSpPr>
              <p:nvPr/>
            </p:nvSpPr>
            <p:spPr bwMode="auto">
              <a:xfrm>
                <a:off x="3600" y="63"/>
                <a:ext cx="21" cy="2"/>
              </a:xfrm>
              <a:custGeom>
                <a:avLst/>
                <a:gdLst>
                  <a:gd name="T0" fmla="*/ 0 w 21"/>
                  <a:gd name="T1" fmla="*/ 0 h 2"/>
                  <a:gd name="T2" fmla="*/ 0 w 21"/>
                  <a:gd name="T3" fmla="*/ 2 h 2"/>
                  <a:gd name="T4" fmla="*/ 21 w 21"/>
                  <a:gd name="T5" fmla="*/ 0 h 2"/>
                  <a:gd name="T6" fmla="*/ 0 w 2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">
                    <a:moveTo>
                      <a:pt x="0" y="0"/>
                    </a:moveTo>
                    <a:lnTo>
                      <a:pt x="0" y="2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8" name="Freeform 1453"/>
              <p:cNvSpPr>
                <a:spLocks/>
              </p:cNvSpPr>
              <p:nvPr/>
            </p:nvSpPr>
            <p:spPr bwMode="auto">
              <a:xfrm>
                <a:off x="3600" y="63"/>
                <a:ext cx="21" cy="3"/>
              </a:xfrm>
              <a:custGeom>
                <a:avLst/>
                <a:gdLst>
                  <a:gd name="T0" fmla="*/ 0 w 21"/>
                  <a:gd name="T1" fmla="*/ 2 h 3"/>
                  <a:gd name="T2" fmla="*/ 21 w 21"/>
                  <a:gd name="T3" fmla="*/ 0 h 3"/>
                  <a:gd name="T4" fmla="*/ 21 w 21"/>
                  <a:gd name="T5" fmla="*/ 3 h 3"/>
                  <a:gd name="T6" fmla="*/ 0 w 2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">
                    <a:moveTo>
                      <a:pt x="0" y="2"/>
                    </a:moveTo>
                    <a:lnTo>
                      <a:pt x="21" y="0"/>
                    </a:lnTo>
                    <a:lnTo>
                      <a:pt x="2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89" name="Freeform 1454"/>
              <p:cNvSpPr>
                <a:spLocks/>
              </p:cNvSpPr>
              <p:nvPr/>
            </p:nvSpPr>
            <p:spPr bwMode="auto">
              <a:xfrm>
                <a:off x="3600" y="63"/>
                <a:ext cx="21" cy="3"/>
              </a:xfrm>
              <a:custGeom>
                <a:avLst/>
                <a:gdLst>
                  <a:gd name="T0" fmla="*/ 0 w 21"/>
                  <a:gd name="T1" fmla="*/ 0 h 3"/>
                  <a:gd name="T2" fmla="*/ 0 w 21"/>
                  <a:gd name="T3" fmla="*/ 2 h 3"/>
                  <a:gd name="T4" fmla="*/ 21 w 21"/>
                  <a:gd name="T5" fmla="*/ 3 h 3"/>
                  <a:gd name="T6" fmla="*/ 21 w 21"/>
                  <a:gd name="T7" fmla="*/ 0 h 3"/>
                  <a:gd name="T8" fmla="*/ 0 w 2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">
                    <a:moveTo>
                      <a:pt x="0" y="0"/>
                    </a:moveTo>
                    <a:lnTo>
                      <a:pt x="0" y="2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0" name="Freeform 1455"/>
              <p:cNvSpPr>
                <a:spLocks/>
              </p:cNvSpPr>
              <p:nvPr/>
            </p:nvSpPr>
            <p:spPr bwMode="auto">
              <a:xfrm>
                <a:off x="3621" y="63"/>
                <a:ext cx="18" cy="3"/>
              </a:xfrm>
              <a:custGeom>
                <a:avLst/>
                <a:gdLst>
                  <a:gd name="T0" fmla="*/ 0 w 18"/>
                  <a:gd name="T1" fmla="*/ 0 h 3"/>
                  <a:gd name="T2" fmla="*/ 0 w 18"/>
                  <a:gd name="T3" fmla="*/ 3 h 3"/>
                  <a:gd name="T4" fmla="*/ 18 w 18"/>
                  <a:gd name="T5" fmla="*/ 0 h 3"/>
                  <a:gd name="T6" fmla="*/ 0 w 1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">
                    <a:moveTo>
                      <a:pt x="0" y="0"/>
                    </a:moveTo>
                    <a:lnTo>
                      <a:pt x="0" y="3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1" name="Freeform 1456"/>
              <p:cNvSpPr>
                <a:spLocks/>
              </p:cNvSpPr>
              <p:nvPr/>
            </p:nvSpPr>
            <p:spPr bwMode="auto">
              <a:xfrm>
                <a:off x="3621" y="63"/>
                <a:ext cx="18" cy="3"/>
              </a:xfrm>
              <a:custGeom>
                <a:avLst/>
                <a:gdLst>
                  <a:gd name="T0" fmla="*/ 0 w 18"/>
                  <a:gd name="T1" fmla="*/ 3 h 3"/>
                  <a:gd name="T2" fmla="*/ 18 w 18"/>
                  <a:gd name="T3" fmla="*/ 0 h 3"/>
                  <a:gd name="T4" fmla="*/ 18 w 18"/>
                  <a:gd name="T5" fmla="*/ 3 h 3"/>
                  <a:gd name="T6" fmla="*/ 0 w 1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">
                    <a:moveTo>
                      <a:pt x="0" y="3"/>
                    </a:moveTo>
                    <a:lnTo>
                      <a:pt x="18" y="0"/>
                    </a:lnTo>
                    <a:lnTo>
                      <a:pt x="18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2" name="Rectangle 1457"/>
              <p:cNvSpPr>
                <a:spLocks noChangeArrowheads="1"/>
              </p:cNvSpPr>
              <p:nvPr/>
            </p:nvSpPr>
            <p:spPr bwMode="auto">
              <a:xfrm>
                <a:off x="3621" y="63"/>
                <a:ext cx="18" cy="3"/>
              </a:xfrm>
              <a:prstGeom prst="rect">
                <a:avLst/>
              </a:prstGeom>
              <a:noFill/>
              <a:ln w="0">
                <a:solidFill>
                  <a:srgbClr val="84848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3" name="Freeform 1458"/>
              <p:cNvSpPr>
                <a:spLocks/>
              </p:cNvSpPr>
              <p:nvPr/>
            </p:nvSpPr>
            <p:spPr bwMode="auto">
              <a:xfrm>
                <a:off x="3639" y="63"/>
                <a:ext cx="19" cy="3"/>
              </a:xfrm>
              <a:custGeom>
                <a:avLst/>
                <a:gdLst>
                  <a:gd name="T0" fmla="*/ 0 w 19"/>
                  <a:gd name="T1" fmla="*/ 0 h 3"/>
                  <a:gd name="T2" fmla="*/ 0 w 19"/>
                  <a:gd name="T3" fmla="*/ 3 h 3"/>
                  <a:gd name="T4" fmla="*/ 19 w 19"/>
                  <a:gd name="T5" fmla="*/ 2 h 3"/>
                  <a:gd name="T6" fmla="*/ 0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0" y="0"/>
                    </a:moveTo>
                    <a:lnTo>
                      <a:pt x="0" y="3"/>
                    </a:lnTo>
                    <a:lnTo>
                      <a:pt x="19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4" name="Freeform 1459"/>
              <p:cNvSpPr>
                <a:spLocks/>
              </p:cNvSpPr>
              <p:nvPr/>
            </p:nvSpPr>
            <p:spPr bwMode="auto">
              <a:xfrm>
                <a:off x="3639" y="65"/>
                <a:ext cx="19" cy="2"/>
              </a:xfrm>
              <a:custGeom>
                <a:avLst/>
                <a:gdLst>
                  <a:gd name="T0" fmla="*/ 0 w 19"/>
                  <a:gd name="T1" fmla="*/ 1 h 2"/>
                  <a:gd name="T2" fmla="*/ 19 w 19"/>
                  <a:gd name="T3" fmla="*/ 0 h 2"/>
                  <a:gd name="T4" fmla="*/ 19 w 19"/>
                  <a:gd name="T5" fmla="*/ 2 h 2"/>
                  <a:gd name="T6" fmla="*/ 0 w 19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">
                    <a:moveTo>
                      <a:pt x="0" y="1"/>
                    </a:moveTo>
                    <a:lnTo>
                      <a:pt x="19" y="0"/>
                    </a:lnTo>
                    <a:lnTo>
                      <a:pt x="19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5" name="Freeform 1460"/>
              <p:cNvSpPr>
                <a:spLocks/>
              </p:cNvSpPr>
              <p:nvPr/>
            </p:nvSpPr>
            <p:spPr bwMode="auto">
              <a:xfrm>
                <a:off x="3639" y="63"/>
                <a:ext cx="19" cy="4"/>
              </a:xfrm>
              <a:custGeom>
                <a:avLst/>
                <a:gdLst>
                  <a:gd name="T0" fmla="*/ 0 w 19"/>
                  <a:gd name="T1" fmla="*/ 0 h 4"/>
                  <a:gd name="T2" fmla="*/ 0 w 19"/>
                  <a:gd name="T3" fmla="*/ 3 h 4"/>
                  <a:gd name="T4" fmla="*/ 19 w 19"/>
                  <a:gd name="T5" fmla="*/ 4 h 4"/>
                  <a:gd name="T6" fmla="*/ 19 w 19"/>
                  <a:gd name="T7" fmla="*/ 2 h 4"/>
                  <a:gd name="T8" fmla="*/ 0 w 1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0" y="0"/>
                    </a:moveTo>
                    <a:lnTo>
                      <a:pt x="0" y="3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6" name="Freeform 1461"/>
              <p:cNvSpPr>
                <a:spLocks/>
              </p:cNvSpPr>
              <p:nvPr/>
            </p:nvSpPr>
            <p:spPr bwMode="auto">
              <a:xfrm>
                <a:off x="3658" y="65"/>
                <a:ext cx="14" cy="2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2 h 2"/>
                  <a:gd name="T4" fmla="*/ 14 w 14"/>
                  <a:gd name="T5" fmla="*/ 1 h 2"/>
                  <a:gd name="T6" fmla="*/ 0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2"/>
                    </a:lnTo>
                    <a:lnTo>
                      <a:pt x="14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7" name="Freeform 1462"/>
              <p:cNvSpPr>
                <a:spLocks/>
              </p:cNvSpPr>
              <p:nvPr/>
            </p:nvSpPr>
            <p:spPr bwMode="auto">
              <a:xfrm>
                <a:off x="3658" y="66"/>
                <a:ext cx="14" cy="2"/>
              </a:xfrm>
              <a:custGeom>
                <a:avLst/>
                <a:gdLst>
                  <a:gd name="T0" fmla="*/ 0 w 14"/>
                  <a:gd name="T1" fmla="*/ 1 h 2"/>
                  <a:gd name="T2" fmla="*/ 14 w 14"/>
                  <a:gd name="T3" fmla="*/ 0 h 2"/>
                  <a:gd name="T4" fmla="*/ 13 w 14"/>
                  <a:gd name="T5" fmla="*/ 2 h 2"/>
                  <a:gd name="T6" fmla="*/ 0 w 1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1"/>
                    </a:moveTo>
                    <a:lnTo>
                      <a:pt x="14" y="0"/>
                    </a:lnTo>
                    <a:lnTo>
                      <a:pt x="13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8" name="Freeform 1463"/>
              <p:cNvSpPr>
                <a:spLocks/>
              </p:cNvSpPr>
              <p:nvPr/>
            </p:nvSpPr>
            <p:spPr bwMode="auto">
              <a:xfrm>
                <a:off x="3658" y="65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2 h 3"/>
                  <a:gd name="T4" fmla="*/ 13 w 14"/>
                  <a:gd name="T5" fmla="*/ 3 h 3"/>
                  <a:gd name="T6" fmla="*/ 14 w 14"/>
                  <a:gd name="T7" fmla="*/ 1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2"/>
                    </a:lnTo>
                    <a:lnTo>
                      <a:pt x="13" y="3"/>
                    </a:lnTo>
                    <a:lnTo>
                      <a:pt x="14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8484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  <p:sp>
            <p:nvSpPr>
              <p:cNvPr id="1399" name="Freeform 1464"/>
              <p:cNvSpPr>
                <a:spLocks/>
              </p:cNvSpPr>
              <p:nvPr/>
            </p:nvSpPr>
            <p:spPr bwMode="auto">
              <a:xfrm>
                <a:off x="3671" y="66"/>
                <a:ext cx="18" cy="2"/>
              </a:xfrm>
              <a:custGeom>
                <a:avLst/>
                <a:gdLst>
                  <a:gd name="T0" fmla="*/ 1 w 18"/>
                  <a:gd name="T1" fmla="*/ 0 h 2"/>
                  <a:gd name="T2" fmla="*/ 0 w 18"/>
                  <a:gd name="T3" fmla="*/ 2 h 2"/>
                  <a:gd name="T4" fmla="*/ 18 w 18"/>
                  <a:gd name="T5" fmla="*/ 1 h 2"/>
                  <a:gd name="T6" fmla="*/ 1 w 18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">
                    <a:moveTo>
                      <a:pt x="1" y="0"/>
                    </a:moveTo>
                    <a:lnTo>
                      <a:pt x="0" y="2"/>
                    </a:lnTo>
                    <a:lnTo>
                      <a:pt x="18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84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sz="1350"/>
              </a:p>
            </p:txBody>
          </p:sp>
        </p:grpSp>
        <p:sp>
          <p:nvSpPr>
            <p:cNvPr id="1092" name="Freeform 1466"/>
            <p:cNvSpPr>
              <a:spLocks/>
            </p:cNvSpPr>
            <p:nvPr/>
          </p:nvSpPr>
          <p:spPr bwMode="auto">
            <a:xfrm>
              <a:off x="7088942" y="-2976833"/>
              <a:ext cx="40860" cy="4540"/>
            </a:xfrm>
            <a:custGeom>
              <a:avLst/>
              <a:gdLst>
                <a:gd name="T0" fmla="*/ 0 w 18"/>
                <a:gd name="T1" fmla="*/ 1 h 2"/>
                <a:gd name="T2" fmla="*/ 18 w 18"/>
                <a:gd name="T3" fmla="*/ 0 h 2"/>
                <a:gd name="T4" fmla="*/ 17 w 18"/>
                <a:gd name="T5" fmla="*/ 2 h 2"/>
                <a:gd name="T6" fmla="*/ 0 w 18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">
                  <a:moveTo>
                    <a:pt x="0" y="1"/>
                  </a:moveTo>
                  <a:lnTo>
                    <a:pt x="18" y="0"/>
                  </a:lnTo>
                  <a:lnTo>
                    <a:pt x="17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3" name="Freeform 1467"/>
            <p:cNvSpPr>
              <a:spLocks/>
            </p:cNvSpPr>
            <p:nvPr/>
          </p:nvSpPr>
          <p:spPr bwMode="auto">
            <a:xfrm>
              <a:off x="7088942" y="-2979104"/>
              <a:ext cx="40860" cy="6811"/>
            </a:xfrm>
            <a:custGeom>
              <a:avLst/>
              <a:gdLst>
                <a:gd name="T0" fmla="*/ 1 w 18"/>
                <a:gd name="T1" fmla="*/ 0 h 3"/>
                <a:gd name="T2" fmla="*/ 0 w 18"/>
                <a:gd name="T3" fmla="*/ 2 h 3"/>
                <a:gd name="T4" fmla="*/ 17 w 18"/>
                <a:gd name="T5" fmla="*/ 3 h 3"/>
                <a:gd name="T6" fmla="*/ 18 w 18"/>
                <a:gd name="T7" fmla="*/ 1 h 3"/>
                <a:gd name="T8" fmla="*/ 1 w 1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">
                  <a:moveTo>
                    <a:pt x="1" y="0"/>
                  </a:moveTo>
                  <a:lnTo>
                    <a:pt x="0" y="2"/>
                  </a:lnTo>
                  <a:lnTo>
                    <a:pt x="17" y="3"/>
                  </a:lnTo>
                  <a:lnTo>
                    <a:pt x="18" y="1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4" name="Freeform 1468"/>
            <p:cNvSpPr>
              <a:spLocks/>
            </p:cNvSpPr>
            <p:nvPr/>
          </p:nvSpPr>
          <p:spPr bwMode="auto">
            <a:xfrm>
              <a:off x="7127531" y="-2976833"/>
              <a:ext cx="47671" cy="4540"/>
            </a:xfrm>
            <a:custGeom>
              <a:avLst/>
              <a:gdLst>
                <a:gd name="T0" fmla="*/ 1 w 21"/>
                <a:gd name="T1" fmla="*/ 0 h 2"/>
                <a:gd name="T2" fmla="*/ 0 w 21"/>
                <a:gd name="T3" fmla="*/ 2 h 2"/>
                <a:gd name="T4" fmla="*/ 21 w 21"/>
                <a:gd name="T5" fmla="*/ 2 h 2"/>
                <a:gd name="T6" fmla="*/ 1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" y="0"/>
                  </a:moveTo>
                  <a:lnTo>
                    <a:pt x="0" y="2"/>
                  </a:lnTo>
                  <a:lnTo>
                    <a:pt x="2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5" name="Freeform 1469"/>
            <p:cNvSpPr>
              <a:spLocks/>
            </p:cNvSpPr>
            <p:nvPr/>
          </p:nvSpPr>
          <p:spPr bwMode="auto">
            <a:xfrm>
              <a:off x="7127531" y="-2972293"/>
              <a:ext cx="47671" cy="4540"/>
            </a:xfrm>
            <a:custGeom>
              <a:avLst/>
              <a:gdLst>
                <a:gd name="T0" fmla="*/ 0 w 21"/>
                <a:gd name="T1" fmla="*/ 0 h 2"/>
                <a:gd name="T2" fmla="*/ 21 w 21"/>
                <a:gd name="T3" fmla="*/ 0 h 2"/>
                <a:gd name="T4" fmla="*/ 21 w 21"/>
                <a:gd name="T5" fmla="*/ 2 h 2"/>
                <a:gd name="T6" fmla="*/ 0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6" name="Freeform 1470"/>
            <p:cNvSpPr>
              <a:spLocks/>
            </p:cNvSpPr>
            <p:nvPr/>
          </p:nvSpPr>
          <p:spPr bwMode="auto">
            <a:xfrm>
              <a:off x="7127531" y="-2976833"/>
              <a:ext cx="47671" cy="9080"/>
            </a:xfrm>
            <a:custGeom>
              <a:avLst/>
              <a:gdLst>
                <a:gd name="T0" fmla="*/ 1 w 21"/>
                <a:gd name="T1" fmla="*/ 0 h 4"/>
                <a:gd name="T2" fmla="*/ 0 w 21"/>
                <a:gd name="T3" fmla="*/ 2 h 4"/>
                <a:gd name="T4" fmla="*/ 21 w 21"/>
                <a:gd name="T5" fmla="*/ 4 h 4"/>
                <a:gd name="T6" fmla="*/ 21 w 21"/>
                <a:gd name="T7" fmla="*/ 2 h 4"/>
                <a:gd name="T8" fmla="*/ 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1" y="0"/>
                  </a:moveTo>
                  <a:lnTo>
                    <a:pt x="0" y="2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7" name="Freeform 1471"/>
            <p:cNvSpPr>
              <a:spLocks/>
            </p:cNvSpPr>
            <p:nvPr/>
          </p:nvSpPr>
          <p:spPr bwMode="auto">
            <a:xfrm>
              <a:off x="7175202" y="-2972293"/>
              <a:ext cx="38591" cy="4540"/>
            </a:xfrm>
            <a:custGeom>
              <a:avLst/>
              <a:gdLst>
                <a:gd name="T0" fmla="*/ 0 w 17"/>
                <a:gd name="T1" fmla="*/ 0 h 2"/>
                <a:gd name="T2" fmla="*/ 0 w 17"/>
                <a:gd name="T3" fmla="*/ 2 h 2"/>
                <a:gd name="T4" fmla="*/ 17 w 17"/>
                <a:gd name="T5" fmla="*/ 1 h 2"/>
                <a:gd name="T6" fmla="*/ 0 w 1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">
                  <a:moveTo>
                    <a:pt x="0" y="0"/>
                  </a:moveTo>
                  <a:lnTo>
                    <a:pt x="0" y="2"/>
                  </a:lnTo>
                  <a:lnTo>
                    <a:pt x="17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8" name="Freeform 1472"/>
            <p:cNvSpPr>
              <a:spLocks/>
            </p:cNvSpPr>
            <p:nvPr/>
          </p:nvSpPr>
          <p:spPr bwMode="auto">
            <a:xfrm>
              <a:off x="7175202" y="-2970024"/>
              <a:ext cx="38591" cy="4540"/>
            </a:xfrm>
            <a:custGeom>
              <a:avLst/>
              <a:gdLst>
                <a:gd name="T0" fmla="*/ 0 w 17"/>
                <a:gd name="T1" fmla="*/ 1 h 2"/>
                <a:gd name="T2" fmla="*/ 17 w 17"/>
                <a:gd name="T3" fmla="*/ 0 h 2"/>
                <a:gd name="T4" fmla="*/ 17 w 17"/>
                <a:gd name="T5" fmla="*/ 2 h 2"/>
                <a:gd name="T6" fmla="*/ 0 w 17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">
                  <a:moveTo>
                    <a:pt x="0" y="1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099" name="Freeform 1473"/>
            <p:cNvSpPr>
              <a:spLocks/>
            </p:cNvSpPr>
            <p:nvPr/>
          </p:nvSpPr>
          <p:spPr bwMode="auto">
            <a:xfrm>
              <a:off x="7175202" y="-2972293"/>
              <a:ext cx="38591" cy="6811"/>
            </a:xfrm>
            <a:custGeom>
              <a:avLst/>
              <a:gdLst>
                <a:gd name="T0" fmla="*/ 0 w 17"/>
                <a:gd name="T1" fmla="*/ 0 h 3"/>
                <a:gd name="T2" fmla="*/ 0 w 17"/>
                <a:gd name="T3" fmla="*/ 2 h 3"/>
                <a:gd name="T4" fmla="*/ 17 w 17"/>
                <a:gd name="T5" fmla="*/ 3 h 3"/>
                <a:gd name="T6" fmla="*/ 17 w 17"/>
                <a:gd name="T7" fmla="*/ 1 h 3"/>
                <a:gd name="T8" fmla="*/ 0 w 1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">
                  <a:moveTo>
                    <a:pt x="0" y="0"/>
                  </a:moveTo>
                  <a:lnTo>
                    <a:pt x="0" y="2"/>
                  </a:lnTo>
                  <a:lnTo>
                    <a:pt x="17" y="3"/>
                  </a:lnTo>
                  <a:lnTo>
                    <a:pt x="17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0" name="Freeform 1474"/>
            <p:cNvSpPr>
              <a:spLocks/>
            </p:cNvSpPr>
            <p:nvPr/>
          </p:nvSpPr>
          <p:spPr bwMode="auto">
            <a:xfrm>
              <a:off x="7213791" y="-2970024"/>
              <a:ext cx="34051" cy="4540"/>
            </a:xfrm>
            <a:custGeom>
              <a:avLst/>
              <a:gdLst>
                <a:gd name="T0" fmla="*/ 0 w 15"/>
                <a:gd name="T1" fmla="*/ 0 h 2"/>
                <a:gd name="T2" fmla="*/ 0 w 15"/>
                <a:gd name="T3" fmla="*/ 2 h 2"/>
                <a:gd name="T4" fmla="*/ 15 w 15"/>
                <a:gd name="T5" fmla="*/ 1 h 2"/>
                <a:gd name="T6" fmla="*/ 0 w 1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">
                  <a:moveTo>
                    <a:pt x="0" y="0"/>
                  </a:moveTo>
                  <a:lnTo>
                    <a:pt x="0" y="2"/>
                  </a:lnTo>
                  <a:lnTo>
                    <a:pt x="15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1" name="Freeform 1475"/>
            <p:cNvSpPr>
              <a:spLocks/>
            </p:cNvSpPr>
            <p:nvPr/>
          </p:nvSpPr>
          <p:spPr bwMode="auto">
            <a:xfrm>
              <a:off x="7213791" y="-2967753"/>
              <a:ext cx="34051" cy="4540"/>
            </a:xfrm>
            <a:custGeom>
              <a:avLst/>
              <a:gdLst>
                <a:gd name="T0" fmla="*/ 0 w 15"/>
                <a:gd name="T1" fmla="*/ 1 h 2"/>
                <a:gd name="T2" fmla="*/ 15 w 15"/>
                <a:gd name="T3" fmla="*/ 0 h 2"/>
                <a:gd name="T4" fmla="*/ 15 w 15"/>
                <a:gd name="T5" fmla="*/ 2 h 2"/>
                <a:gd name="T6" fmla="*/ 0 w 15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">
                  <a:moveTo>
                    <a:pt x="0" y="1"/>
                  </a:moveTo>
                  <a:lnTo>
                    <a:pt x="15" y="0"/>
                  </a:lnTo>
                  <a:lnTo>
                    <a:pt x="15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2" name="Freeform 1476"/>
            <p:cNvSpPr>
              <a:spLocks/>
            </p:cNvSpPr>
            <p:nvPr/>
          </p:nvSpPr>
          <p:spPr bwMode="auto">
            <a:xfrm>
              <a:off x="7213791" y="-2970024"/>
              <a:ext cx="34051" cy="6811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2 h 3"/>
                <a:gd name="T4" fmla="*/ 15 w 15"/>
                <a:gd name="T5" fmla="*/ 3 h 3"/>
                <a:gd name="T6" fmla="*/ 15 w 15"/>
                <a:gd name="T7" fmla="*/ 1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2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3" name="Freeform 1477"/>
            <p:cNvSpPr>
              <a:spLocks/>
            </p:cNvSpPr>
            <p:nvPr/>
          </p:nvSpPr>
          <p:spPr bwMode="auto">
            <a:xfrm>
              <a:off x="7247842" y="-2967753"/>
              <a:ext cx="49940" cy="6811"/>
            </a:xfrm>
            <a:custGeom>
              <a:avLst/>
              <a:gdLst>
                <a:gd name="T0" fmla="*/ 0 w 22"/>
                <a:gd name="T1" fmla="*/ 0 h 3"/>
                <a:gd name="T2" fmla="*/ 0 w 22"/>
                <a:gd name="T3" fmla="*/ 2 h 3"/>
                <a:gd name="T4" fmla="*/ 22 w 22"/>
                <a:gd name="T5" fmla="*/ 3 h 3"/>
                <a:gd name="T6" fmla="*/ 0 w 2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">
                  <a:moveTo>
                    <a:pt x="0" y="0"/>
                  </a:moveTo>
                  <a:lnTo>
                    <a:pt x="0" y="2"/>
                  </a:lnTo>
                  <a:lnTo>
                    <a:pt x="2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4" name="Freeform 1478"/>
            <p:cNvSpPr>
              <a:spLocks/>
            </p:cNvSpPr>
            <p:nvPr/>
          </p:nvSpPr>
          <p:spPr bwMode="auto">
            <a:xfrm>
              <a:off x="7247842" y="-2963213"/>
              <a:ext cx="49940" cy="9080"/>
            </a:xfrm>
            <a:custGeom>
              <a:avLst/>
              <a:gdLst>
                <a:gd name="T0" fmla="*/ 0 w 22"/>
                <a:gd name="T1" fmla="*/ 0 h 4"/>
                <a:gd name="T2" fmla="*/ 22 w 22"/>
                <a:gd name="T3" fmla="*/ 1 h 4"/>
                <a:gd name="T4" fmla="*/ 22 w 22"/>
                <a:gd name="T5" fmla="*/ 4 h 4"/>
                <a:gd name="T6" fmla="*/ 0 w 2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">
                  <a:moveTo>
                    <a:pt x="0" y="0"/>
                  </a:moveTo>
                  <a:lnTo>
                    <a:pt x="22" y="1"/>
                  </a:lnTo>
                  <a:lnTo>
                    <a:pt x="2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5" name="Freeform 1479"/>
            <p:cNvSpPr>
              <a:spLocks/>
            </p:cNvSpPr>
            <p:nvPr/>
          </p:nvSpPr>
          <p:spPr bwMode="auto">
            <a:xfrm>
              <a:off x="7247842" y="-2967753"/>
              <a:ext cx="49940" cy="13620"/>
            </a:xfrm>
            <a:custGeom>
              <a:avLst/>
              <a:gdLst>
                <a:gd name="T0" fmla="*/ 0 w 22"/>
                <a:gd name="T1" fmla="*/ 0 h 6"/>
                <a:gd name="T2" fmla="*/ 0 w 22"/>
                <a:gd name="T3" fmla="*/ 2 h 6"/>
                <a:gd name="T4" fmla="*/ 22 w 22"/>
                <a:gd name="T5" fmla="*/ 6 h 6"/>
                <a:gd name="T6" fmla="*/ 22 w 22"/>
                <a:gd name="T7" fmla="*/ 3 h 6"/>
                <a:gd name="T8" fmla="*/ 0 w 2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0"/>
                  </a:moveTo>
                  <a:lnTo>
                    <a:pt x="0" y="2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6" name="Freeform 1480"/>
            <p:cNvSpPr>
              <a:spLocks/>
            </p:cNvSpPr>
            <p:nvPr/>
          </p:nvSpPr>
          <p:spPr bwMode="auto">
            <a:xfrm>
              <a:off x="7297781" y="-2960944"/>
              <a:ext cx="6811" cy="681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7" name="Freeform 1481"/>
            <p:cNvSpPr>
              <a:spLocks/>
            </p:cNvSpPr>
            <p:nvPr/>
          </p:nvSpPr>
          <p:spPr bwMode="auto">
            <a:xfrm>
              <a:off x="7297781" y="-2958673"/>
              <a:ext cx="6811" cy="6811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0 h 3"/>
                <a:gd name="T4" fmla="*/ 2 w 3"/>
                <a:gd name="T5" fmla="*/ 3 h 3"/>
                <a:gd name="T6" fmla="*/ 0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3" y="0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8" name="Freeform 1482"/>
            <p:cNvSpPr>
              <a:spLocks/>
            </p:cNvSpPr>
            <p:nvPr/>
          </p:nvSpPr>
          <p:spPr bwMode="auto">
            <a:xfrm>
              <a:off x="7297781" y="-2960944"/>
              <a:ext cx="6811" cy="9080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3 h 4"/>
                <a:gd name="T4" fmla="*/ 2 w 3"/>
                <a:gd name="T5" fmla="*/ 4 h 4"/>
                <a:gd name="T6" fmla="*/ 3 w 3"/>
                <a:gd name="T7" fmla="*/ 1 h 4"/>
                <a:gd name="T8" fmla="*/ 0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3"/>
                  </a:lnTo>
                  <a:lnTo>
                    <a:pt x="2" y="4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09" name="Freeform 1483"/>
            <p:cNvSpPr>
              <a:spLocks/>
            </p:cNvSpPr>
            <p:nvPr/>
          </p:nvSpPr>
          <p:spPr bwMode="auto">
            <a:xfrm>
              <a:off x="7302321" y="-2958673"/>
              <a:ext cx="6811" cy="6811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0" name="Freeform 1484"/>
            <p:cNvSpPr>
              <a:spLocks/>
            </p:cNvSpPr>
            <p:nvPr/>
          </p:nvSpPr>
          <p:spPr bwMode="auto">
            <a:xfrm>
              <a:off x="7302321" y="-2956404"/>
              <a:ext cx="6811" cy="454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1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1" name="Freeform 1485"/>
            <p:cNvSpPr>
              <a:spLocks/>
            </p:cNvSpPr>
            <p:nvPr/>
          </p:nvSpPr>
          <p:spPr bwMode="auto">
            <a:xfrm>
              <a:off x="7302321" y="-2958673"/>
              <a:ext cx="6811" cy="6811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3 h 3"/>
                <a:gd name="T4" fmla="*/ 1 w 3"/>
                <a:gd name="T5" fmla="*/ 3 h 3"/>
                <a:gd name="T6" fmla="*/ 3 w 3"/>
                <a:gd name="T7" fmla="*/ 1 h 3"/>
                <a:gd name="T8" fmla="*/ 1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2" name="Freeform 1486"/>
            <p:cNvSpPr>
              <a:spLocks/>
            </p:cNvSpPr>
            <p:nvPr/>
          </p:nvSpPr>
          <p:spPr bwMode="auto">
            <a:xfrm>
              <a:off x="7304592" y="-2956404"/>
              <a:ext cx="6811" cy="9080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2 h 4"/>
                <a:gd name="T4" fmla="*/ 3 w 3"/>
                <a:gd name="T5" fmla="*/ 4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3" name="Freeform 1487"/>
            <p:cNvSpPr>
              <a:spLocks/>
            </p:cNvSpPr>
            <p:nvPr/>
          </p:nvSpPr>
          <p:spPr bwMode="auto">
            <a:xfrm>
              <a:off x="7304592" y="-2951864"/>
              <a:ext cx="6811" cy="4540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1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4" name="Freeform 1488"/>
            <p:cNvSpPr>
              <a:spLocks/>
            </p:cNvSpPr>
            <p:nvPr/>
          </p:nvSpPr>
          <p:spPr bwMode="auto">
            <a:xfrm>
              <a:off x="7304592" y="-2956404"/>
              <a:ext cx="6811" cy="9080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2 h 4"/>
                <a:gd name="T4" fmla="*/ 1 w 3"/>
                <a:gd name="T5" fmla="*/ 4 h 4"/>
                <a:gd name="T6" fmla="*/ 3 w 3"/>
                <a:gd name="T7" fmla="*/ 4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5" name="Freeform 1489"/>
            <p:cNvSpPr>
              <a:spLocks/>
            </p:cNvSpPr>
            <p:nvPr/>
          </p:nvSpPr>
          <p:spPr bwMode="auto">
            <a:xfrm>
              <a:off x="7306861" y="-2947324"/>
              <a:ext cx="6811" cy="22700"/>
            </a:xfrm>
            <a:custGeom>
              <a:avLst/>
              <a:gdLst>
                <a:gd name="T0" fmla="*/ 2 w 3"/>
                <a:gd name="T1" fmla="*/ 0 h 10"/>
                <a:gd name="T2" fmla="*/ 0 w 3"/>
                <a:gd name="T3" fmla="*/ 0 h 10"/>
                <a:gd name="T4" fmla="*/ 3 w 3"/>
                <a:gd name="T5" fmla="*/ 10 h 10"/>
                <a:gd name="T6" fmla="*/ 2 w 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0">
                  <a:moveTo>
                    <a:pt x="2" y="0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6" name="Freeform 1490"/>
            <p:cNvSpPr>
              <a:spLocks/>
            </p:cNvSpPr>
            <p:nvPr/>
          </p:nvSpPr>
          <p:spPr bwMode="auto">
            <a:xfrm>
              <a:off x="7306861" y="-2947324"/>
              <a:ext cx="6811" cy="22700"/>
            </a:xfrm>
            <a:custGeom>
              <a:avLst/>
              <a:gdLst>
                <a:gd name="T0" fmla="*/ 0 w 3"/>
                <a:gd name="T1" fmla="*/ 0 h 10"/>
                <a:gd name="T2" fmla="*/ 3 w 3"/>
                <a:gd name="T3" fmla="*/ 10 h 10"/>
                <a:gd name="T4" fmla="*/ 1 w 3"/>
                <a:gd name="T5" fmla="*/ 10 h 10"/>
                <a:gd name="T6" fmla="*/ 0 w 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0">
                  <a:moveTo>
                    <a:pt x="0" y="0"/>
                  </a:moveTo>
                  <a:lnTo>
                    <a:pt x="3" y="10"/>
                  </a:lnTo>
                  <a:lnTo>
                    <a:pt x="1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7" name="Freeform 1491"/>
            <p:cNvSpPr>
              <a:spLocks/>
            </p:cNvSpPr>
            <p:nvPr/>
          </p:nvSpPr>
          <p:spPr bwMode="auto">
            <a:xfrm>
              <a:off x="7306861" y="-2947324"/>
              <a:ext cx="6811" cy="22700"/>
            </a:xfrm>
            <a:custGeom>
              <a:avLst/>
              <a:gdLst>
                <a:gd name="T0" fmla="*/ 2 w 3"/>
                <a:gd name="T1" fmla="*/ 0 h 10"/>
                <a:gd name="T2" fmla="*/ 0 w 3"/>
                <a:gd name="T3" fmla="*/ 0 h 10"/>
                <a:gd name="T4" fmla="*/ 1 w 3"/>
                <a:gd name="T5" fmla="*/ 10 h 10"/>
                <a:gd name="T6" fmla="*/ 3 w 3"/>
                <a:gd name="T7" fmla="*/ 10 h 10"/>
                <a:gd name="T8" fmla="*/ 2 w 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0">
                  <a:moveTo>
                    <a:pt x="2" y="0"/>
                  </a:moveTo>
                  <a:lnTo>
                    <a:pt x="0" y="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8" name="Freeform 1492"/>
            <p:cNvSpPr>
              <a:spLocks/>
            </p:cNvSpPr>
            <p:nvPr/>
          </p:nvSpPr>
          <p:spPr bwMode="auto">
            <a:xfrm>
              <a:off x="7309132" y="-2924624"/>
              <a:ext cx="11351" cy="22700"/>
            </a:xfrm>
            <a:custGeom>
              <a:avLst/>
              <a:gdLst>
                <a:gd name="T0" fmla="*/ 2 w 5"/>
                <a:gd name="T1" fmla="*/ 0 h 10"/>
                <a:gd name="T2" fmla="*/ 0 w 5"/>
                <a:gd name="T3" fmla="*/ 0 h 10"/>
                <a:gd name="T4" fmla="*/ 5 w 5"/>
                <a:gd name="T5" fmla="*/ 10 h 10"/>
                <a:gd name="T6" fmla="*/ 2 w 5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lnTo>
                    <a:pt x="0" y="0"/>
                  </a:lnTo>
                  <a:lnTo>
                    <a:pt x="5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19" name="Freeform 1493"/>
            <p:cNvSpPr>
              <a:spLocks/>
            </p:cNvSpPr>
            <p:nvPr/>
          </p:nvSpPr>
          <p:spPr bwMode="auto">
            <a:xfrm>
              <a:off x="7309132" y="-2924624"/>
              <a:ext cx="11351" cy="22700"/>
            </a:xfrm>
            <a:custGeom>
              <a:avLst/>
              <a:gdLst>
                <a:gd name="T0" fmla="*/ 0 w 5"/>
                <a:gd name="T1" fmla="*/ 0 h 10"/>
                <a:gd name="T2" fmla="*/ 5 w 5"/>
                <a:gd name="T3" fmla="*/ 10 h 10"/>
                <a:gd name="T4" fmla="*/ 2 w 5"/>
                <a:gd name="T5" fmla="*/ 10 h 10"/>
                <a:gd name="T6" fmla="*/ 0 w 5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5" y="10"/>
                  </a:lnTo>
                  <a:lnTo>
                    <a:pt x="2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0" name="Freeform 1494"/>
            <p:cNvSpPr>
              <a:spLocks/>
            </p:cNvSpPr>
            <p:nvPr/>
          </p:nvSpPr>
          <p:spPr bwMode="auto">
            <a:xfrm>
              <a:off x="7309132" y="-2924624"/>
              <a:ext cx="11351" cy="22700"/>
            </a:xfrm>
            <a:custGeom>
              <a:avLst/>
              <a:gdLst>
                <a:gd name="T0" fmla="*/ 2 w 5"/>
                <a:gd name="T1" fmla="*/ 0 h 10"/>
                <a:gd name="T2" fmla="*/ 0 w 5"/>
                <a:gd name="T3" fmla="*/ 0 h 10"/>
                <a:gd name="T4" fmla="*/ 2 w 5"/>
                <a:gd name="T5" fmla="*/ 10 h 10"/>
                <a:gd name="T6" fmla="*/ 5 w 5"/>
                <a:gd name="T7" fmla="*/ 10 h 10"/>
                <a:gd name="T8" fmla="*/ 2 w 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lnTo>
                    <a:pt x="0" y="0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1" name="Freeform 1495"/>
            <p:cNvSpPr>
              <a:spLocks/>
            </p:cNvSpPr>
            <p:nvPr/>
          </p:nvSpPr>
          <p:spPr bwMode="auto">
            <a:xfrm>
              <a:off x="7313672" y="-2901924"/>
              <a:ext cx="9080" cy="18160"/>
            </a:xfrm>
            <a:custGeom>
              <a:avLst/>
              <a:gdLst>
                <a:gd name="T0" fmla="*/ 3 w 4"/>
                <a:gd name="T1" fmla="*/ 0 h 8"/>
                <a:gd name="T2" fmla="*/ 0 w 4"/>
                <a:gd name="T3" fmla="*/ 0 h 8"/>
                <a:gd name="T4" fmla="*/ 4 w 4"/>
                <a:gd name="T5" fmla="*/ 8 h 8"/>
                <a:gd name="T6" fmla="*/ 3 w 4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0"/>
                  </a:moveTo>
                  <a:lnTo>
                    <a:pt x="0" y="0"/>
                  </a:lnTo>
                  <a:lnTo>
                    <a:pt x="4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2" name="Freeform 1496"/>
            <p:cNvSpPr>
              <a:spLocks/>
            </p:cNvSpPr>
            <p:nvPr/>
          </p:nvSpPr>
          <p:spPr bwMode="auto">
            <a:xfrm>
              <a:off x="7313672" y="-2901924"/>
              <a:ext cx="9080" cy="18160"/>
            </a:xfrm>
            <a:custGeom>
              <a:avLst/>
              <a:gdLst>
                <a:gd name="T0" fmla="*/ 0 w 4"/>
                <a:gd name="T1" fmla="*/ 0 h 8"/>
                <a:gd name="T2" fmla="*/ 4 w 4"/>
                <a:gd name="T3" fmla="*/ 8 h 8"/>
                <a:gd name="T4" fmla="*/ 1 w 4"/>
                <a:gd name="T5" fmla="*/ 8 h 8"/>
                <a:gd name="T6" fmla="*/ 0 w 4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0" y="0"/>
                  </a:moveTo>
                  <a:lnTo>
                    <a:pt x="4" y="8"/>
                  </a:lnTo>
                  <a:lnTo>
                    <a:pt x="1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3" name="Freeform 1497"/>
            <p:cNvSpPr>
              <a:spLocks/>
            </p:cNvSpPr>
            <p:nvPr/>
          </p:nvSpPr>
          <p:spPr bwMode="auto">
            <a:xfrm>
              <a:off x="7313672" y="-2901924"/>
              <a:ext cx="9080" cy="18160"/>
            </a:xfrm>
            <a:custGeom>
              <a:avLst/>
              <a:gdLst>
                <a:gd name="T0" fmla="*/ 3 w 4"/>
                <a:gd name="T1" fmla="*/ 0 h 8"/>
                <a:gd name="T2" fmla="*/ 0 w 4"/>
                <a:gd name="T3" fmla="*/ 0 h 8"/>
                <a:gd name="T4" fmla="*/ 1 w 4"/>
                <a:gd name="T5" fmla="*/ 8 h 8"/>
                <a:gd name="T6" fmla="*/ 4 w 4"/>
                <a:gd name="T7" fmla="*/ 8 h 8"/>
                <a:gd name="T8" fmla="*/ 3 w 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0"/>
                  </a:moveTo>
                  <a:lnTo>
                    <a:pt x="0" y="0"/>
                  </a:lnTo>
                  <a:lnTo>
                    <a:pt x="1" y="8"/>
                  </a:lnTo>
                  <a:lnTo>
                    <a:pt x="4" y="8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4" name="Freeform 1498"/>
            <p:cNvSpPr>
              <a:spLocks/>
            </p:cNvSpPr>
            <p:nvPr/>
          </p:nvSpPr>
          <p:spPr bwMode="auto">
            <a:xfrm>
              <a:off x="7315941" y="-2883764"/>
              <a:ext cx="9080" cy="24971"/>
            </a:xfrm>
            <a:custGeom>
              <a:avLst/>
              <a:gdLst>
                <a:gd name="T0" fmla="*/ 3 w 4"/>
                <a:gd name="T1" fmla="*/ 0 h 11"/>
                <a:gd name="T2" fmla="*/ 0 w 4"/>
                <a:gd name="T3" fmla="*/ 0 h 11"/>
                <a:gd name="T4" fmla="*/ 4 w 4"/>
                <a:gd name="T5" fmla="*/ 11 h 11"/>
                <a:gd name="T6" fmla="*/ 3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0" y="0"/>
                  </a:lnTo>
                  <a:lnTo>
                    <a:pt x="4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5" name="Freeform 1499"/>
            <p:cNvSpPr>
              <a:spLocks/>
            </p:cNvSpPr>
            <p:nvPr/>
          </p:nvSpPr>
          <p:spPr bwMode="auto">
            <a:xfrm>
              <a:off x="7315941" y="-2883764"/>
              <a:ext cx="9080" cy="24971"/>
            </a:xfrm>
            <a:custGeom>
              <a:avLst/>
              <a:gdLst>
                <a:gd name="T0" fmla="*/ 0 w 4"/>
                <a:gd name="T1" fmla="*/ 0 h 11"/>
                <a:gd name="T2" fmla="*/ 4 w 4"/>
                <a:gd name="T3" fmla="*/ 11 h 11"/>
                <a:gd name="T4" fmla="*/ 2 w 4"/>
                <a:gd name="T5" fmla="*/ 11 h 11"/>
                <a:gd name="T6" fmla="*/ 0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4" y="11"/>
                  </a:lnTo>
                  <a:lnTo>
                    <a:pt x="2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6" name="Freeform 1500"/>
            <p:cNvSpPr>
              <a:spLocks/>
            </p:cNvSpPr>
            <p:nvPr/>
          </p:nvSpPr>
          <p:spPr bwMode="auto">
            <a:xfrm>
              <a:off x="7315941" y="-2883764"/>
              <a:ext cx="9080" cy="24971"/>
            </a:xfrm>
            <a:custGeom>
              <a:avLst/>
              <a:gdLst>
                <a:gd name="T0" fmla="*/ 3 w 4"/>
                <a:gd name="T1" fmla="*/ 0 h 11"/>
                <a:gd name="T2" fmla="*/ 0 w 4"/>
                <a:gd name="T3" fmla="*/ 0 h 11"/>
                <a:gd name="T4" fmla="*/ 2 w 4"/>
                <a:gd name="T5" fmla="*/ 11 h 11"/>
                <a:gd name="T6" fmla="*/ 4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0" y="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7" name="Freeform 1501"/>
            <p:cNvSpPr>
              <a:spLocks/>
            </p:cNvSpPr>
            <p:nvPr/>
          </p:nvSpPr>
          <p:spPr bwMode="auto">
            <a:xfrm>
              <a:off x="7320481" y="-2858794"/>
              <a:ext cx="9080" cy="27240"/>
            </a:xfrm>
            <a:custGeom>
              <a:avLst/>
              <a:gdLst>
                <a:gd name="T0" fmla="*/ 2 w 4"/>
                <a:gd name="T1" fmla="*/ 0 h 12"/>
                <a:gd name="T2" fmla="*/ 0 w 4"/>
                <a:gd name="T3" fmla="*/ 0 h 12"/>
                <a:gd name="T4" fmla="*/ 4 w 4"/>
                <a:gd name="T5" fmla="*/ 12 h 12"/>
                <a:gd name="T6" fmla="*/ 2 w 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lnTo>
                    <a:pt x="0" y="0"/>
                  </a:lnTo>
                  <a:lnTo>
                    <a:pt x="4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8" name="Freeform 1502"/>
            <p:cNvSpPr>
              <a:spLocks/>
            </p:cNvSpPr>
            <p:nvPr/>
          </p:nvSpPr>
          <p:spPr bwMode="auto">
            <a:xfrm>
              <a:off x="7320481" y="-2858794"/>
              <a:ext cx="9080" cy="27240"/>
            </a:xfrm>
            <a:custGeom>
              <a:avLst/>
              <a:gdLst>
                <a:gd name="T0" fmla="*/ 0 w 4"/>
                <a:gd name="T1" fmla="*/ 0 h 12"/>
                <a:gd name="T2" fmla="*/ 4 w 4"/>
                <a:gd name="T3" fmla="*/ 12 h 12"/>
                <a:gd name="T4" fmla="*/ 2 w 4"/>
                <a:gd name="T5" fmla="*/ 12 h 12"/>
                <a:gd name="T6" fmla="*/ 0 w 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0" y="0"/>
                  </a:moveTo>
                  <a:lnTo>
                    <a:pt x="4" y="12"/>
                  </a:lnTo>
                  <a:lnTo>
                    <a:pt x="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29" name="Freeform 1503"/>
            <p:cNvSpPr>
              <a:spLocks/>
            </p:cNvSpPr>
            <p:nvPr/>
          </p:nvSpPr>
          <p:spPr bwMode="auto">
            <a:xfrm>
              <a:off x="7320481" y="-2858794"/>
              <a:ext cx="9080" cy="27240"/>
            </a:xfrm>
            <a:custGeom>
              <a:avLst/>
              <a:gdLst>
                <a:gd name="T0" fmla="*/ 2 w 4"/>
                <a:gd name="T1" fmla="*/ 0 h 12"/>
                <a:gd name="T2" fmla="*/ 0 w 4"/>
                <a:gd name="T3" fmla="*/ 0 h 12"/>
                <a:gd name="T4" fmla="*/ 2 w 4"/>
                <a:gd name="T5" fmla="*/ 12 h 12"/>
                <a:gd name="T6" fmla="*/ 4 w 4"/>
                <a:gd name="T7" fmla="*/ 12 h 12"/>
                <a:gd name="T8" fmla="*/ 2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0" name="Freeform 1504"/>
            <p:cNvSpPr>
              <a:spLocks/>
            </p:cNvSpPr>
            <p:nvPr/>
          </p:nvSpPr>
          <p:spPr bwMode="auto">
            <a:xfrm>
              <a:off x="7325021" y="-2831554"/>
              <a:ext cx="9080" cy="24971"/>
            </a:xfrm>
            <a:custGeom>
              <a:avLst/>
              <a:gdLst>
                <a:gd name="T0" fmla="*/ 2 w 4"/>
                <a:gd name="T1" fmla="*/ 0 h 11"/>
                <a:gd name="T2" fmla="*/ 0 w 4"/>
                <a:gd name="T3" fmla="*/ 0 h 11"/>
                <a:gd name="T4" fmla="*/ 4 w 4"/>
                <a:gd name="T5" fmla="*/ 11 h 11"/>
                <a:gd name="T6" fmla="*/ 2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2" y="0"/>
                  </a:moveTo>
                  <a:lnTo>
                    <a:pt x="0" y="0"/>
                  </a:lnTo>
                  <a:lnTo>
                    <a:pt x="4" y="1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1" name="Freeform 1505"/>
            <p:cNvSpPr>
              <a:spLocks/>
            </p:cNvSpPr>
            <p:nvPr/>
          </p:nvSpPr>
          <p:spPr bwMode="auto">
            <a:xfrm>
              <a:off x="7325021" y="-2831554"/>
              <a:ext cx="9080" cy="24971"/>
            </a:xfrm>
            <a:custGeom>
              <a:avLst/>
              <a:gdLst>
                <a:gd name="T0" fmla="*/ 0 w 4"/>
                <a:gd name="T1" fmla="*/ 0 h 11"/>
                <a:gd name="T2" fmla="*/ 4 w 4"/>
                <a:gd name="T3" fmla="*/ 11 h 11"/>
                <a:gd name="T4" fmla="*/ 1 w 4"/>
                <a:gd name="T5" fmla="*/ 11 h 11"/>
                <a:gd name="T6" fmla="*/ 0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4" y="11"/>
                  </a:lnTo>
                  <a:lnTo>
                    <a:pt x="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2" name="Freeform 1506"/>
            <p:cNvSpPr>
              <a:spLocks/>
            </p:cNvSpPr>
            <p:nvPr/>
          </p:nvSpPr>
          <p:spPr bwMode="auto">
            <a:xfrm>
              <a:off x="7325021" y="-2831554"/>
              <a:ext cx="9080" cy="24971"/>
            </a:xfrm>
            <a:custGeom>
              <a:avLst/>
              <a:gdLst>
                <a:gd name="T0" fmla="*/ 2 w 4"/>
                <a:gd name="T1" fmla="*/ 0 h 11"/>
                <a:gd name="T2" fmla="*/ 0 w 4"/>
                <a:gd name="T3" fmla="*/ 0 h 11"/>
                <a:gd name="T4" fmla="*/ 1 w 4"/>
                <a:gd name="T5" fmla="*/ 11 h 11"/>
                <a:gd name="T6" fmla="*/ 4 w 4"/>
                <a:gd name="T7" fmla="*/ 11 h 11"/>
                <a:gd name="T8" fmla="*/ 2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2" y="0"/>
                  </a:moveTo>
                  <a:lnTo>
                    <a:pt x="0" y="0"/>
                  </a:lnTo>
                  <a:lnTo>
                    <a:pt x="1" y="11"/>
                  </a:lnTo>
                  <a:lnTo>
                    <a:pt x="4" y="11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3" name="Freeform 1507"/>
            <p:cNvSpPr>
              <a:spLocks/>
            </p:cNvSpPr>
            <p:nvPr/>
          </p:nvSpPr>
          <p:spPr bwMode="auto">
            <a:xfrm>
              <a:off x="7327292" y="-2806585"/>
              <a:ext cx="9080" cy="24971"/>
            </a:xfrm>
            <a:custGeom>
              <a:avLst/>
              <a:gdLst>
                <a:gd name="T0" fmla="*/ 3 w 4"/>
                <a:gd name="T1" fmla="*/ 0 h 11"/>
                <a:gd name="T2" fmla="*/ 0 w 4"/>
                <a:gd name="T3" fmla="*/ 0 h 11"/>
                <a:gd name="T4" fmla="*/ 4 w 4"/>
                <a:gd name="T5" fmla="*/ 11 h 11"/>
                <a:gd name="T6" fmla="*/ 3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0" y="0"/>
                  </a:lnTo>
                  <a:lnTo>
                    <a:pt x="4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4" name="Freeform 1508"/>
            <p:cNvSpPr>
              <a:spLocks/>
            </p:cNvSpPr>
            <p:nvPr/>
          </p:nvSpPr>
          <p:spPr bwMode="auto">
            <a:xfrm>
              <a:off x="7327292" y="-2806585"/>
              <a:ext cx="9080" cy="24971"/>
            </a:xfrm>
            <a:custGeom>
              <a:avLst/>
              <a:gdLst>
                <a:gd name="T0" fmla="*/ 0 w 4"/>
                <a:gd name="T1" fmla="*/ 0 h 11"/>
                <a:gd name="T2" fmla="*/ 4 w 4"/>
                <a:gd name="T3" fmla="*/ 11 h 11"/>
                <a:gd name="T4" fmla="*/ 1 w 4"/>
                <a:gd name="T5" fmla="*/ 11 h 11"/>
                <a:gd name="T6" fmla="*/ 0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4" y="11"/>
                  </a:lnTo>
                  <a:lnTo>
                    <a:pt x="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5" name="Freeform 1509"/>
            <p:cNvSpPr>
              <a:spLocks/>
            </p:cNvSpPr>
            <p:nvPr/>
          </p:nvSpPr>
          <p:spPr bwMode="auto">
            <a:xfrm>
              <a:off x="7327292" y="-2806585"/>
              <a:ext cx="9080" cy="24971"/>
            </a:xfrm>
            <a:custGeom>
              <a:avLst/>
              <a:gdLst>
                <a:gd name="T0" fmla="*/ 3 w 4"/>
                <a:gd name="T1" fmla="*/ 0 h 11"/>
                <a:gd name="T2" fmla="*/ 0 w 4"/>
                <a:gd name="T3" fmla="*/ 0 h 11"/>
                <a:gd name="T4" fmla="*/ 1 w 4"/>
                <a:gd name="T5" fmla="*/ 11 h 11"/>
                <a:gd name="T6" fmla="*/ 4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0" y="0"/>
                  </a:lnTo>
                  <a:lnTo>
                    <a:pt x="1" y="11"/>
                  </a:lnTo>
                  <a:lnTo>
                    <a:pt x="4" y="11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6" name="Freeform 1510"/>
            <p:cNvSpPr>
              <a:spLocks/>
            </p:cNvSpPr>
            <p:nvPr/>
          </p:nvSpPr>
          <p:spPr bwMode="auto">
            <a:xfrm>
              <a:off x="7329561" y="-2781614"/>
              <a:ext cx="9080" cy="24971"/>
            </a:xfrm>
            <a:custGeom>
              <a:avLst/>
              <a:gdLst>
                <a:gd name="T0" fmla="*/ 3 w 4"/>
                <a:gd name="T1" fmla="*/ 0 h 11"/>
                <a:gd name="T2" fmla="*/ 0 w 4"/>
                <a:gd name="T3" fmla="*/ 0 h 11"/>
                <a:gd name="T4" fmla="*/ 4 w 4"/>
                <a:gd name="T5" fmla="*/ 11 h 11"/>
                <a:gd name="T6" fmla="*/ 3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0" y="0"/>
                  </a:lnTo>
                  <a:lnTo>
                    <a:pt x="4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7" name="Freeform 1511"/>
            <p:cNvSpPr>
              <a:spLocks/>
            </p:cNvSpPr>
            <p:nvPr/>
          </p:nvSpPr>
          <p:spPr bwMode="auto">
            <a:xfrm>
              <a:off x="7329561" y="-2781614"/>
              <a:ext cx="9080" cy="24971"/>
            </a:xfrm>
            <a:custGeom>
              <a:avLst/>
              <a:gdLst>
                <a:gd name="T0" fmla="*/ 0 w 4"/>
                <a:gd name="T1" fmla="*/ 0 h 11"/>
                <a:gd name="T2" fmla="*/ 4 w 4"/>
                <a:gd name="T3" fmla="*/ 11 h 11"/>
                <a:gd name="T4" fmla="*/ 2 w 4"/>
                <a:gd name="T5" fmla="*/ 11 h 11"/>
                <a:gd name="T6" fmla="*/ 0 w 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4" y="11"/>
                  </a:lnTo>
                  <a:lnTo>
                    <a:pt x="2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8" name="Freeform 1512"/>
            <p:cNvSpPr>
              <a:spLocks/>
            </p:cNvSpPr>
            <p:nvPr/>
          </p:nvSpPr>
          <p:spPr bwMode="auto">
            <a:xfrm>
              <a:off x="7329561" y="-2781614"/>
              <a:ext cx="9080" cy="24971"/>
            </a:xfrm>
            <a:custGeom>
              <a:avLst/>
              <a:gdLst>
                <a:gd name="T0" fmla="*/ 3 w 4"/>
                <a:gd name="T1" fmla="*/ 0 h 11"/>
                <a:gd name="T2" fmla="*/ 0 w 4"/>
                <a:gd name="T3" fmla="*/ 0 h 11"/>
                <a:gd name="T4" fmla="*/ 2 w 4"/>
                <a:gd name="T5" fmla="*/ 11 h 11"/>
                <a:gd name="T6" fmla="*/ 4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0" y="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39" name="Freeform 1513"/>
            <p:cNvSpPr>
              <a:spLocks/>
            </p:cNvSpPr>
            <p:nvPr/>
          </p:nvSpPr>
          <p:spPr bwMode="auto">
            <a:xfrm>
              <a:off x="7334101" y="-2756644"/>
              <a:ext cx="4540" cy="27240"/>
            </a:xfrm>
            <a:custGeom>
              <a:avLst/>
              <a:gdLst>
                <a:gd name="T0" fmla="*/ 2 w 2"/>
                <a:gd name="T1" fmla="*/ 0 h 12"/>
                <a:gd name="T2" fmla="*/ 0 w 2"/>
                <a:gd name="T3" fmla="*/ 0 h 12"/>
                <a:gd name="T4" fmla="*/ 2 w 2"/>
                <a:gd name="T5" fmla="*/ 12 h 12"/>
                <a:gd name="T6" fmla="*/ 2 w 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2">
                  <a:moveTo>
                    <a:pt x="2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0" name="Freeform 1514"/>
            <p:cNvSpPr>
              <a:spLocks/>
            </p:cNvSpPr>
            <p:nvPr/>
          </p:nvSpPr>
          <p:spPr bwMode="auto">
            <a:xfrm>
              <a:off x="7334101" y="-2756644"/>
              <a:ext cx="4540" cy="27240"/>
            </a:xfrm>
            <a:custGeom>
              <a:avLst/>
              <a:gdLst>
                <a:gd name="T0" fmla="*/ 0 w 2"/>
                <a:gd name="T1" fmla="*/ 0 h 12"/>
                <a:gd name="T2" fmla="*/ 2 w 2"/>
                <a:gd name="T3" fmla="*/ 12 h 12"/>
                <a:gd name="T4" fmla="*/ 0 w 2"/>
                <a:gd name="T5" fmla="*/ 12 h 12"/>
                <a:gd name="T6" fmla="*/ 0 w 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2">
                  <a:moveTo>
                    <a:pt x="0" y="0"/>
                  </a:moveTo>
                  <a:lnTo>
                    <a:pt x="2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1" name="Rectangle 1515"/>
            <p:cNvSpPr>
              <a:spLocks noChangeArrowheads="1"/>
            </p:cNvSpPr>
            <p:nvPr/>
          </p:nvSpPr>
          <p:spPr bwMode="auto">
            <a:xfrm>
              <a:off x="7334101" y="-2756644"/>
              <a:ext cx="4540" cy="27240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2" name="Freeform 1516"/>
            <p:cNvSpPr>
              <a:spLocks/>
            </p:cNvSpPr>
            <p:nvPr/>
          </p:nvSpPr>
          <p:spPr bwMode="auto">
            <a:xfrm>
              <a:off x="7334101" y="-2729405"/>
              <a:ext cx="9080" cy="27240"/>
            </a:xfrm>
            <a:custGeom>
              <a:avLst/>
              <a:gdLst>
                <a:gd name="T0" fmla="*/ 2 w 4"/>
                <a:gd name="T1" fmla="*/ 0 h 12"/>
                <a:gd name="T2" fmla="*/ 0 w 4"/>
                <a:gd name="T3" fmla="*/ 0 h 12"/>
                <a:gd name="T4" fmla="*/ 4 w 4"/>
                <a:gd name="T5" fmla="*/ 12 h 12"/>
                <a:gd name="T6" fmla="*/ 2 w 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lnTo>
                    <a:pt x="0" y="0"/>
                  </a:lnTo>
                  <a:lnTo>
                    <a:pt x="4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3" name="Freeform 1517"/>
            <p:cNvSpPr>
              <a:spLocks/>
            </p:cNvSpPr>
            <p:nvPr/>
          </p:nvSpPr>
          <p:spPr bwMode="auto">
            <a:xfrm>
              <a:off x="7334101" y="-2729405"/>
              <a:ext cx="9080" cy="27240"/>
            </a:xfrm>
            <a:custGeom>
              <a:avLst/>
              <a:gdLst>
                <a:gd name="T0" fmla="*/ 0 w 4"/>
                <a:gd name="T1" fmla="*/ 0 h 12"/>
                <a:gd name="T2" fmla="*/ 4 w 4"/>
                <a:gd name="T3" fmla="*/ 12 h 12"/>
                <a:gd name="T4" fmla="*/ 2 w 4"/>
                <a:gd name="T5" fmla="*/ 12 h 12"/>
                <a:gd name="T6" fmla="*/ 0 w 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0" y="0"/>
                  </a:moveTo>
                  <a:lnTo>
                    <a:pt x="4" y="12"/>
                  </a:lnTo>
                  <a:lnTo>
                    <a:pt x="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4" name="Freeform 1518"/>
            <p:cNvSpPr>
              <a:spLocks/>
            </p:cNvSpPr>
            <p:nvPr/>
          </p:nvSpPr>
          <p:spPr bwMode="auto">
            <a:xfrm>
              <a:off x="7334101" y="-2729405"/>
              <a:ext cx="9080" cy="27240"/>
            </a:xfrm>
            <a:custGeom>
              <a:avLst/>
              <a:gdLst>
                <a:gd name="T0" fmla="*/ 2 w 4"/>
                <a:gd name="T1" fmla="*/ 0 h 12"/>
                <a:gd name="T2" fmla="*/ 0 w 4"/>
                <a:gd name="T3" fmla="*/ 0 h 12"/>
                <a:gd name="T4" fmla="*/ 2 w 4"/>
                <a:gd name="T5" fmla="*/ 12 h 12"/>
                <a:gd name="T6" fmla="*/ 4 w 4"/>
                <a:gd name="T7" fmla="*/ 12 h 12"/>
                <a:gd name="T8" fmla="*/ 2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5" name="Freeform 1519"/>
            <p:cNvSpPr>
              <a:spLocks/>
            </p:cNvSpPr>
            <p:nvPr/>
          </p:nvSpPr>
          <p:spPr bwMode="auto">
            <a:xfrm>
              <a:off x="7338641" y="-2702167"/>
              <a:ext cx="6811" cy="27240"/>
            </a:xfrm>
            <a:custGeom>
              <a:avLst/>
              <a:gdLst>
                <a:gd name="T0" fmla="*/ 2 w 3"/>
                <a:gd name="T1" fmla="*/ 0 h 12"/>
                <a:gd name="T2" fmla="*/ 0 w 3"/>
                <a:gd name="T3" fmla="*/ 0 h 12"/>
                <a:gd name="T4" fmla="*/ 3 w 3"/>
                <a:gd name="T5" fmla="*/ 12 h 12"/>
                <a:gd name="T6" fmla="*/ 2 w 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lnTo>
                    <a:pt x="0" y="0"/>
                  </a:lnTo>
                  <a:lnTo>
                    <a:pt x="3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6" name="Freeform 1520"/>
            <p:cNvSpPr>
              <a:spLocks/>
            </p:cNvSpPr>
            <p:nvPr/>
          </p:nvSpPr>
          <p:spPr bwMode="auto">
            <a:xfrm>
              <a:off x="7338641" y="-2702167"/>
              <a:ext cx="6811" cy="27240"/>
            </a:xfrm>
            <a:custGeom>
              <a:avLst/>
              <a:gdLst>
                <a:gd name="T0" fmla="*/ 0 w 3"/>
                <a:gd name="T1" fmla="*/ 0 h 12"/>
                <a:gd name="T2" fmla="*/ 3 w 3"/>
                <a:gd name="T3" fmla="*/ 12 h 12"/>
                <a:gd name="T4" fmla="*/ 0 w 3"/>
                <a:gd name="T5" fmla="*/ 12 h 12"/>
                <a:gd name="T6" fmla="*/ 0 w 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2">
                  <a:moveTo>
                    <a:pt x="0" y="0"/>
                  </a:moveTo>
                  <a:lnTo>
                    <a:pt x="3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7" name="Freeform 1521"/>
            <p:cNvSpPr>
              <a:spLocks/>
            </p:cNvSpPr>
            <p:nvPr/>
          </p:nvSpPr>
          <p:spPr bwMode="auto">
            <a:xfrm>
              <a:off x="7338641" y="-2702167"/>
              <a:ext cx="6811" cy="27240"/>
            </a:xfrm>
            <a:custGeom>
              <a:avLst/>
              <a:gdLst>
                <a:gd name="T0" fmla="*/ 2 w 3"/>
                <a:gd name="T1" fmla="*/ 0 h 12"/>
                <a:gd name="T2" fmla="*/ 0 w 3"/>
                <a:gd name="T3" fmla="*/ 0 h 12"/>
                <a:gd name="T4" fmla="*/ 0 w 3"/>
                <a:gd name="T5" fmla="*/ 12 h 12"/>
                <a:gd name="T6" fmla="*/ 3 w 3"/>
                <a:gd name="T7" fmla="*/ 12 h 12"/>
                <a:gd name="T8" fmla="*/ 2 w 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8" name="Freeform 1522"/>
            <p:cNvSpPr>
              <a:spLocks/>
            </p:cNvSpPr>
            <p:nvPr/>
          </p:nvSpPr>
          <p:spPr bwMode="auto">
            <a:xfrm>
              <a:off x="7338641" y="-2674927"/>
              <a:ext cx="9080" cy="31780"/>
            </a:xfrm>
            <a:custGeom>
              <a:avLst/>
              <a:gdLst>
                <a:gd name="T0" fmla="*/ 3 w 4"/>
                <a:gd name="T1" fmla="*/ 0 h 14"/>
                <a:gd name="T2" fmla="*/ 0 w 4"/>
                <a:gd name="T3" fmla="*/ 0 h 14"/>
                <a:gd name="T4" fmla="*/ 4 w 4"/>
                <a:gd name="T5" fmla="*/ 14 h 14"/>
                <a:gd name="T6" fmla="*/ 3 w 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4">
                  <a:moveTo>
                    <a:pt x="3" y="0"/>
                  </a:moveTo>
                  <a:lnTo>
                    <a:pt x="0" y="0"/>
                  </a:lnTo>
                  <a:lnTo>
                    <a:pt x="4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49" name="Freeform 1523"/>
            <p:cNvSpPr>
              <a:spLocks/>
            </p:cNvSpPr>
            <p:nvPr/>
          </p:nvSpPr>
          <p:spPr bwMode="auto">
            <a:xfrm>
              <a:off x="7338641" y="-2674927"/>
              <a:ext cx="9080" cy="34051"/>
            </a:xfrm>
            <a:custGeom>
              <a:avLst/>
              <a:gdLst>
                <a:gd name="T0" fmla="*/ 0 w 4"/>
                <a:gd name="T1" fmla="*/ 0 h 15"/>
                <a:gd name="T2" fmla="*/ 4 w 4"/>
                <a:gd name="T3" fmla="*/ 14 h 15"/>
                <a:gd name="T4" fmla="*/ 1 w 4"/>
                <a:gd name="T5" fmla="*/ 15 h 15"/>
                <a:gd name="T6" fmla="*/ 0 w 4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5">
                  <a:moveTo>
                    <a:pt x="0" y="0"/>
                  </a:moveTo>
                  <a:lnTo>
                    <a:pt x="4" y="14"/>
                  </a:lnTo>
                  <a:lnTo>
                    <a:pt x="1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0" name="Freeform 1524"/>
            <p:cNvSpPr>
              <a:spLocks/>
            </p:cNvSpPr>
            <p:nvPr/>
          </p:nvSpPr>
          <p:spPr bwMode="auto">
            <a:xfrm>
              <a:off x="7338641" y="-2674927"/>
              <a:ext cx="9080" cy="34051"/>
            </a:xfrm>
            <a:custGeom>
              <a:avLst/>
              <a:gdLst>
                <a:gd name="T0" fmla="*/ 3 w 4"/>
                <a:gd name="T1" fmla="*/ 0 h 15"/>
                <a:gd name="T2" fmla="*/ 0 w 4"/>
                <a:gd name="T3" fmla="*/ 0 h 15"/>
                <a:gd name="T4" fmla="*/ 1 w 4"/>
                <a:gd name="T5" fmla="*/ 15 h 15"/>
                <a:gd name="T6" fmla="*/ 4 w 4"/>
                <a:gd name="T7" fmla="*/ 14 h 15"/>
                <a:gd name="T8" fmla="*/ 3 w 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5">
                  <a:moveTo>
                    <a:pt x="3" y="0"/>
                  </a:moveTo>
                  <a:lnTo>
                    <a:pt x="0" y="0"/>
                  </a:lnTo>
                  <a:lnTo>
                    <a:pt x="1" y="15"/>
                  </a:lnTo>
                  <a:lnTo>
                    <a:pt x="4" y="14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1" name="Freeform 1525"/>
            <p:cNvSpPr>
              <a:spLocks/>
            </p:cNvSpPr>
            <p:nvPr/>
          </p:nvSpPr>
          <p:spPr bwMode="auto">
            <a:xfrm>
              <a:off x="7340911" y="-2643146"/>
              <a:ext cx="9080" cy="34051"/>
            </a:xfrm>
            <a:custGeom>
              <a:avLst/>
              <a:gdLst>
                <a:gd name="T0" fmla="*/ 3 w 4"/>
                <a:gd name="T1" fmla="*/ 0 h 15"/>
                <a:gd name="T2" fmla="*/ 0 w 4"/>
                <a:gd name="T3" fmla="*/ 1 h 15"/>
                <a:gd name="T4" fmla="*/ 4 w 4"/>
                <a:gd name="T5" fmla="*/ 15 h 15"/>
                <a:gd name="T6" fmla="*/ 3 w 4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5">
                  <a:moveTo>
                    <a:pt x="3" y="0"/>
                  </a:moveTo>
                  <a:lnTo>
                    <a:pt x="0" y="1"/>
                  </a:lnTo>
                  <a:lnTo>
                    <a:pt x="4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2" name="Freeform 1526"/>
            <p:cNvSpPr>
              <a:spLocks/>
            </p:cNvSpPr>
            <p:nvPr/>
          </p:nvSpPr>
          <p:spPr bwMode="auto">
            <a:xfrm>
              <a:off x="7340911" y="-2640874"/>
              <a:ext cx="9080" cy="31780"/>
            </a:xfrm>
            <a:custGeom>
              <a:avLst/>
              <a:gdLst>
                <a:gd name="T0" fmla="*/ 0 w 4"/>
                <a:gd name="T1" fmla="*/ 0 h 14"/>
                <a:gd name="T2" fmla="*/ 4 w 4"/>
                <a:gd name="T3" fmla="*/ 14 h 14"/>
                <a:gd name="T4" fmla="*/ 1 w 4"/>
                <a:gd name="T5" fmla="*/ 14 h 14"/>
                <a:gd name="T6" fmla="*/ 0 w 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4">
                  <a:moveTo>
                    <a:pt x="0" y="0"/>
                  </a:moveTo>
                  <a:lnTo>
                    <a:pt x="4" y="14"/>
                  </a:lnTo>
                  <a:lnTo>
                    <a:pt x="1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3" name="Freeform 1527"/>
            <p:cNvSpPr>
              <a:spLocks/>
            </p:cNvSpPr>
            <p:nvPr/>
          </p:nvSpPr>
          <p:spPr bwMode="auto">
            <a:xfrm>
              <a:off x="7340911" y="-2643146"/>
              <a:ext cx="9080" cy="34051"/>
            </a:xfrm>
            <a:custGeom>
              <a:avLst/>
              <a:gdLst>
                <a:gd name="T0" fmla="*/ 3 w 4"/>
                <a:gd name="T1" fmla="*/ 0 h 15"/>
                <a:gd name="T2" fmla="*/ 0 w 4"/>
                <a:gd name="T3" fmla="*/ 1 h 15"/>
                <a:gd name="T4" fmla="*/ 1 w 4"/>
                <a:gd name="T5" fmla="*/ 15 h 15"/>
                <a:gd name="T6" fmla="*/ 4 w 4"/>
                <a:gd name="T7" fmla="*/ 15 h 15"/>
                <a:gd name="T8" fmla="*/ 3 w 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5">
                  <a:moveTo>
                    <a:pt x="3" y="0"/>
                  </a:moveTo>
                  <a:lnTo>
                    <a:pt x="0" y="1"/>
                  </a:lnTo>
                  <a:lnTo>
                    <a:pt x="1" y="15"/>
                  </a:lnTo>
                  <a:lnTo>
                    <a:pt x="4" y="15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4" name="Freeform 1528"/>
            <p:cNvSpPr>
              <a:spLocks/>
            </p:cNvSpPr>
            <p:nvPr/>
          </p:nvSpPr>
          <p:spPr bwMode="auto">
            <a:xfrm>
              <a:off x="7343181" y="-2609094"/>
              <a:ext cx="6811" cy="24971"/>
            </a:xfrm>
            <a:custGeom>
              <a:avLst/>
              <a:gdLst>
                <a:gd name="T0" fmla="*/ 3 w 3"/>
                <a:gd name="T1" fmla="*/ 0 h 11"/>
                <a:gd name="T2" fmla="*/ 0 w 3"/>
                <a:gd name="T3" fmla="*/ 0 h 11"/>
                <a:gd name="T4" fmla="*/ 3 w 3"/>
                <a:gd name="T5" fmla="*/ 11 h 11"/>
                <a:gd name="T6" fmla="*/ 3 w 3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1">
                  <a:moveTo>
                    <a:pt x="3" y="0"/>
                  </a:moveTo>
                  <a:lnTo>
                    <a:pt x="0" y="0"/>
                  </a:lnTo>
                  <a:lnTo>
                    <a:pt x="3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5" name="Freeform 1529"/>
            <p:cNvSpPr>
              <a:spLocks/>
            </p:cNvSpPr>
            <p:nvPr/>
          </p:nvSpPr>
          <p:spPr bwMode="auto">
            <a:xfrm>
              <a:off x="7343181" y="-2609094"/>
              <a:ext cx="6811" cy="24971"/>
            </a:xfrm>
            <a:custGeom>
              <a:avLst/>
              <a:gdLst>
                <a:gd name="T0" fmla="*/ 0 w 3"/>
                <a:gd name="T1" fmla="*/ 0 h 11"/>
                <a:gd name="T2" fmla="*/ 3 w 3"/>
                <a:gd name="T3" fmla="*/ 11 h 11"/>
                <a:gd name="T4" fmla="*/ 0 w 3"/>
                <a:gd name="T5" fmla="*/ 11 h 11"/>
                <a:gd name="T6" fmla="*/ 0 w 3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1">
                  <a:moveTo>
                    <a:pt x="0" y="0"/>
                  </a:moveTo>
                  <a:lnTo>
                    <a:pt x="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6" name="Rectangle 1530"/>
            <p:cNvSpPr>
              <a:spLocks noChangeArrowheads="1"/>
            </p:cNvSpPr>
            <p:nvPr/>
          </p:nvSpPr>
          <p:spPr bwMode="auto">
            <a:xfrm>
              <a:off x="7343181" y="-2609094"/>
              <a:ext cx="6811" cy="24971"/>
            </a:xfrm>
            <a:prstGeom prst="rect">
              <a:avLst/>
            </a:prstGeom>
            <a:noFill/>
            <a:ln w="0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7" name="Freeform 1531"/>
            <p:cNvSpPr>
              <a:spLocks/>
            </p:cNvSpPr>
            <p:nvPr/>
          </p:nvSpPr>
          <p:spPr bwMode="auto">
            <a:xfrm>
              <a:off x="7343181" y="-2584125"/>
              <a:ext cx="6811" cy="9080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0 h 4"/>
                <a:gd name="T4" fmla="*/ 3 w 3"/>
                <a:gd name="T5" fmla="*/ 4 h 4"/>
                <a:gd name="T6" fmla="*/ 3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8" name="Freeform 1532"/>
            <p:cNvSpPr>
              <a:spLocks/>
            </p:cNvSpPr>
            <p:nvPr/>
          </p:nvSpPr>
          <p:spPr bwMode="auto">
            <a:xfrm>
              <a:off x="7343181" y="-2584125"/>
              <a:ext cx="6811" cy="9080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4 h 4"/>
                <a:gd name="T4" fmla="*/ 0 w 3"/>
                <a:gd name="T5" fmla="*/ 1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59" name="Freeform 1533"/>
            <p:cNvSpPr>
              <a:spLocks/>
            </p:cNvSpPr>
            <p:nvPr/>
          </p:nvSpPr>
          <p:spPr bwMode="auto">
            <a:xfrm>
              <a:off x="7343181" y="-2584125"/>
              <a:ext cx="6811" cy="9080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0 h 4"/>
                <a:gd name="T4" fmla="*/ 0 w 3"/>
                <a:gd name="T5" fmla="*/ 1 h 4"/>
                <a:gd name="T6" fmla="*/ 3 w 3"/>
                <a:gd name="T7" fmla="*/ 4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4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0" name="Freeform 1534"/>
            <p:cNvSpPr>
              <a:spLocks/>
            </p:cNvSpPr>
            <p:nvPr/>
          </p:nvSpPr>
          <p:spPr bwMode="auto">
            <a:xfrm>
              <a:off x="6298984" y="-2581854"/>
              <a:ext cx="1051010" cy="6811"/>
            </a:xfrm>
            <a:custGeom>
              <a:avLst/>
              <a:gdLst>
                <a:gd name="T0" fmla="*/ 463 w 463"/>
                <a:gd name="T1" fmla="*/ 3 h 3"/>
                <a:gd name="T2" fmla="*/ 460 w 463"/>
                <a:gd name="T3" fmla="*/ 0 h 3"/>
                <a:gd name="T4" fmla="*/ 0 w 463"/>
                <a:gd name="T5" fmla="*/ 3 h 3"/>
                <a:gd name="T6" fmla="*/ 463 w 46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3">
                  <a:moveTo>
                    <a:pt x="463" y="3"/>
                  </a:moveTo>
                  <a:lnTo>
                    <a:pt x="460" y="0"/>
                  </a:lnTo>
                  <a:lnTo>
                    <a:pt x="0" y="3"/>
                  </a:lnTo>
                  <a:lnTo>
                    <a:pt x="463" y="3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1" name="Freeform 1535"/>
            <p:cNvSpPr>
              <a:spLocks/>
            </p:cNvSpPr>
            <p:nvPr/>
          </p:nvSpPr>
          <p:spPr bwMode="auto">
            <a:xfrm>
              <a:off x="6298982" y="-2581854"/>
              <a:ext cx="1044197" cy="6811"/>
            </a:xfrm>
            <a:custGeom>
              <a:avLst/>
              <a:gdLst>
                <a:gd name="T0" fmla="*/ 460 w 460"/>
                <a:gd name="T1" fmla="*/ 0 h 3"/>
                <a:gd name="T2" fmla="*/ 0 w 460"/>
                <a:gd name="T3" fmla="*/ 3 h 3"/>
                <a:gd name="T4" fmla="*/ 3 w 460"/>
                <a:gd name="T5" fmla="*/ 0 h 3"/>
                <a:gd name="T6" fmla="*/ 460 w 460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3">
                  <a:moveTo>
                    <a:pt x="46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2" name="Freeform 1536"/>
            <p:cNvSpPr>
              <a:spLocks/>
            </p:cNvSpPr>
            <p:nvPr/>
          </p:nvSpPr>
          <p:spPr bwMode="auto">
            <a:xfrm>
              <a:off x="6298984" y="-2581854"/>
              <a:ext cx="1051010" cy="6811"/>
            </a:xfrm>
            <a:custGeom>
              <a:avLst/>
              <a:gdLst>
                <a:gd name="T0" fmla="*/ 463 w 463"/>
                <a:gd name="T1" fmla="*/ 3 h 3"/>
                <a:gd name="T2" fmla="*/ 460 w 463"/>
                <a:gd name="T3" fmla="*/ 0 h 3"/>
                <a:gd name="T4" fmla="*/ 3 w 463"/>
                <a:gd name="T5" fmla="*/ 0 h 3"/>
                <a:gd name="T6" fmla="*/ 0 w 463"/>
                <a:gd name="T7" fmla="*/ 3 h 3"/>
                <a:gd name="T8" fmla="*/ 463 w 46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3">
                  <a:moveTo>
                    <a:pt x="463" y="3"/>
                  </a:moveTo>
                  <a:lnTo>
                    <a:pt x="460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463" y="3"/>
                  </a:lnTo>
                  <a:close/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3" name="Freeform 1537"/>
            <p:cNvSpPr>
              <a:spLocks/>
            </p:cNvSpPr>
            <p:nvPr/>
          </p:nvSpPr>
          <p:spPr bwMode="auto">
            <a:xfrm>
              <a:off x="6385245" y="-2997264"/>
              <a:ext cx="4540" cy="4540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4" name="Line 1538"/>
            <p:cNvSpPr>
              <a:spLocks noChangeShapeType="1"/>
            </p:cNvSpPr>
            <p:nvPr/>
          </p:nvSpPr>
          <p:spPr bwMode="auto">
            <a:xfrm>
              <a:off x="6389785" y="-2992724"/>
              <a:ext cx="2271" cy="6811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5" name="Freeform 1539"/>
            <p:cNvSpPr>
              <a:spLocks/>
            </p:cNvSpPr>
            <p:nvPr/>
          </p:nvSpPr>
          <p:spPr bwMode="auto">
            <a:xfrm>
              <a:off x="6387514" y="-2985913"/>
              <a:ext cx="4540" cy="6811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2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6" name="Line 1540"/>
            <p:cNvSpPr>
              <a:spLocks noChangeShapeType="1"/>
            </p:cNvSpPr>
            <p:nvPr/>
          </p:nvSpPr>
          <p:spPr bwMode="auto">
            <a:xfrm flipH="1">
              <a:off x="6348925" y="-2979104"/>
              <a:ext cx="38591" cy="454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7" name="Freeform 1541"/>
            <p:cNvSpPr>
              <a:spLocks/>
            </p:cNvSpPr>
            <p:nvPr/>
          </p:nvSpPr>
          <p:spPr bwMode="auto">
            <a:xfrm>
              <a:off x="6342113" y="-2979104"/>
              <a:ext cx="6811" cy="4540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2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2"/>
                  </a:lnTo>
                  <a:lnTo>
                    <a:pt x="3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8" name="Line 1542"/>
            <p:cNvSpPr>
              <a:spLocks noChangeShapeType="1"/>
            </p:cNvSpPr>
            <p:nvPr/>
          </p:nvSpPr>
          <p:spPr bwMode="auto">
            <a:xfrm flipV="1">
              <a:off x="6342113" y="-2985913"/>
              <a:ext cx="0" cy="6811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69" name="Freeform 1543"/>
            <p:cNvSpPr>
              <a:spLocks/>
            </p:cNvSpPr>
            <p:nvPr/>
          </p:nvSpPr>
          <p:spPr bwMode="auto">
            <a:xfrm>
              <a:off x="6342112" y="-2992724"/>
              <a:ext cx="4540" cy="6811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0" name="Line 1544"/>
            <p:cNvSpPr>
              <a:spLocks noChangeShapeType="1"/>
            </p:cNvSpPr>
            <p:nvPr/>
          </p:nvSpPr>
          <p:spPr bwMode="auto">
            <a:xfrm flipV="1">
              <a:off x="6346653" y="-2997264"/>
              <a:ext cx="38591" cy="454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1" name="Freeform 1545"/>
            <p:cNvSpPr>
              <a:spLocks/>
            </p:cNvSpPr>
            <p:nvPr/>
          </p:nvSpPr>
          <p:spPr bwMode="auto">
            <a:xfrm>
              <a:off x="7245572" y="-3004073"/>
              <a:ext cx="4540" cy="4540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1" y="1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2" name="Line 1546"/>
            <p:cNvSpPr>
              <a:spLocks noChangeShapeType="1"/>
            </p:cNvSpPr>
            <p:nvPr/>
          </p:nvSpPr>
          <p:spPr bwMode="auto">
            <a:xfrm flipH="1">
              <a:off x="7243303" y="-2999533"/>
              <a:ext cx="2271" cy="6811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3" name="Freeform 1547"/>
            <p:cNvSpPr>
              <a:spLocks/>
            </p:cNvSpPr>
            <p:nvPr/>
          </p:nvSpPr>
          <p:spPr bwMode="auto">
            <a:xfrm>
              <a:off x="7243302" y="-2992724"/>
              <a:ext cx="4540" cy="6811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2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1" y="2"/>
                  </a:lnTo>
                  <a:lnTo>
                    <a:pt x="2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4" name="Line 1548"/>
            <p:cNvSpPr>
              <a:spLocks noChangeShapeType="1"/>
            </p:cNvSpPr>
            <p:nvPr/>
          </p:nvSpPr>
          <p:spPr bwMode="auto">
            <a:xfrm>
              <a:off x="7247843" y="-2985913"/>
              <a:ext cx="38591" cy="454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5" name="Freeform 1549"/>
            <p:cNvSpPr>
              <a:spLocks/>
            </p:cNvSpPr>
            <p:nvPr/>
          </p:nvSpPr>
          <p:spPr bwMode="auto">
            <a:xfrm>
              <a:off x="7286432" y="-2985913"/>
              <a:ext cx="6811" cy="4540"/>
            </a:xfrm>
            <a:custGeom>
              <a:avLst/>
              <a:gdLst>
                <a:gd name="T0" fmla="*/ 0 w 3"/>
                <a:gd name="T1" fmla="*/ 2 h 2"/>
                <a:gd name="T2" fmla="*/ 2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2" y="2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6" name="Line 1550"/>
            <p:cNvSpPr>
              <a:spLocks noChangeShapeType="1"/>
            </p:cNvSpPr>
            <p:nvPr/>
          </p:nvSpPr>
          <p:spPr bwMode="auto">
            <a:xfrm flipV="1">
              <a:off x="7293244" y="-2992724"/>
              <a:ext cx="2271" cy="6811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7" name="Freeform 1551"/>
            <p:cNvSpPr>
              <a:spLocks/>
            </p:cNvSpPr>
            <p:nvPr/>
          </p:nvSpPr>
          <p:spPr bwMode="auto">
            <a:xfrm>
              <a:off x="7288704" y="-2999533"/>
              <a:ext cx="6811" cy="6811"/>
            </a:xfrm>
            <a:custGeom>
              <a:avLst/>
              <a:gdLst>
                <a:gd name="T0" fmla="*/ 3 w 3"/>
                <a:gd name="T1" fmla="*/ 3 h 3"/>
                <a:gd name="T2" fmla="*/ 2 w 3"/>
                <a:gd name="T3" fmla="*/ 1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8" name="Line 1552"/>
            <p:cNvSpPr>
              <a:spLocks noChangeShapeType="1"/>
            </p:cNvSpPr>
            <p:nvPr/>
          </p:nvSpPr>
          <p:spPr bwMode="auto">
            <a:xfrm flipH="1" flipV="1">
              <a:off x="7250117" y="-3004074"/>
              <a:ext cx="38591" cy="4540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79" name="Freeform 1553"/>
            <p:cNvSpPr>
              <a:spLocks/>
            </p:cNvSpPr>
            <p:nvPr/>
          </p:nvSpPr>
          <p:spPr bwMode="auto">
            <a:xfrm>
              <a:off x="9061574" y="-2014358"/>
              <a:ext cx="186139" cy="192949"/>
            </a:xfrm>
            <a:custGeom>
              <a:avLst/>
              <a:gdLst>
                <a:gd name="T0" fmla="*/ 0 w 82"/>
                <a:gd name="T1" fmla="*/ 0 h 85"/>
                <a:gd name="T2" fmla="*/ 1 w 82"/>
                <a:gd name="T3" fmla="*/ 6 h 85"/>
                <a:gd name="T4" fmla="*/ 4 w 82"/>
                <a:gd name="T5" fmla="*/ 13 h 85"/>
                <a:gd name="T6" fmla="*/ 8 w 82"/>
                <a:gd name="T7" fmla="*/ 24 h 85"/>
                <a:gd name="T8" fmla="*/ 11 w 82"/>
                <a:gd name="T9" fmla="*/ 35 h 85"/>
                <a:gd name="T10" fmla="*/ 13 w 82"/>
                <a:gd name="T11" fmla="*/ 43 h 85"/>
                <a:gd name="T12" fmla="*/ 14 w 82"/>
                <a:gd name="T13" fmla="*/ 51 h 85"/>
                <a:gd name="T14" fmla="*/ 14 w 82"/>
                <a:gd name="T15" fmla="*/ 62 h 85"/>
                <a:gd name="T16" fmla="*/ 11 w 82"/>
                <a:gd name="T17" fmla="*/ 71 h 85"/>
                <a:gd name="T18" fmla="*/ 13 w 82"/>
                <a:gd name="T19" fmla="*/ 78 h 85"/>
                <a:gd name="T20" fmla="*/ 11 w 82"/>
                <a:gd name="T21" fmla="*/ 84 h 85"/>
                <a:gd name="T22" fmla="*/ 11 w 82"/>
                <a:gd name="T23" fmla="*/ 85 h 85"/>
                <a:gd name="T24" fmla="*/ 19 w 82"/>
                <a:gd name="T25" fmla="*/ 85 h 85"/>
                <a:gd name="T26" fmla="*/ 27 w 82"/>
                <a:gd name="T27" fmla="*/ 82 h 85"/>
                <a:gd name="T28" fmla="*/ 33 w 82"/>
                <a:gd name="T29" fmla="*/ 81 h 85"/>
                <a:gd name="T30" fmla="*/ 45 w 82"/>
                <a:gd name="T31" fmla="*/ 81 h 85"/>
                <a:gd name="T32" fmla="*/ 55 w 82"/>
                <a:gd name="T33" fmla="*/ 81 h 85"/>
                <a:gd name="T34" fmla="*/ 68 w 82"/>
                <a:gd name="T35" fmla="*/ 82 h 85"/>
                <a:gd name="T36" fmla="*/ 76 w 82"/>
                <a:gd name="T37" fmla="*/ 85 h 85"/>
                <a:gd name="T38" fmla="*/ 82 w 82"/>
                <a:gd name="T3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85">
                  <a:moveTo>
                    <a:pt x="0" y="0"/>
                  </a:moveTo>
                  <a:lnTo>
                    <a:pt x="1" y="6"/>
                  </a:lnTo>
                  <a:lnTo>
                    <a:pt x="4" y="13"/>
                  </a:lnTo>
                  <a:lnTo>
                    <a:pt x="8" y="24"/>
                  </a:lnTo>
                  <a:lnTo>
                    <a:pt x="11" y="35"/>
                  </a:lnTo>
                  <a:lnTo>
                    <a:pt x="13" y="43"/>
                  </a:lnTo>
                  <a:lnTo>
                    <a:pt x="14" y="51"/>
                  </a:lnTo>
                  <a:lnTo>
                    <a:pt x="14" y="62"/>
                  </a:lnTo>
                  <a:lnTo>
                    <a:pt x="11" y="71"/>
                  </a:lnTo>
                  <a:lnTo>
                    <a:pt x="13" y="78"/>
                  </a:lnTo>
                  <a:lnTo>
                    <a:pt x="11" y="84"/>
                  </a:lnTo>
                  <a:lnTo>
                    <a:pt x="11" y="85"/>
                  </a:lnTo>
                  <a:lnTo>
                    <a:pt x="19" y="85"/>
                  </a:lnTo>
                  <a:lnTo>
                    <a:pt x="27" y="82"/>
                  </a:lnTo>
                  <a:lnTo>
                    <a:pt x="33" y="81"/>
                  </a:lnTo>
                  <a:lnTo>
                    <a:pt x="45" y="81"/>
                  </a:lnTo>
                  <a:lnTo>
                    <a:pt x="55" y="81"/>
                  </a:lnTo>
                  <a:lnTo>
                    <a:pt x="68" y="82"/>
                  </a:lnTo>
                  <a:lnTo>
                    <a:pt x="76" y="85"/>
                  </a:lnTo>
                  <a:lnTo>
                    <a:pt x="82" y="8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0" name="Freeform 1554"/>
            <p:cNvSpPr>
              <a:spLocks/>
            </p:cNvSpPr>
            <p:nvPr/>
          </p:nvSpPr>
          <p:spPr bwMode="auto">
            <a:xfrm>
              <a:off x="9220473" y="-2032518"/>
              <a:ext cx="20431" cy="83992"/>
            </a:xfrm>
            <a:custGeom>
              <a:avLst/>
              <a:gdLst>
                <a:gd name="T0" fmla="*/ 0 w 9"/>
                <a:gd name="T1" fmla="*/ 0 h 37"/>
                <a:gd name="T2" fmla="*/ 4 w 9"/>
                <a:gd name="T3" fmla="*/ 6 h 37"/>
                <a:gd name="T4" fmla="*/ 9 w 9"/>
                <a:gd name="T5" fmla="*/ 17 h 37"/>
                <a:gd name="T6" fmla="*/ 7 w 9"/>
                <a:gd name="T7" fmla="*/ 20 h 37"/>
                <a:gd name="T8" fmla="*/ 7 w 9"/>
                <a:gd name="T9" fmla="*/ 27 h 37"/>
                <a:gd name="T10" fmla="*/ 7 w 9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7">
                  <a:moveTo>
                    <a:pt x="0" y="0"/>
                  </a:moveTo>
                  <a:lnTo>
                    <a:pt x="4" y="6"/>
                  </a:lnTo>
                  <a:lnTo>
                    <a:pt x="9" y="17"/>
                  </a:lnTo>
                  <a:lnTo>
                    <a:pt x="7" y="20"/>
                  </a:lnTo>
                  <a:lnTo>
                    <a:pt x="7" y="27"/>
                  </a:lnTo>
                  <a:lnTo>
                    <a:pt x="7" y="37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1" name="Freeform 1555"/>
            <p:cNvSpPr>
              <a:spLocks/>
            </p:cNvSpPr>
            <p:nvPr/>
          </p:nvSpPr>
          <p:spPr bwMode="auto">
            <a:xfrm>
              <a:off x="9234093" y="-1948529"/>
              <a:ext cx="29511" cy="138470"/>
            </a:xfrm>
            <a:custGeom>
              <a:avLst/>
              <a:gdLst>
                <a:gd name="T0" fmla="*/ 1 w 13"/>
                <a:gd name="T1" fmla="*/ 0 h 61"/>
                <a:gd name="T2" fmla="*/ 0 w 13"/>
                <a:gd name="T3" fmla="*/ 8 h 61"/>
                <a:gd name="T4" fmla="*/ 1 w 13"/>
                <a:gd name="T5" fmla="*/ 16 h 61"/>
                <a:gd name="T6" fmla="*/ 1 w 13"/>
                <a:gd name="T7" fmla="*/ 28 h 61"/>
                <a:gd name="T8" fmla="*/ 3 w 13"/>
                <a:gd name="T9" fmla="*/ 37 h 61"/>
                <a:gd name="T10" fmla="*/ 4 w 13"/>
                <a:gd name="T11" fmla="*/ 44 h 61"/>
                <a:gd name="T12" fmla="*/ 7 w 13"/>
                <a:gd name="T13" fmla="*/ 49 h 61"/>
                <a:gd name="T14" fmla="*/ 10 w 13"/>
                <a:gd name="T15" fmla="*/ 53 h 61"/>
                <a:gd name="T16" fmla="*/ 12 w 13"/>
                <a:gd name="T17" fmla="*/ 59 h 61"/>
                <a:gd name="T18" fmla="*/ 13 w 13"/>
                <a:gd name="T1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1">
                  <a:moveTo>
                    <a:pt x="1" y="0"/>
                  </a:moveTo>
                  <a:lnTo>
                    <a:pt x="0" y="8"/>
                  </a:lnTo>
                  <a:lnTo>
                    <a:pt x="1" y="16"/>
                  </a:lnTo>
                  <a:lnTo>
                    <a:pt x="1" y="28"/>
                  </a:lnTo>
                  <a:lnTo>
                    <a:pt x="3" y="37"/>
                  </a:lnTo>
                  <a:lnTo>
                    <a:pt x="4" y="44"/>
                  </a:lnTo>
                  <a:lnTo>
                    <a:pt x="7" y="49"/>
                  </a:lnTo>
                  <a:lnTo>
                    <a:pt x="10" y="53"/>
                  </a:lnTo>
                  <a:lnTo>
                    <a:pt x="12" y="59"/>
                  </a:lnTo>
                  <a:lnTo>
                    <a:pt x="13" y="6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2" name="Freeform 1556"/>
            <p:cNvSpPr>
              <a:spLocks/>
            </p:cNvSpPr>
            <p:nvPr/>
          </p:nvSpPr>
          <p:spPr bwMode="auto">
            <a:xfrm>
              <a:off x="9227285" y="-2107428"/>
              <a:ext cx="70370" cy="308719"/>
            </a:xfrm>
            <a:custGeom>
              <a:avLst/>
              <a:gdLst>
                <a:gd name="T0" fmla="*/ 16 w 31"/>
                <a:gd name="T1" fmla="*/ 131 h 136"/>
                <a:gd name="T2" fmla="*/ 16 w 31"/>
                <a:gd name="T3" fmla="*/ 136 h 136"/>
                <a:gd name="T4" fmla="*/ 21 w 31"/>
                <a:gd name="T5" fmla="*/ 136 h 136"/>
                <a:gd name="T6" fmla="*/ 25 w 31"/>
                <a:gd name="T7" fmla="*/ 135 h 136"/>
                <a:gd name="T8" fmla="*/ 29 w 31"/>
                <a:gd name="T9" fmla="*/ 132 h 136"/>
                <a:gd name="T10" fmla="*/ 31 w 31"/>
                <a:gd name="T11" fmla="*/ 114 h 136"/>
                <a:gd name="T12" fmla="*/ 31 w 31"/>
                <a:gd name="T13" fmla="*/ 104 h 136"/>
                <a:gd name="T14" fmla="*/ 31 w 31"/>
                <a:gd name="T15" fmla="*/ 91 h 136"/>
                <a:gd name="T16" fmla="*/ 31 w 31"/>
                <a:gd name="T17" fmla="*/ 84 h 136"/>
                <a:gd name="T18" fmla="*/ 29 w 31"/>
                <a:gd name="T19" fmla="*/ 75 h 136"/>
                <a:gd name="T20" fmla="*/ 29 w 31"/>
                <a:gd name="T21" fmla="*/ 66 h 136"/>
                <a:gd name="T22" fmla="*/ 28 w 31"/>
                <a:gd name="T23" fmla="*/ 57 h 136"/>
                <a:gd name="T24" fmla="*/ 28 w 31"/>
                <a:gd name="T25" fmla="*/ 48 h 136"/>
                <a:gd name="T26" fmla="*/ 27 w 31"/>
                <a:gd name="T27" fmla="*/ 39 h 136"/>
                <a:gd name="T28" fmla="*/ 23 w 31"/>
                <a:gd name="T29" fmla="*/ 31 h 136"/>
                <a:gd name="T30" fmla="*/ 25 w 31"/>
                <a:gd name="T31" fmla="*/ 20 h 136"/>
                <a:gd name="T32" fmla="*/ 22 w 31"/>
                <a:gd name="T33" fmla="*/ 12 h 136"/>
                <a:gd name="T34" fmla="*/ 12 w 31"/>
                <a:gd name="T35" fmla="*/ 4 h 136"/>
                <a:gd name="T36" fmla="*/ 0 w 31"/>
                <a:gd name="T3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136">
                  <a:moveTo>
                    <a:pt x="16" y="131"/>
                  </a:moveTo>
                  <a:lnTo>
                    <a:pt x="16" y="136"/>
                  </a:lnTo>
                  <a:lnTo>
                    <a:pt x="21" y="136"/>
                  </a:lnTo>
                  <a:lnTo>
                    <a:pt x="25" y="135"/>
                  </a:lnTo>
                  <a:lnTo>
                    <a:pt x="29" y="132"/>
                  </a:lnTo>
                  <a:lnTo>
                    <a:pt x="31" y="114"/>
                  </a:lnTo>
                  <a:lnTo>
                    <a:pt x="31" y="104"/>
                  </a:lnTo>
                  <a:lnTo>
                    <a:pt x="31" y="91"/>
                  </a:lnTo>
                  <a:lnTo>
                    <a:pt x="31" y="84"/>
                  </a:lnTo>
                  <a:lnTo>
                    <a:pt x="29" y="75"/>
                  </a:lnTo>
                  <a:lnTo>
                    <a:pt x="29" y="66"/>
                  </a:lnTo>
                  <a:lnTo>
                    <a:pt x="28" y="57"/>
                  </a:lnTo>
                  <a:lnTo>
                    <a:pt x="28" y="48"/>
                  </a:lnTo>
                  <a:lnTo>
                    <a:pt x="27" y="39"/>
                  </a:lnTo>
                  <a:lnTo>
                    <a:pt x="23" y="31"/>
                  </a:lnTo>
                  <a:lnTo>
                    <a:pt x="25" y="20"/>
                  </a:lnTo>
                  <a:lnTo>
                    <a:pt x="22" y="12"/>
                  </a:lnTo>
                  <a:lnTo>
                    <a:pt x="12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3" name="Freeform 1557"/>
            <p:cNvSpPr>
              <a:spLocks/>
            </p:cNvSpPr>
            <p:nvPr/>
          </p:nvSpPr>
          <p:spPr bwMode="auto">
            <a:xfrm>
              <a:off x="9204586" y="-1934909"/>
              <a:ext cx="22700" cy="29511"/>
            </a:xfrm>
            <a:custGeom>
              <a:avLst/>
              <a:gdLst>
                <a:gd name="T0" fmla="*/ 5 w 10"/>
                <a:gd name="T1" fmla="*/ 0 h 13"/>
                <a:gd name="T2" fmla="*/ 0 w 10"/>
                <a:gd name="T3" fmla="*/ 0 h 13"/>
                <a:gd name="T4" fmla="*/ 1 w 10"/>
                <a:gd name="T5" fmla="*/ 3 h 13"/>
                <a:gd name="T6" fmla="*/ 4 w 10"/>
                <a:gd name="T7" fmla="*/ 9 h 13"/>
                <a:gd name="T8" fmla="*/ 10 w 10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5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9"/>
                  </a:lnTo>
                  <a:lnTo>
                    <a:pt x="10" y="1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4" name="Freeform 1558"/>
            <p:cNvSpPr>
              <a:spLocks/>
            </p:cNvSpPr>
            <p:nvPr/>
          </p:nvSpPr>
          <p:spPr bwMode="auto">
            <a:xfrm>
              <a:off x="9136484" y="-1819139"/>
              <a:ext cx="120310" cy="494858"/>
            </a:xfrm>
            <a:custGeom>
              <a:avLst/>
              <a:gdLst>
                <a:gd name="T0" fmla="*/ 0 w 53"/>
                <a:gd name="T1" fmla="*/ 40 h 218"/>
                <a:gd name="T2" fmla="*/ 6 w 53"/>
                <a:gd name="T3" fmla="*/ 45 h 218"/>
                <a:gd name="T4" fmla="*/ 12 w 53"/>
                <a:gd name="T5" fmla="*/ 45 h 218"/>
                <a:gd name="T6" fmla="*/ 22 w 53"/>
                <a:gd name="T7" fmla="*/ 45 h 218"/>
                <a:gd name="T8" fmla="*/ 25 w 53"/>
                <a:gd name="T9" fmla="*/ 45 h 218"/>
                <a:gd name="T10" fmla="*/ 16 w 53"/>
                <a:gd name="T11" fmla="*/ 51 h 218"/>
                <a:gd name="T12" fmla="*/ 16 w 53"/>
                <a:gd name="T13" fmla="*/ 58 h 218"/>
                <a:gd name="T14" fmla="*/ 16 w 53"/>
                <a:gd name="T15" fmla="*/ 67 h 218"/>
                <a:gd name="T16" fmla="*/ 18 w 53"/>
                <a:gd name="T17" fmla="*/ 74 h 218"/>
                <a:gd name="T18" fmla="*/ 20 w 53"/>
                <a:gd name="T19" fmla="*/ 83 h 218"/>
                <a:gd name="T20" fmla="*/ 20 w 53"/>
                <a:gd name="T21" fmla="*/ 98 h 218"/>
                <a:gd name="T22" fmla="*/ 20 w 53"/>
                <a:gd name="T23" fmla="*/ 105 h 218"/>
                <a:gd name="T24" fmla="*/ 22 w 53"/>
                <a:gd name="T25" fmla="*/ 118 h 218"/>
                <a:gd name="T26" fmla="*/ 22 w 53"/>
                <a:gd name="T27" fmla="*/ 127 h 218"/>
                <a:gd name="T28" fmla="*/ 25 w 53"/>
                <a:gd name="T29" fmla="*/ 130 h 218"/>
                <a:gd name="T30" fmla="*/ 37 w 53"/>
                <a:gd name="T31" fmla="*/ 130 h 218"/>
                <a:gd name="T32" fmla="*/ 30 w 53"/>
                <a:gd name="T33" fmla="*/ 134 h 218"/>
                <a:gd name="T34" fmla="*/ 25 w 53"/>
                <a:gd name="T35" fmla="*/ 140 h 218"/>
                <a:gd name="T36" fmla="*/ 24 w 53"/>
                <a:gd name="T37" fmla="*/ 148 h 218"/>
                <a:gd name="T38" fmla="*/ 22 w 53"/>
                <a:gd name="T39" fmla="*/ 156 h 218"/>
                <a:gd name="T40" fmla="*/ 18 w 53"/>
                <a:gd name="T41" fmla="*/ 171 h 218"/>
                <a:gd name="T42" fmla="*/ 18 w 53"/>
                <a:gd name="T43" fmla="*/ 180 h 218"/>
                <a:gd name="T44" fmla="*/ 18 w 53"/>
                <a:gd name="T45" fmla="*/ 193 h 218"/>
                <a:gd name="T46" fmla="*/ 20 w 53"/>
                <a:gd name="T47" fmla="*/ 206 h 218"/>
                <a:gd name="T48" fmla="*/ 25 w 53"/>
                <a:gd name="T49" fmla="*/ 212 h 218"/>
                <a:gd name="T50" fmla="*/ 30 w 53"/>
                <a:gd name="T51" fmla="*/ 211 h 218"/>
                <a:gd name="T52" fmla="*/ 35 w 53"/>
                <a:gd name="T53" fmla="*/ 212 h 218"/>
                <a:gd name="T54" fmla="*/ 44 w 53"/>
                <a:gd name="T55" fmla="*/ 216 h 218"/>
                <a:gd name="T56" fmla="*/ 49 w 53"/>
                <a:gd name="T57" fmla="*/ 218 h 218"/>
                <a:gd name="T58" fmla="*/ 52 w 53"/>
                <a:gd name="T59" fmla="*/ 211 h 218"/>
                <a:gd name="T60" fmla="*/ 53 w 53"/>
                <a:gd name="T61" fmla="*/ 202 h 218"/>
                <a:gd name="T62" fmla="*/ 53 w 53"/>
                <a:gd name="T63" fmla="*/ 195 h 218"/>
                <a:gd name="T64" fmla="*/ 52 w 53"/>
                <a:gd name="T65" fmla="*/ 177 h 218"/>
                <a:gd name="T66" fmla="*/ 53 w 53"/>
                <a:gd name="T67" fmla="*/ 168 h 218"/>
                <a:gd name="T68" fmla="*/ 53 w 53"/>
                <a:gd name="T69" fmla="*/ 154 h 218"/>
                <a:gd name="T70" fmla="*/ 53 w 53"/>
                <a:gd name="T71" fmla="*/ 140 h 218"/>
                <a:gd name="T72" fmla="*/ 53 w 53"/>
                <a:gd name="T73" fmla="*/ 128 h 218"/>
                <a:gd name="T74" fmla="*/ 53 w 53"/>
                <a:gd name="T75" fmla="*/ 112 h 218"/>
                <a:gd name="T76" fmla="*/ 53 w 53"/>
                <a:gd name="T77" fmla="*/ 99 h 218"/>
                <a:gd name="T78" fmla="*/ 52 w 53"/>
                <a:gd name="T79" fmla="*/ 87 h 218"/>
                <a:gd name="T80" fmla="*/ 50 w 53"/>
                <a:gd name="T81" fmla="*/ 73 h 218"/>
                <a:gd name="T82" fmla="*/ 50 w 53"/>
                <a:gd name="T83" fmla="*/ 58 h 218"/>
                <a:gd name="T84" fmla="*/ 52 w 53"/>
                <a:gd name="T85" fmla="*/ 46 h 218"/>
                <a:gd name="T86" fmla="*/ 50 w 53"/>
                <a:gd name="T87" fmla="*/ 33 h 218"/>
                <a:gd name="T88" fmla="*/ 47 w 53"/>
                <a:gd name="T89" fmla="*/ 21 h 218"/>
                <a:gd name="T90" fmla="*/ 47 w 53"/>
                <a:gd name="T91" fmla="*/ 8 h 218"/>
                <a:gd name="T92" fmla="*/ 46 w 53"/>
                <a:gd name="T9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3" h="218">
                  <a:moveTo>
                    <a:pt x="0" y="40"/>
                  </a:moveTo>
                  <a:lnTo>
                    <a:pt x="6" y="45"/>
                  </a:lnTo>
                  <a:lnTo>
                    <a:pt x="12" y="45"/>
                  </a:lnTo>
                  <a:lnTo>
                    <a:pt x="22" y="45"/>
                  </a:lnTo>
                  <a:lnTo>
                    <a:pt x="25" y="45"/>
                  </a:lnTo>
                  <a:lnTo>
                    <a:pt x="16" y="51"/>
                  </a:lnTo>
                  <a:lnTo>
                    <a:pt x="16" y="58"/>
                  </a:lnTo>
                  <a:lnTo>
                    <a:pt x="16" y="67"/>
                  </a:lnTo>
                  <a:lnTo>
                    <a:pt x="18" y="74"/>
                  </a:lnTo>
                  <a:lnTo>
                    <a:pt x="20" y="83"/>
                  </a:lnTo>
                  <a:lnTo>
                    <a:pt x="20" y="98"/>
                  </a:lnTo>
                  <a:lnTo>
                    <a:pt x="20" y="105"/>
                  </a:lnTo>
                  <a:lnTo>
                    <a:pt x="22" y="118"/>
                  </a:lnTo>
                  <a:lnTo>
                    <a:pt x="22" y="127"/>
                  </a:lnTo>
                  <a:lnTo>
                    <a:pt x="25" y="130"/>
                  </a:lnTo>
                  <a:lnTo>
                    <a:pt x="37" y="130"/>
                  </a:lnTo>
                  <a:lnTo>
                    <a:pt x="30" y="134"/>
                  </a:lnTo>
                  <a:lnTo>
                    <a:pt x="25" y="140"/>
                  </a:lnTo>
                  <a:lnTo>
                    <a:pt x="24" y="148"/>
                  </a:lnTo>
                  <a:lnTo>
                    <a:pt x="22" y="156"/>
                  </a:lnTo>
                  <a:lnTo>
                    <a:pt x="18" y="171"/>
                  </a:lnTo>
                  <a:lnTo>
                    <a:pt x="18" y="180"/>
                  </a:lnTo>
                  <a:lnTo>
                    <a:pt x="18" y="193"/>
                  </a:lnTo>
                  <a:lnTo>
                    <a:pt x="20" y="206"/>
                  </a:lnTo>
                  <a:lnTo>
                    <a:pt x="25" y="212"/>
                  </a:lnTo>
                  <a:lnTo>
                    <a:pt x="30" y="211"/>
                  </a:lnTo>
                  <a:lnTo>
                    <a:pt x="35" y="212"/>
                  </a:lnTo>
                  <a:lnTo>
                    <a:pt x="44" y="216"/>
                  </a:lnTo>
                  <a:lnTo>
                    <a:pt x="49" y="218"/>
                  </a:lnTo>
                  <a:lnTo>
                    <a:pt x="52" y="211"/>
                  </a:lnTo>
                  <a:lnTo>
                    <a:pt x="53" y="202"/>
                  </a:lnTo>
                  <a:lnTo>
                    <a:pt x="53" y="195"/>
                  </a:lnTo>
                  <a:lnTo>
                    <a:pt x="52" y="177"/>
                  </a:lnTo>
                  <a:lnTo>
                    <a:pt x="53" y="168"/>
                  </a:lnTo>
                  <a:lnTo>
                    <a:pt x="53" y="154"/>
                  </a:lnTo>
                  <a:lnTo>
                    <a:pt x="53" y="140"/>
                  </a:lnTo>
                  <a:lnTo>
                    <a:pt x="53" y="128"/>
                  </a:lnTo>
                  <a:lnTo>
                    <a:pt x="53" y="112"/>
                  </a:lnTo>
                  <a:lnTo>
                    <a:pt x="53" y="99"/>
                  </a:lnTo>
                  <a:lnTo>
                    <a:pt x="52" y="87"/>
                  </a:lnTo>
                  <a:lnTo>
                    <a:pt x="50" y="73"/>
                  </a:lnTo>
                  <a:lnTo>
                    <a:pt x="50" y="58"/>
                  </a:lnTo>
                  <a:lnTo>
                    <a:pt x="52" y="46"/>
                  </a:lnTo>
                  <a:lnTo>
                    <a:pt x="50" y="33"/>
                  </a:lnTo>
                  <a:lnTo>
                    <a:pt x="47" y="21"/>
                  </a:lnTo>
                  <a:lnTo>
                    <a:pt x="47" y="8"/>
                  </a:lnTo>
                  <a:lnTo>
                    <a:pt x="46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5" name="Freeform 1559"/>
            <p:cNvSpPr>
              <a:spLocks/>
            </p:cNvSpPr>
            <p:nvPr/>
          </p:nvSpPr>
          <p:spPr bwMode="auto">
            <a:xfrm>
              <a:off x="9381648" y="-2182337"/>
              <a:ext cx="124850" cy="227000"/>
            </a:xfrm>
            <a:custGeom>
              <a:avLst/>
              <a:gdLst>
                <a:gd name="T0" fmla="*/ 16 w 55"/>
                <a:gd name="T1" fmla="*/ 24 h 100"/>
                <a:gd name="T2" fmla="*/ 19 w 55"/>
                <a:gd name="T3" fmla="*/ 31 h 100"/>
                <a:gd name="T4" fmla="*/ 16 w 55"/>
                <a:gd name="T5" fmla="*/ 39 h 100"/>
                <a:gd name="T6" fmla="*/ 14 w 55"/>
                <a:gd name="T7" fmla="*/ 40 h 100"/>
                <a:gd name="T8" fmla="*/ 14 w 55"/>
                <a:gd name="T9" fmla="*/ 46 h 100"/>
                <a:gd name="T10" fmla="*/ 20 w 55"/>
                <a:gd name="T11" fmla="*/ 52 h 100"/>
                <a:gd name="T12" fmla="*/ 16 w 55"/>
                <a:gd name="T13" fmla="*/ 58 h 100"/>
                <a:gd name="T14" fmla="*/ 21 w 55"/>
                <a:gd name="T15" fmla="*/ 64 h 100"/>
                <a:gd name="T16" fmla="*/ 23 w 55"/>
                <a:gd name="T17" fmla="*/ 68 h 100"/>
                <a:gd name="T18" fmla="*/ 29 w 55"/>
                <a:gd name="T19" fmla="*/ 74 h 100"/>
                <a:gd name="T20" fmla="*/ 27 w 55"/>
                <a:gd name="T21" fmla="*/ 83 h 100"/>
                <a:gd name="T22" fmla="*/ 29 w 55"/>
                <a:gd name="T23" fmla="*/ 94 h 100"/>
                <a:gd name="T24" fmla="*/ 35 w 55"/>
                <a:gd name="T25" fmla="*/ 100 h 100"/>
                <a:gd name="T26" fmla="*/ 41 w 55"/>
                <a:gd name="T27" fmla="*/ 99 h 100"/>
                <a:gd name="T28" fmla="*/ 53 w 55"/>
                <a:gd name="T29" fmla="*/ 94 h 100"/>
                <a:gd name="T30" fmla="*/ 55 w 55"/>
                <a:gd name="T31" fmla="*/ 93 h 100"/>
                <a:gd name="T32" fmla="*/ 55 w 55"/>
                <a:gd name="T33" fmla="*/ 84 h 100"/>
                <a:gd name="T34" fmla="*/ 51 w 55"/>
                <a:gd name="T35" fmla="*/ 66 h 100"/>
                <a:gd name="T36" fmla="*/ 49 w 55"/>
                <a:gd name="T37" fmla="*/ 55 h 100"/>
                <a:gd name="T38" fmla="*/ 47 w 55"/>
                <a:gd name="T39" fmla="*/ 42 h 100"/>
                <a:gd name="T40" fmla="*/ 44 w 55"/>
                <a:gd name="T41" fmla="*/ 28 h 100"/>
                <a:gd name="T42" fmla="*/ 42 w 55"/>
                <a:gd name="T43" fmla="*/ 18 h 100"/>
                <a:gd name="T44" fmla="*/ 39 w 55"/>
                <a:gd name="T45" fmla="*/ 11 h 100"/>
                <a:gd name="T46" fmla="*/ 35 w 55"/>
                <a:gd name="T47" fmla="*/ 6 h 100"/>
                <a:gd name="T48" fmla="*/ 25 w 55"/>
                <a:gd name="T49" fmla="*/ 5 h 100"/>
                <a:gd name="T50" fmla="*/ 19 w 55"/>
                <a:gd name="T51" fmla="*/ 0 h 100"/>
                <a:gd name="T52" fmla="*/ 10 w 55"/>
                <a:gd name="T53" fmla="*/ 4 h 100"/>
                <a:gd name="T54" fmla="*/ 4 w 55"/>
                <a:gd name="T55" fmla="*/ 5 h 100"/>
                <a:gd name="T56" fmla="*/ 0 w 55"/>
                <a:gd name="T57" fmla="*/ 8 h 100"/>
                <a:gd name="T58" fmla="*/ 1 w 55"/>
                <a:gd name="T59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5" h="100">
                  <a:moveTo>
                    <a:pt x="16" y="24"/>
                  </a:moveTo>
                  <a:lnTo>
                    <a:pt x="19" y="31"/>
                  </a:lnTo>
                  <a:lnTo>
                    <a:pt x="16" y="39"/>
                  </a:lnTo>
                  <a:lnTo>
                    <a:pt x="14" y="40"/>
                  </a:lnTo>
                  <a:lnTo>
                    <a:pt x="14" y="46"/>
                  </a:lnTo>
                  <a:lnTo>
                    <a:pt x="20" y="52"/>
                  </a:lnTo>
                  <a:lnTo>
                    <a:pt x="16" y="58"/>
                  </a:lnTo>
                  <a:lnTo>
                    <a:pt x="21" y="64"/>
                  </a:lnTo>
                  <a:lnTo>
                    <a:pt x="23" y="68"/>
                  </a:lnTo>
                  <a:lnTo>
                    <a:pt x="29" y="74"/>
                  </a:lnTo>
                  <a:lnTo>
                    <a:pt x="27" y="83"/>
                  </a:lnTo>
                  <a:lnTo>
                    <a:pt x="29" y="94"/>
                  </a:lnTo>
                  <a:lnTo>
                    <a:pt x="35" y="100"/>
                  </a:lnTo>
                  <a:lnTo>
                    <a:pt x="41" y="99"/>
                  </a:lnTo>
                  <a:lnTo>
                    <a:pt x="53" y="94"/>
                  </a:lnTo>
                  <a:lnTo>
                    <a:pt x="55" y="93"/>
                  </a:lnTo>
                  <a:lnTo>
                    <a:pt x="55" y="84"/>
                  </a:lnTo>
                  <a:lnTo>
                    <a:pt x="51" y="66"/>
                  </a:lnTo>
                  <a:lnTo>
                    <a:pt x="49" y="55"/>
                  </a:lnTo>
                  <a:lnTo>
                    <a:pt x="47" y="42"/>
                  </a:lnTo>
                  <a:lnTo>
                    <a:pt x="44" y="28"/>
                  </a:lnTo>
                  <a:lnTo>
                    <a:pt x="42" y="18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25" y="5"/>
                  </a:lnTo>
                  <a:lnTo>
                    <a:pt x="19" y="0"/>
                  </a:lnTo>
                  <a:lnTo>
                    <a:pt x="10" y="4"/>
                  </a:lnTo>
                  <a:lnTo>
                    <a:pt x="4" y="5"/>
                  </a:lnTo>
                  <a:lnTo>
                    <a:pt x="0" y="8"/>
                  </a:lnTo>
                  <a:lnTo>
                    <a:pt x="1" y="14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6" name="Freeform 1560"/>
            <p:cNvSpPr>
              <a:spLocks/>
            </p:cNvSpPr>
            <p:nvPr/>
          </p:nvSpPr>
          <p:spPr bwMode="auto">
            <a:xfrm>
              <a:off x="9363488" y="-2148288"/>
              <a:ext cx="43131" cy="72640"/>
            </a:xfrm>
            <a:custGeom>
              <a:avLst/>
              <a:gdLst>
                <a:gd name="T0" fmla="*/ 12 w 19"/>
                <a:gd name="T1" fmla="*/ 0 h 32"/>
                <a:gd name="T2" fmla="*/ 9 w 19"/>
                <a:gd name="T3" fmla="*/ 4 h 32"/>
                <a:gd name="T4" fmla="*/ 6 w 19"/>
                <a:gd name="T5" fmla="*/ 6 h 32"/>
                <a:gd name="T6" fmla="*/ 3 w 19"/>
                <a:gd name="T7" fmla="*/ 9 h 32"/>
                <a:gd name="T8" fmla="*/ 2 w 19"/>
                <a:gd name="T9" fmla="*/ 13 h 32"/>
                <a:gd name="T10" fmla="*/ 5 w 19"/>
                <a:gd name="T11" fmla="*/ 18 h 32"/>
                <a:gd name="T12" fmla="*/ 3 w 19"/>
                <a:gd name="T13" fmla="*/ 24 h 32"/>
                <a:gd name="T14" fmla="*/ 0 w 19"/>
                <a:gd name="T15" fmla="*/ 30 h 32"/>
                <a:gd name="T16" fmla="*/ 6 w 19"/>
                <a:gd name="T17" fmla="*/ 30 h 32"/>
                <a:gd name="T18" fmla="*/ 10 w 19"/>
                <a:gd name="T19" fmla="*/ 31 h 32"/>
                <a:gd name="T20" fmla="*/ 16 w 19"/>
                <a:gd name="T21" fmla="*/ 32 h 32"/>
                <a:gd name="T22" fmla="*/ 19 w 19"/>
                <a:gd name="T2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32">
                  <a:moveTo>
                    <a:pt x="12" y="0"/>
                  </a:moveTo>
                  <a:lnTo>
                    <a:pt x="9" y="4"/>
                  </a:lnTo>
                  <a:lnTo>
                    <a:pt x="6" y="6"/>
                  </a:lnTo>
                  <a:lnTo>
                    <a:pt x="3" y="9"/>
                  </a:lnTo>
                  <a:lnTo>
                    <a:pt x="2" y="13"/>
                  </a:lnTo>
                  <a:lnTo>
                    <a:pt x="5" y="18"/>
                  </a:lnTo>
                  <a:lnTo>
                    <a:pt x="3" y="2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0" y="31"/>
                  </a:lnTo>
                  <a:lnTo>
                    <a:pt x="16" y="32"/>
                  </a:lnTo>
                  <a:lnTo>
                    <a:pt x="19" y="3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7" name="Freeform 1561"/>
            <p:cNvSpPr>
              <a:spLocks/>
            </p:cNvSpPr>
            <p:nvPr/>
          </p:nvSpPr>
          <p:spPr bwMode="auto">
            <a:xfrm>
              <a:off x="9311269" y="-1850919"/>
              <a:ext cx="179330" cy="367739"/>
            </a:xfrm>
            <a:custGeom>
              <a:avLst/>
              <a:gdLst>
                <a:gd name="T0" fmla="*/ 60 w 79"/>
                <a:gd name="T1" fmla="*/ 0 h 162"/>
                <a:gd name="T2" fmla="*/ 61 w 79"/>
                <a:gd name="T3" fmla="*/ 4 h 162"/>
                <a:gd name="T4" fmla="*/ 69 w 79"/>
                <a:gd name="T5" fmla="*/ 41 h 162"/>
                <a:gd name="T6" fmla="*/ 69 w 79"/>
                <a:gd name="T7" fmla="*/ 46 h 162"/>
                <a:gd name="T8" fmla="*/ 75 w 79"/>
                <a:gd name="T9" fmla="*/ 81 h 162"/>
                <a:gd name="T10" fmla="*/ 76 w 79"/>
                <a:gd name="T11" fmla="*/ 89 h 162"/>
                <a:gd name="T12" fmla="*/ 78 w 79"/>
                <a:gd name="T13" fmla="*/ 98 h 162"/>
                <a:gd name="T14" fmla="*/ 79 w 79"/>
                <a:gd name="T15" fmla="*/ 136 h 162"/>
                <a:gd name="T16" fmla="*/ 79 w 79"/>
                <a:gd name="T17" fmla="*/ 144 h 162"/>
                <a:gd name="T18" fmla="*/ 79 w 79"/>
                <a:gd name="T19" fmla="*/ 154 h 162"/>
                <a:gd name="T20" fmla="*/ 78 w 79"/>
                <a:gd name="T21" fmla="*/ 160 h 162"/>
                <a:gd name="T22" fmla="*/ 75 w 79"/>
                <a:gd name="T23" fmla="*/ 160 h 162"/>
                <a:gd name="T24" fmla="*/ 63 w 79"/>
                <a:gd name="T25" fmla="*/ 162 h 162"/>
                <a:gd name="T26" fmla="*/ 56 w 79"/>
                <a:gd name="T27" fmla="*/ 162 h 162"/>
                <a:gd name="T28" fmla="*/ 48 w 79"/>
                <a:gd name="T29" fmla="*/ 159 h 162"/>
                <a:gd name="T30" fmla="*/ 35 w 79"/>
                <a:gd name="T31" fmla="*/ 154 h 162"/>
                <a:gd name="T32" fmla="*/ 26 w 79"/>
                <a:gd name="T33" fmla="*/ 154 h 162"/>
                <a:gd name="T34" fmla="*/ 10 w 79"/>
                <a:gd name="T35" fmla="*/ 154 h 162"/>
                <a:gd name="T36" fmla="*/ 0 w 79"/>
                <a:gd name="T37" fmla="*/ 151 h 162"/>
                <a:gd name="T38" fmla="*/ 1 w 79"/>
                <a:gd name="T39" fmla="*/ 138 h 162"/>
                <a:gd name="T40" fmla="*/ 3 w 79"/>
                <a:gd name="T41" fmla="*/ 126 h 162"/>
                <a:gd name="T42" fmla="*/ 5 w 79"/>
                <a:gd name="T43" fmla="*/ 109 h 162"/>
                <a:gd name="T44" fmla="*/ 5 w 79"/>
                <a:gd name="T45" fmla="*/ 100 h 162"/>
                <a:gd name="T46" fmla="*/ 4 w 79"/>
                <a:gd name="T47" fmla="*/ 93 h 162"/>
                <a:gd name="T48" fmla="*/ 4 w 79"/>
                <a:gd name="T49" fmla="*/ 84 h 162"/>
                <a:gd name="T50" fmla="*/ 4 w 79"/>
                <a:gd name="T51" fmla="*/ 75 h 162"/>
                <a:gd name="T52" fmla="*/ 7 w 79"/>
                <a:gd name="T53" fmla="*/ 47 h 162"/>
                <a:gd name="T54" fmla="*/ 9 w 79"/>
                <a:gd name="T55" fmla="*/ 42 h 162"/>
                <a:gd name="T56" fmla="*/ 9 w 79"/>
                <a:gd name="T57" fmla="*/ 3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9" h="162">
                  <a:moveTo>
                    <a:pt x="60" y="0"/>
                  </a:moveTo>
                  <a:lnTo>
                    <a:pt x="61" y="4"/>
                  </a:lnTo>
                  <a:lnTo>
                    <a:pt x="69" y="41"/>
                  </a:lnTo>
                  <a:lnTo>
                    <a:pt x="69" y="46"/>
                  </a:lnTo>
                  <a:lnTo>
                    <a:pt x="75" y="81"/>
                  </a:lnTo>
                  <a:lnTo>
                    <a:pt x="76" y="89"/>
                  </a:lnTo>
                  <a:lnTo>
                    <a:pt x="78" y="98"/>
                  </a:lnTo>
                  <a:lnTo>
                    <a:pt x="79" y="136"/>
                  </a:lnTo>
                  <a:lnTo>
                    <a:pt x="79" y="144"/>
                  </a:lnTo>
                  <a:lnTo>
                    <a:pt x="79" y="154"/>
                  </a:lnTo>
                  <a:lnTo>
                    <a:pt x="78" y="160"/>
                  </a:lnTo>
                  <a:lnTo>
                    <a:pt x="75" y="160"/>
                  </a:lnTo>
                  <a:lnTo>
                    <a:pt x="63" y="162"/>
                  </a:lnTo>
                  <a:lnTo>
                    <a:pt x="56" y="162"/>
                  </a:lnTo>
                  <a:lnTo>
                    <a:pt x="48" y="159"/>
                  </a:lnTo>
                  <a:lnTo>
                    <a:pt x="35" y="154"/>
                  </a:lnTo>
                  <a:lnTo>
                    <a:pt x="26" y="154"/>
                  </a:lnTo>
                  <a:lnTo>
                    <a:pt x="10" y="154"/>
                  </a:lnTo>
                  <a:lnTo>
                    <a:pt x="0" y="151"/>
                  </a:lnTo>
                  <a:lnTo>
                    <a:pt x="1" y="138"/>
                  </a:lnTo>
                  <a:lnTo>
                    <a:pt x="3" y="126"/>
                  </a:lnTo>
                  <a:lnTo>
                    <a:pt x="5" y="109"/>
                  </a:lnTo>
                  <a:lnTo>
                    <a:pt x="5" y="100"/>
                  </a:lnTo>
                  <a:lnTo>
                    <a:pt x="4" y="93"/>
                  </a:lnTo>
                  <a:lnTo>
                    <a:pt x="4" y="84"/>
                  </a:lnTo>
                  <a:lnTo>
                    <a:pt x="4" y="75"/>
                  </a:lnTo>
                  <a:lnTo>
                    <a:pt x="7" y="47"/>
                  </a:lnTo>
                  <a:lnTo>
                    <a:pt x="9" y="42"/>
                  </a:lnTo>
                  <a:lnTo>
                    <a:pt x="9" y="3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8" name="Freeform 1562"/>
            <p:cNvSpPr>
              <a:spLocks/>
            </p:cNvSpPr>
            <p:nvPr/>
          </p:nvSpPr>
          <p:spPr bwMode="auto">
            <a:xfrm>
              <a:off x="9311269" y="-1494529"/>
              <a:ext cx="108960" cy="213380"/>
            </a:xfrm>
            <a:custGeom>
              <a:avLst/>
              <a:gdLst>
                <a:gd name="T0" fmla="*/ 44 w 48"/>
                <a:gd name="T1" fmla="*/ 6 h 94"/>
                <a:gd name="T2" fmla="*/ 47 w 48"/>
                <a:gd name="T3" fmla="*/ 18 h 94"/>
                <a:gd name="T4" fmla="*/ 48 w 48"/>
                <a:gd name="T5" fmla="*/ 25 h 94"/>
                <a:gd name="T6" fmla="*/ 48 w 48"/>
                <a:gd name="T7" fmla="*/ 32 h 94"/>
                <a:gd name="T8" fmla="*/ 44 w 48"/>
                <a:gd name="T9" fmla="*/ 56 h 94"/>
                <a:gd name="T10" fmla="*/ 42 w 48"/>
                <a:gd name="T11" fmla="*/ 62 h 94"/>
                <a:gd name="T12" fmla="*/ 44 w 48"/>
                <a:gd name="T13" fmla="*/ 68 h 94"/>
                <a:gd name="T14" fmla="*/ 45 w 48"/>
                <a:gd name="T15" fmla="*/ 73 h 94"/>
                <a:gd name="T16" fmla="*/ 45 w 48"/>
                <a:gd name="T17" fmla="*/ 81 h 94"/>
                <a:gd name="T18" fmla="*/ 44 w 48"/>
                <a:gd name="T19" fmla="*/ 87 h 94"/>
                <a:gd name="T20" fmla="*/ 38 w 48"/>
                <a:gd name="T21" fmla="*/ 93 h 94"/>
                <a:gd name="T22" fmla="*/ 38 w 48"/>
                <a:gd name="T23" fmla="*/ 85 h 94"/>
                <a:gd name="T24" fmla="*/ 33 w 48"/>
                <a:gd name="T25" fmla="*/ 87 h 94"/>
                <a:gd name="T26" fmla="*/ 26 w 48"/>
                <a:gd name="T27" fmla="*/ 93 h 94"/>
                <a:gd name="T28" fmla="*/ 22 w 48"/>
                <a:gd name="T29" fmla="*/ 94 h 94"/>
                <a:gd name="T30" fmla="*/ 14 w 48"/>
                <a:gd name="T31" fmla="*/ 94 h 94"/>
                <a:gd name="T32" fmla="*/ 9 w 48"/>
                <a:gd name="T33" fmla="*/ 93 h 94"/>
                <a:gd name="T34" fmla="*/ 0 w 48"/>
                <a:gd name="T35" fmla="*/ 90 h 94"/>
                <a:gd name="T36" fmla="*/ 0 w 48"/>
                <a:gd name="T37" fmla="*/ 88 h 94"/>
                <a:gd name="T38" fmla="*/ 3 w 48"/>
                <a:gd name="T39" fmla="*/ 85 h 94"/>
                <a:gd name="T40" fmla="*/ 13 w 48"/>
                <a:gd name="T41" fmla="*/ 82 h 94"/>
                <a:gd name="T42" fmla="*/ 17 w 48"/>
                <a:gd name="T43" fmla="*/ 81 h 94"/>
                <a:gd name="T44" fmla="*/ 23 w 48"/>
                <a:gd name="T45" fmla="*/ 75 h 94"/>
                <a:gd name="T46" fmla="*/ 28 w 48"/>
                <a:gd name="T47" fmla="*/ 69 h 94"/>
                <a:gd name="T48" fmla="*/ 32 w 48"/>
                <a:gd name="T49" fmla="*/ 63 h 94"/>
                <a:gd name="T50" fmla="*/ 32 w 48"/>
                <a:gd name="T51" fmla="*/ 47 h 94"/>
                <a:gd name="T52" fmla="*/ 32 w 48"/>
                <a:gd name="T53" fmla="*/ 38 h 94"/>
                <a:gd name="T54" fmla="*/ 29 w 48"/>
                <a:gd name="T55" fmla="*/ 30 h 94"/>
                <a:gd name="T56" fmla="*/ 23 w 48"/>
                <a:gd name="T57" fmla="*/ 18 h 94"/>
                <a:gd name="T58" fmla="*/ 20 w 48"/>
                <a:gd name="T59" fmla="*/ 6 h 94"/>
                <a:gd name="T60" fmla="*/ 20 w 48"/>
                <a:gd name="T6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94">
                  <a:moveTo>
                    <a:pt x="44" y="6"/>
                  </a:moveTo>
                  <a:lnTo>
                    <a:pt x="47" y="18"/>
                  </a:lnTo>
                  <a:lnTo>
                    <a:pt x="48" y="25"/>
                  </a:lnTo>
                  <a:lnTo>
                    <a:pt x="48" y="32"/>
                  </a:lnTo>
                  <a:lnTo>
                    <a:pt x="44" y="56"/>
                  </a:lnTo>
                  <a:lnTo>
                    <a:pt x="42" y="62"/>
                  </a:lnTo>
                  <a:lnTo>
                    <a:pt x="44" y="68"/>
                  </a:lnTo>
                  <a:lnTo>
                    <a:pt x="45" y="73"/>
                  </a:lnTo>
                  <a:lnTo>
                    <a:pt x="45" y="81"/>
                  </a:lnTo>
                  <a:lnTo>
                    <a:pt x="44" y="87"/>
                  </a:lnTo>
                  <a:lnTo>
                    <a:pt x="38" y="93"/>
                  </a:lnTo>
                  <a:lnTo>
                    <a:pt x="38" y="85"/>
                  </a:lnTo>
                  <a:lnTo>
                    <a:pt x="33" y="87"/>
                  </a:lnTo>
                  <a:lnTo>
                    <a:pt x="26" y="93"/>
                  </a:lnTo>
                  <a:lnTo>
                    <a:pt x="22" y="94"/>
                  </a:lnTo>
                  <a:lnTo>
                    <a:pt x="14" y="94"/>
                  </a:lnTo>
                  <a:lnTo>
                    <a:pt x="9" y="93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3" y="85"/>
                  </a:lnTo>
                  <a:lnTo>
                    <a:pt x="13" y="82"/>
                  </a:lnTo>
                  <a:lnTo>
                    <a:pt x="17" y="81"/>
                  </a:lnTo>
                  <a:lnTo>
                    <a:pt x="23" y="75"/>
                  </a:lnTo>
                  <a:lnTo>
                    <a:pt x="28" y="69"/>
                  </a:lnTo>
                  <a:lnTo>
                    <a:pt x="32" y="63"/>
                  </a:lnTo>
                  <a:lnTo>
                    <a:pt x="32" y="47"/>
                  </a:lnTo>
                  <a:lnTo>
                    <a:pt x="32" y="38"/>
                  </a:lnTo>
                  <a:lnTo>
                    <a:pt x="29" y="30"/>
                  </a:lnTo>
                  <a:lnTo>
                    <a:pt x="23" y="18"/>
                  </a:lnTo>
                  <a:lnTo>
                    <a:pt x="20" y="6"/>
                  </a:lnTo>
                  <a:lnTo>
                    <a:pt x="20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89" name="Freeform 1563"/>
            <p:cNvSpPr>
              <a:spLocks/>
            </p:cNvSpPr>
            <p:nvPr/>
          </p:nvSpPr>
          <p:spPr bwMode="auto">
            <a:xfrm>
              <a:off x="9406608" y="-1474098"/>
              <a:ext cx="47671" cy="186140"/>
            </a:xfrm>
            <a:custGeom>
              <a:avLst/>
              <a:gdLst>
                <a:gd name="T0" fmla="*/ 21 w 21"/>
                <a:gd name="T1" fmla="*/ 0 h 82"/>
                <a:gd name="T2" fmla="*/ 19 w 21"/>
                <a:gd name="T3" fmla="*/ 7 h 82"/>
                <a:gd name="T4" fmla="*/ 18 w 21"/>
                <a:gd name="T5" fmla="*/ 17 h 82"/>
                <a:gd name="T6" fmla="*/ 16 w 21"/>
                <a:gd name="T7" fmla="*/ 25 h 82"/>
                <a:gd name="T8" fmla="*/ 16 w 21"/>
                <a:gd name="T9" fmla="*/ 37 h 82"/>
                <a:gd name="T10" fmla="*/ 14 w 21"/>
                <a:gd name="T11" fmla="*/ 43 h 82"/>
                <a:gd name="T12" fmla="*/ 12 w 21"/>
                <a:gd name="T13" fmla="*/ 50 h 82"/>
                <a:gd name="T14" fmla="*/ 10 w 21"/>
                <a:gd name="T15" fmla="*/ 60 h 82"/>
                <a:gd name="T16" fmla="*/ 9 w 21"/>
                <a:gd name="T17" fmla="*/ 68 h 82"/>
                <a:gd name="T18" fmla="*/ 15 w 21"/>
                <a:gd name="T19" fmla="*/ 73 h 82"/>
                <a:gd name="T20" fmla="*/ 12 w 21"/>
                <a:gd name="T21" fmla="*/ 81 h 82"/>
                <a:gd name="T22" fmla="*/ 10 w 21"/>
                <a:gd name="T23" fmla="*/ 82 h 82"/>
                <a:gd name="T24" fmla="*/ 3 w 21"/>
                <a:gd name="T25" fmla="*/ 81 h 82"/>
                <a:gd name="T26" fmla="*/ 0 w 21"/>
                <a:gd name="T2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82">
                  <a:moveTo>
                    <a:pt x="21" y="0"/>
                  </a:moveTo>
                  <a:lnTo>
                    <a:pt x="19" y="7"/>
                  </a:lnTo>
                  <a:lnTo>
                    <a:pt x="18" y="17"/>
                  </a:lnTo>
                  <a:lnTo>
                    <a:pt x="16" y="25"/>
                  </a:lnTo>
                  <a:lnTo>
                    <a:pt x="16" y="37"/>
                  </a:lnTo>
                  <a:lnTo>
                    <a:pt x="14" y="43"/>
                  </a:lnTo>
                  <a:lnTo>
                    <a:pt x="12" y="50"/>
                  </a:lnTo>
                  <a:lnTo>
                    <a:pt x="10" y="60"/>
                  </a:lnTo>
                  <a:lnTo>
                    <a:pt x="9" y="68"/>
                  </a:lnTo>
                  <a:lnTo>
                    <a:pt x="15" y="73"/>
                  </a:lnTo>
                  <a:lnTo>
                    <a:pt x="12" y="81"/>
                  </a:lnTo>
                  <a:lnTo>
                    <a:pt x="10" y="82"/>
                  </a:lnTo>
                  <a:lnTo>
                    <a:pt x="3" y="81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0" name="Freeform 1564"/>
            <p:cNvSpPr>
              <a:spLocks/>
            </p:cNvSpPr>
            <p:nvPr/>
          </p:nvSpPr>
          <p:spPr bwMode="auto">
            <a:xfrm>
              <a:off x="9261329" y="-2027978"/>
              <a:ext cx="129390" cy="326879"/>
            </a:xfrm>
            <a:custGeom>
              <a:avLst/>
              <a:gdLst>
                <a:gd name="T0" fmla="*/ 44 w 57"/>
                <a:gd name="T1" fmla="*/ 0 h 144"/>
                <a:gd name="T2" fmla="*/ 41 w 57"/>
                <a:gd name="T3" fmla="*/ 4 h 144"/>
                <a:gd name="T4" fmla="*/ 42 w 57"/>
                <a:gd name="T5" fmla="*/ 10 h 144"/>
                <a:gd name="T6" fmla="*/ 41 w 57"/>
                <a:gd name="T7" fmla="*/ 18 h 144"/>
                <a:gd name="T8" fmla="*/ 42 w 57"/>
                <a:gd name="T9" fmla="*/ 26 h 144"/>
                <a:gd name="T10" fmla="*/ 41 w 57"/>
                <a:gd name="T11" fmla="*/ 30 h 144"/>
                <a:gd name="T12" fmla="*/ 41 w 57"/>
                <a:gd name="T13" fmla="*/ 37 h 144"/>
                <a:gd name="T14" fmla="*/ 39 w 57"/>
                <a:gd name="T15" fmla="*/ 43 h 144"/>
                <a:gd name="T16" fmla="*/ 36 w 57"/>
                <a:gd name="T17" fmla="*/ 50 h 144"/>
                <a:gd name="T18" fmla="*/ 36 w 57"/>
                <a:gd name="T19" fmla="*/ 56 h 144"/>
                <a:gd name="T20" fmla="*/ 35 w 57"/>
                <a:gd name="T21" fmla="*/ 60 h 144"/>
                <a:gd name="T22" fmla="*/ 31 w 57"/>
                <a:gd name="T23" fmla="*/ 68 h 144"/>
                <a:gd name="T24" fmla="*/ 29 w 57"/>
                <a:gd name="T25" fmla="*/ 73 h 144"/>
                <a:gd name="T26" fmla="*/ 25 w 57"/>
                <a:gd name="T27" fmla="*/ 81 h 144"/>
                <a:gd name="T28" fmla="*/ 22 w 57"/>
                <a:gd name="T29" fmla="*/ 87 h 144"/>
                <a:gd name="T30" fmla="*/ 19 w 57"/>
                <a:gd name="T31" fmla="*/ 94 h 144"/>
                <a:gd name="T32" fmla="*/ 14 w 57"/>
                <a:gd name="T33" fmla="*/ 104 h 144"/>
                <a:gd name="T34" fmla="*/ 12 w 57"/>
                <a:gd name="T35" fmla="*/ 109 h 144"/>
                <a:gd name="T36" fmla="*/ 10 w 57"/>
                <a:gd name="T37" fmla="*/ 113 h 144"/>
                <a:gd name="T38" fmla="*/ 6 w 57"/>
                <a:gd name="T39" fmla="*/ 119 h 144"/>
                <a:gd name="T40" fmla="*/ 4 w 57"/>
                <a:gd name="T41" fmla="*/ 125 h 144"/>
                <a:gd name="T42" fmla="*/ 1 w 57"/>
                <a:gd name="T43" fmla="*/ 131 h 144"/>
                <a:gd name="T44" fmla="*/ 0 w 57"/>
                <a:gd name="T45" fmla="*/ 135 h 144"/>
                <a:gd name="T46" fmla="*/ 3 w 57"/>
                <a:gd name="T47" fmla="*/ 144 h 144"/>
                <a:gd name="T48" fmla="*/ 8 w 57"/>
                <a:gd name="T49" fmla="*/ 144 h 144"/>
                <a:gd name="T50" fmla="*/ 13 w 57"/>
                <a:gd name="T51" fmla="*/ 138 h 144"/>
                <a:gd name="T52" fmla="*/ 14 w 57"/>
                <a:gd name="T53" fmla="*/ 132 h 144"/>
                <a:gd name="T54" fmla="*/ 14 w 57"/>
                <a:gd name="T55" fmla="*/ 126 h 144"/>
                <a:gd name="T56" fmla="*/ 16 w 57"/>
                <a:gd name="T57" fmla="*/ 118 h 144"/>
                <a:gd name="T58" fmla="*/ 20 w 57"/>
                <a:gd name="T59" fmla="*/ 110 h 144"/>
                <a:gd name="T60" fmla="*/ 26 w 57"/>
                <a:gd name="T61" fmla="*/ 104 h 144"/>
                <a:gd name="T62" fmla="*/ 31 w 57"/>
                <a:gd name="T63" fmla="*/ 97 h 144"/>
                <a:gd name="T64" fmla="*/ 33 w 57"/>
                <a:gd name="T65" fmla="*/ 90 h 144"/>
                <a:gd name="T66" fmla="*/ 41 w 57"/>
                <a:gd name="T67" fmla="*/ 81 h 144"/>
                <a:gd name="T68" fmla="*/ 47 w 57"/>
                <a:gd name="T69" fmla="*/ 73 h 144"/>
                <a:gd name="T70" fmla="*/ 50 w 57"/>
                <a:gd name="T71" fmla="*/ 66 h 144"/>
                <a:gd name="T72" fmla="*/ 53 w 57"/>
                <a:gd name="T73" fmla="*/ 59 h 144"/>
                <a:gd name="T74" fmla="*/ 54 w 57"/>
                <a:gd name="T75" fmla="*/ 49 h 144"/>
                <a:gd name="T76" fmla="*/ 55 w 57"/>
                <a:gd name="T77" fmla="*/ 41 h 144"/>
                <a:gd name="T78" fmla="*/ 55 w 57"/>
                <a:gd name="T79" fmla="*/ 34 h 144"/>
                <a:gd name="T80" fmla="*/ 57 w 57"/>
                <a:gd name="T81" fmla="*/ 24 h 144"/>
                <a:gd name="T82" fmla="*/ 57 w 57"/>
                <a:gd name="T83" fmla="*/ 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144">
                  <a:moveTo>
                    <a:pt x="44" y="0"/>
                  </a:moveTo>
                  <a:lnTo>
                    <a:pt x="41" y="4"/>
                  </a:lnTo>
                  <a:lnTo>
                    <a:pt x="42" y="10"/>
                  </a:lnTo>
                  <a:lnTo>
                    <a:pt x="41" y="18"/>
                  </a:lnTo>
                  <a:lnTo>
                    <a:pt x="42" y="26"/>
                  </a:lnTo>
                  <a:lnTo>
                    <a:pt x="41" y="30"/>
                  </a:lnTo>
                  <a:lnTo>
                    <a:pt x="41" y="37"/>
                  </a:lnTo>
                  <a:lnTo>
                    <a:pt x="39" y="43"/>
                  </a:lnTo>
                  <a:lnTo>
                    <a:pt x="36" y="50"/>
                  </a:lnTo>
                  <a:lnTo>
                    <a:pt x="36" y="56"/>
                  </a:lnTo>
                  <a:lnTo>
                    <a:pt x="35" y="60"/>
                  </a:lnTo>
                  <a:lnTo>
                    <a:pt x="31" y="68"/>
                  </a:lnTo>
                  <a:lnTo>
                    <a:pt x="29" y="73"/>
                  </a:lnTo>
                  <a:lnTo>
                    <a:pt x="25" y="81"/>
                  </a:lnTo>
                  <a:lnTo>
                    <a:pt x="22" y="87"/>
                  </a:lnTo>
                  <a:lnTo>
                    <a:pt x="19" y="94"/>
                  </a:lnTo>
                  <a:lnTo>
                    <a:pt x="14" y="104"/>
                  </a:lnTo>
                  <a:lnTo>
                    <a:pt x="12" y="109"/>
                  </a:lnTo>
                  <a:lnTo>
                    <a:pt x="10" y="113"/>
                  </a:lnTo>
                  <a:lnTo>
                    <a:pt x="6" y="119"/>
                  </a:lnTo>
                  <a:lnTo>
                    <a:pt x="4" y="125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3" y="144"/>
                  </a:lnTo>
                  <a:lnTo>
                    <a:pt x="8" y="144"/>
                  </a:lnTo>
                  <a:lnTo>
                    <a:pt x="13" y="138"/>
                  </a:lnTo>
                  <a:lnTo>
                    <a:pt x="14" y="132"/>
                  </a:lnTo>
                  <a:lnTo>
                    <a:pt x="14" y="126"/>
                  </a:lnTo>
                  <a:lnTo>
                    <a:pt x="16" y="118"/>
                  </a:lnTo>
                  <a:lnTo>
                    <a:pt x="20" y="110"/>
                  </a:lnTo>
                  <a:lnTo>
                    <a:pt x="26" y="104"/>
                  </a:lnTo>
                  <a:lnTo>
                    <a:pt x="31" y="97"/>
                  </a:lnTo>
                  <a:lnTo>
                    <a:pt x="33" y="90"/>
                  </a:lnTo>
                  <a:lnTo>
                    <a:pt x="41" y="81"/>
                  </a:lnTo>
                  <a:lnTo>
                    <a:pt x="47" y="73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4" y="49"/>
                  </a:lnTo>
                  <a:lnTo>
                    <a:pt x="55" y="41"/>
                  </a:lnTo>
                  <a:lnTo>
                    <a:pt x="55" y="34"/>
                  </a:lnTo>
                  <a:lnTo>
                    <a:pt x="57" y="24"/>
                  </a:lnTo>
                  <a:lnTo>
                    <a:pt x="57" y="21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1" name="Freeform 1565"/>
            <p:cNvSpPr>
              <a:spLocks/>
            </p:cNvSpPr>
            <p:nvPr/>
          </p:nvSpPr>
          <p:spPr bwMode="auto">
            <a:xfrm>
              <a:off x="9395258" y="-1937177"/>
              <a:ext cx="81720" cy="79452"/>
            </a:xfrm>
            <a:custGeom>
              <a:avLst/>
              <a:gdLst>
                <a:gd name="T0" fmla="*/ 36 w 36"/>
                <a:gd name="T1" fmla="*/ 0 h 35"/>
                <a:gd name="T2" fmla="*/ 32 w 36"/>
                <a:gd name="T3" fmla="*/ 7 h 35"/>
                <a:gd name="T4" fmla="*/ 33 w 36"/>
                <a:gd name="T5" fmla="*/ 16 h 35"/>
                <a:gd name="T6" fmla="*/ 30 w 36"/>
                <a:gd name="T7" fmla="*/ 23 h 35"/>
                <a:gd name="T8" fmla="*/ 27 w 36"/>
                <a:gd name="T9" fmla="*/ 35 h 35"/>
                <a:gd name="T10" fmla="*/ 15 w 36"/>
                <a:gd name="T11" fmla="*/ 33 h 35"/>
                <a:gd name="T12" fmla="*/ 8 w 36"/>
                <a:gd name="T13" fmla="*/ 32 h 35"/>
                <a:gd name="T14" fmla="*/ 0 w 36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5">
                  <a:moveTo>
                    <a:pt x="36" y="0"/>
                  </a:moveTo>
                  <a:lnTo>
                    <a:pt x="32" y="7"/>
                  </a:lnTo>
                  <a:lnTo>
                    <a:pt x="33" y="16"/>
                  </a:lnTo>
                  <a:lnTo>
                    <a:pt x="30" y="23"/>
                  </a:lnTo>
                  <a:lnTo>
                    <a:pt x="27" y="35"/>
                  </a:lnTo>
                  <a:lnTo>
                    <a:pt x="15" y="33"/>
                  </a:lnTo>
                  <a:lnTo>
                    <a:pt x="8" y="32"/>
                  </a:lnTo>
                  <a:lnTo>
                    <a:pt x="0" y="3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2" name="Freeform 1566"/>
            <p:cNvSpPr>
              <a:spLocks/>
            </p:cNvSpPr>
            <p:nvPr/>
          </p:nvSpPr>
          <p:spPr bwMode="auto">
            <a:xfrm>
              <a:off x="9386168" y="-2037058"/>
              <a:ext cx="20431" cy="59020"/>
            </a:xfrm>
            <a:custGeom>
              <a:avLst/>
              <a:gdLst>
                <a:gd name="T0" fmla="*/ 0 w 9"/>
                <a:gd name="T1" fmla="*/ 0 h 26"/>
                <a:gd name="T2" fmla="*/ 6 w 9"/>
                <a:gd name="T3" fmla="*/ 1 h 26"/>
                <a:gd name="T4" fmla="*/ 8 w 9"/>
                <a:gd name="T5" fmla="*/ 6 h 26"/>
                <a:gd name="T6" fmla="*/ 9 w 9"/>
                <a:gd name="T7" fmla="*/ 14 h 26"/>
                <a:gd name="T8" fmla="*/ 8 w 9"/>
                <a:gd name="T9" fmla="*/ 20 h 26"/>
                <a:gd name="T10" fmla="*/ 4 w 9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6">
                  <a:moveTo>
                    <a:pt x="0" y="0"/>
                  </a:moveTo>
                  <a:lnTo>
                    <a:pt x="6" y="1"/>
                  </a:lnTo>
                  <a:lnTo>
                    <a:pt x="8" y="6"/>
                  </a:lnTo>
                  <a:lnTo>
                    <a:pt x="9" y="14"/>
                  </a:lnTo>
                  <a:lnTo>
                    <a:pt x="8" y="20"/>
                  </a:lnTo>
                  <a:lnTo>
                    <a:pt x="4" y="26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3" name="Freeform 1567"/>
            <p:cNvSpPr>
              <a:spLocks/>
            </p:cNvSpPr>
            <p:nvPr/>
          </p:nvSpPr>
          <p:spPr bwMode="auto">
            <a:xfrm>
              <a:off x="9331688" y="-1971229"/>
              <a:ext cx="15891" cy="56750"/>
            </a:xfrm>
            <a:custGeom>
              <a:avLst/>
              <a:gdLst>
                <a:gd name="T0" fmla="*/ 7 w 7"/>
                <a:gd name="T1" fmla="*/ 0 h 25"/>
                <a:gd name="T2" fmla="*/ 4 w 7"/>
                <a:gd name="T3" fmla="*/ 7 h 25"/>
                <a:gd name="T4" fmla="*/ 1 w 7"/>
                <a:gd name="T5" fmla="*/ 10 h 25"/>
                <a:gd name="T6" fmla="*/ 0 w 7"/>
                <a:gd name="T7" fmla="*/ 16 h 25"/>
                <a:gd name="T8" fmla="*/ 1 w 7"/>
                <a:gd name="T9" fmla="*/ 20 h 25"/>
                <a:gd name="T10" fmla="*/ 4 w 7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5">
                  <a:moveTo>
                    <a:pt x="7" y="0"/>
                  </a:moveTo>
                  <a:lnTo>
                    <a:pt x="4" y="7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4" y="25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4" name="Line 1568"/>
            <p:cNvSpPr>
              <a:spLocks noChangeShapeType="1"/>
            </p:cNvSpPr>
            <p:nvPr/>
          </p:nvSpPr>
          <p:spPr bwMode="auto">
            <a:xfrm>
              <a:off x="9395253" y="-2057488"/>
              <a:ext cx="0" cy="15891"/>
            </a:xfrm>
            <a:prstGeom prst="line">
              <a:avLst/>
            </a:pr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5" name="Freeform 1569"/>
            <p:cNvSpPr>
              <a:spLocks/>
            </p:cNvSpPr>
            <p:nvPr/>
          </p:nvSpPr>
          <p:spPr bwMode="auto">
            <a:xfrm>
              <a:off x="9011590" y="-2125588"/>
              <a:ext cx="204299" cy="365470"/>
            </a:xfrm>
            <a:custGeom>
              <a:avLst/>
              <a:gdLst>
                <a:gd name="T0" fmla="*/ 90 w 90"/>
                <a:gd name="T1" fmla="*/ 9 h 161"/>
                <a:gd name="T2" fmla="*/ 83 w 90"/>
                <a:gd name="T3" fmla="*/ 5 h 161"/>
                <a:gd name="T4" fmla="*/ 70 w 90"/>
                <a:gd name="T5" fmla="*/ 0 h 161"/>
                <a:gd name="T6" fmla="*/ 55 w 90"/>
                <a:gd name="T7" fmla="*/ 2 h 161"/>
                <a:gd name="T8" fmla="*/ 41 w 90"/>
                <a:gd name="T9" fmla="*/ 6 h 161"/>
                <a:gd name="T10" fmla="*/ 30 w 90"/>
                <a:gd name="T11" fmla="*/ 11 h 161"/>
                <a:gd name="T12" fmla="*/ 19 w 90"/>
                <a:gd name="T13" fmla="*/ 17 h 161"/>
                <a:gd name="T14" fmla="*/ 14 w 90"/>
                <a:gd name="T15" fmla="*/ 21 h 161"/>
                <a:gd name="T16" fmla="*/ 13 w 90"/>
                <a:gd name="T17" fmla="*/ 28 h 161"/>
                <a:gd name="T18" fmla="*/ 11 w 90"/>
                <a:gd name="T19" fmla="*/ 34 h 161"/>
                <a:gd name="T20" fmla="*/ 11 w 90"/>
                <a:gd name="T21" fmla="*/ 43 h 161"/>
                <a:gd name="T22" fmla="*/ 10 w 90"/>
                <a:gd name="T23" fmla="*/ 50 h 161"/>
                <a:gd name="T24" fmla="*/ 7 w 90"/>
                <a:gd name="T25" fmla="*/ 59 h 161"/>
                <a:gd name="T26" fmla="*/ 5 w 90"/>
                <a:gd name="T27" fmla="*/ 67 h 161"/>
                <a:gd name="T28" fmla="*/ 4 w 90"/>
                <a:gd name="T29" fmla="*/ 80 h 161"/>
                <a:gd name="T30" fmla="*/ 2 w 90"/>
                <a:gd name="T31" fmla="*/ 88 h 161"/>
                <a:gd name="T32" fmla="*/ 2 w 90"/>
                <a:gd name="T33" fmla="*/ 93 h 161"/>
                <a:gd name="T34" fmla="*/ 2 w 90"/>
                <a:gd name="T35" fmla="*/ 100 h 161"/>
                <a:gd name="T36" fmla="*/ 2 w 90"/>
                <a:gd name="T37" fmla="*/ 105 h 161"/>
                <a:gd name="T38" fmla="*/ 4 w 90"/>
                <a:gd name="T39" fmla="*/ 111 h 161"/>
                <a:gd name="T40" fmla="*/ 2 w 90"/>
                <a:gd name="T41" fmla="*/ 116 h 161"/>
                <a:gd name="T42" fmla="*/ 1 w 90"/>
                <a:gd name="T43" fmla="*/ 127 h 161"/>
                <a:gd name="T44" fmla="*/ 1 w 90"/>
                <a:gd name="T45" fmla="*/ 135 h 161"/>
                <a:gd name="T46" fmla="*/ 1 w 90"/>
                <a:gd name="T47" fmla="*/ 144 h 161"/>
                <a:gd name="T48" fmla="*/ 0 w 90"/>
                <a:gd name="T49" fmla="*/ 152 h 161"/>
                <a:gd name="T50" fmla="*/ 0 w 90"/>
                <a:gd name="T51" fmla="*/ 158 h 161"/>
                <a:gd name="T52" fmla="*/ 1 w 90"/>
                <a:gd name="T53" fmla="*/ 161 h 161"/>
                <a:gd name="T54" fmla="*/ 7 w 90"/>
                <a:gd name="T55" fmla="*/ 158 h 161"/>
                <a:gd name="T56" fmla="*/ 11 w 90"/>
                <a:gd name="T57" fmla="*/ 155 h 161"/>
                <a:gd name="T58" fmla="*/ 16 w 90"/>
                <a:gd name="T59" fmla="*/ 153 h 161"/>
                <a:gd name="T60" fmla="*/ 17 w 90"/>
                <a:gd name="T61" fmla="*/ 155 h 161"/>
                <a:gd name="T62" fmla="*/ 19 w 90"/>
                <a:gd name="T63" fmla="*/ 149 h 161"/>
                <a:gd name="T64" fmla="*/ 20 w 90"/>
                <a:gd name="T65" fmla="*/ 139 h 161"/>
                <a:gd name="T66" fmla="*/ 22 w 90"/>
                <a:gd name="T67" fmla="*/ 133 h 161"/>
                <a:gd name="T68" fmla="*/ 23 w 90"/>
                <a:gd name="T69" fmla="*/ 124 h 161"/>
                <a:gd name="T70" fmla="*/ 26 w 90"/>
                <a:gd name="T71" fmla="*/ 116 h 161"/>
                <a:gd name="T72" fmla="*/ 29 w 90"/>
                <a:gd name="T73" fmla="*/ 108 h 161"/>
                <a:gd name="T74" fmla="*/ 29 w 90"/>
                <a:gd name="T75" fmla="*/ 100 h 161"/>
                <a:gd name="T76" fmla="*/ 30 w 90"/>
                <a:gd name="T77" fmla="*/ 93 h 161"/>
                <a:gd name="T78" fmla="*/ 30 w 90"/>
                <a:gd name="T79" fmla="*/ 86 h 161"/>
                <a:gd name="T80" fmla="*/ 32 w 90"/>
                <a:gd name="T81" fmla="*/ 7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61">
                  <a:moveTo>
                    <a:pt x="90" y="9"/>
                  </a:moveTo>
                  <a:lnTo>
                    <a:pt x="83" y="5"/>
                  </a:lnTo>
                  <a:lnTo>
                    <a:pt x="70" y="0"/>
                  </a:lnTo>
                  <a:lnTo>
                    <a:pt x="55" y="2"/>
                  </a:lnTo>
                  <a:lnTo>
                    <a:pt x="41" y="6"/>
                  </a:lnTo>
                  <a:lnTo>
                    <a:pt x="30" y="11"/>
                  </a:lnTo>
                  <a:lnTo>
                    <a:pt x="19" y="17"/>
                  </a:lnTo>
                  <a:lnTo>
                    <a:pt x="14" y="21"/>
                  </a:lnTo>
                  <a:lnTo>
                    <a:pt x="13" y="28"/>
                  </a:lnTo>
                  <a:lnTo>
                    <a:pt x="11" y="34"/>
                  </a:lnTo>
                  <a:lnTo>
                    <a:pt x="11" y="43"/>
                  </a:lnTo>
                  <a:lnTo>
                    <a:pt x="10" y="50"/>
                  </a:lnTo>
                  <a:lnTo>
                    <a:pt x="7" y="59"/>
                  </a:lnTo>
                  <a:lnTo>
                    <a:pt x="5" y="67"/>
                  </a:lnTo>
                  <a:lnTo>
                    <a:pt x="4" y="80"/>
                  </a:lnTo>
                  <a:lnTo>
                    <a:pt x="2" y="88"/>
                  </a:lnTo>
                  <a:lnTo>
                    <a:pt x="2" y="93"/>
                  </a:lnTo>
                  <a:lnTo>
                    <a:pt x="2" y="100"/>
                  </a:lnTo>
                  <a:lnTo>
                    <a:pt x="2" y="105"/>
                  </a:lnTo>
                  <a:lnTo>
                    <a:pt x="4" y="111"/>
                  </a:lnTo>
                  <a:lnTo>
                    <a:pt x="2" y="116"/>
                  </a:lnTo>
                  <a:lnTo>
                    <a:pt x="1" y="127"/>
                  </a:lnTo>
                  <a:lnTo>
                    <a:pt x="1" y="135"/>
                  </a:lnTo>
                  <a:lnTo>
                    <a:pt x="1" y="144"/>
                  </a:lnTo>
                  <a:lnTo>
                    <a:pt x="0" y="152"/>
                  </a:lnTo>
                  <a:lnTo>
                    <a:pt x="0" y="158"/>
                  </a:lnTo>
                  <a:lnTo>
                    <a:pt x="1" y="161"/>
                  </a:lnTo>
                  <a:lnTo>
                    <a:pt x="7" y="158"/>
                  </a:lnTo>
                  <a:lnTo>
                    <a:pt x="11" y="155"/>
                  </a:lnTo>
                  <a:lnTo>
                    <a:pt x="16" y="153"/>
                  </a:lnTo>
                  <a:lnTo>
                    <a:pt x="17" y="155"/>
                  </a:lnTo>
                  <a:lnTo>
                    <a:pt x="19" y="149"/>
                  </a:lnTo>
                  <a:lnTo>
                    <a:pt x="20" y="139"/>
                  </a:lnTo>
                  <a:lnTo>
                    <a:pt x="22" y="133"/>
                  </a:lnTo>
                  <a:lnTo>
                    <a:pt x="23" y="124"/>
                  </a:lnTo>
                  <a:lnTo>
                    <a:pt x="26" y="116"/>
                  </a:lnTo>
                  <a:lnTo>
                    <a:pt x="29" y="108"/>
                  </a:lnTo>
                  <a:lnTo>
                    <a:pt x="29" y="100"/>
                  </a:lnTo>
                  <a:lnTo>
                    <a:pt x="30" y="93"/>
                  </a:lnTo>
                  <a:lnTo>
                    <a:pt x="30" y="86"/>
                  </a:lnTo>
                  <a:lnTo>
                    <a:pt x="32" y="77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6" name="Freeform 1570"/>
            <p:cNvSpPr>
              <a:spLocks/>
            </p:cNvSpPr>
            <p:nvPr/>
          </p:nvSpPr>
          <p:spPr bwMode="auto">
            <a:xfrm>
              <a:off x="9077420" y="-1823679"/>
              <a:ext cx="99880" cy="522100"/>
            </a:xfrm>
            <a:custGeom>
              <a:avLst/>
              <a:gdLst>
                <a:gd name="T0" fmla="*/ 7 w 44"/>
                <a:gd name="T1" fmla="*/ 0 h 230"/>
                <a:gd name="T2" fmla="*/ 4 w 44"/>
                <a:gd name="T3" fmla="*/ 10 h 230"/>
                <a:gd name="T4" fmla="*/ 1 w 44"/>
                <a:gd name="T5" fmla="*/ 17 h 230"/>
                <a:gd name="T6" fmla="*/ 1 w 44"/>
                <a:gd name="T7" fmla="*/ 28 h 230"/>
                <a:gd name="T8" fmla="*/ 0 w 44"/>
                <a:gd name="T9" fmla="*/ 35 h 230"/>
                <a:gd name="T10" fmla="*/ 3 w 44"/>
                <a:gd name="T11" fmla="*/ 44 h 230"/>
                <a:gd name="T12" fmla="*/ 4 w 44"/>
                <a:gd name="T13" fmla="*/ 53 h 230"/>
                <a:gd name="T14" fmla="*/ 7 w 44"/>
                <a:gd name="T15" fmla="*/ 64 h 230"/>
                <a:gd name="T16" fmla="*/ 6 w 44"/>
                <a:gd name="T17" fmla="*/ 77 h 230"/>
                <a:gd name="T18" fmla="*/ 6 w 44"/>
                <a:gd name="T19" fmla="*/ 82 h 230"/>
                <a:gd name="T20" fmla="*/ 6 w 44"/>
                <a:gd name="T21" fmla="*/ 92 h 230"/>
                <a:gd name="T22" fmla="*/ 4 w 44"/>
                <a:gd name="T23" fmla="*/ 105 h 230"/>
                <a:gd name="T24" fmla="*/ 4 w 44"/>
                <a:gd name="T25" fmla="*/ 113 h 230"/>
                <a:gd name="T26" fmla="*/ 4 w 44"/>
                <a:gd name="T27" fmla="*/ 120 h 230"/>
                <a:gd name="T28" fmla="*/ 19 w 44"/>
                <a:gd name="T29" fmla="*/ 119 h 230"/>
                <a:gd name="T30" fmla="*/ 3 w 44"/>
                <a:gd name="T31" fmla="*/ 120 h 230"/>
                <a:gd name="T32" fmla="*/ 7 w 44"/>
                <a:gd name="T33" fmla="*/ 122 h 230"/>
                <a:gd name="T34" fmla="*/ 6 w 44"/>
                <a:gd name="T35" fmla="*/ 130 h 230"/>
                <a:gd name="T36" fmla="*/ 4 w 44"/>
                <a:gd name="T37" fmla="*/ 138 h 230"/>
                <a:gd name="T38" fmla="*/ 3 w 44"/>
                <a:gd name="T39" fmla="*/ 145 h 230"/>
                <a:gd name="T40" fmla="*/ 3 w 44"/>
                <a:gd name="T41" fmla="*/ 156 h 230"/>
                <a:gd name="T42" fmla="*/ 0 w 44"/>
                <a:gd name="T43" fmla="*/ 171 h 230"/>
                <a:gd name="T44" fmla="*/ 0 w 44"/>
                <a:gd name="T45" fmla="*/ 186 h 230"/>
                <a:gd name="T46" fmla="*/ 0 w 44"/>
                <a:gd name="T47" fmla="*/ 199 h 230"/>
                <a:gd name="T48" fmla="*/ 0 w 44"/>
                <a:gd name="T49" fmla="*/ 210 h 230"/>
                <a:gd name="T50" fmla="*/ 1 w 44"/>
                <a:gd name="T51" fmla="*/ 218 h 230"/>
                <a:gd name="T52" fmla="*/ 3 w 44"/>
                <a:gd name="T53" fmla="*/ 227 h 230"/>
                <a:gd name="T54" fmla="*/ 10 w 44"/>
                <a:gd name="T55" fmla="*/ 229 h 230"/>
                <a:gd name="T56" fmla="*/ 14 w 44"/>
                <a:gd name="T57" fmla="*/ 229 h 230"/>
                <a:gd name="T58" fmla="*/ 20 w 44"/>
                <a:gd name="T59" fmla="*/ 229 h 230"/>
                <a:gd name="T60" fmla="*/ 26 w 44"/>
                <a:gd name="T61" fmla="*/ 230 h 230"/>
                <a:gd name="T62" fmla="*/ 32 w 44"/>
                <a:gd name="T63" fmla="*/ 229 h 230"/>
                <a:gd name="T64" fmla="*/ 38 w 44"/>
                <a:gd name="T65" fmla="*/ 224 h 230"/>
                <a:gd name="T66" fmla="*/ 42 w 44"/>
                <a:gd name="T67" fmla="*/ 218 h 230"/>
                <a:gd name="T68" fmla="*/ 41 w 44"/>
                <a:gd name="T69" fmla="*/ 218 h 230"/>
                <a:gd name="T70" fmla="*/ 40 w 44"/>
                <a:gd name="T71" fmla="*/ 201 h 230"/>
                <a:gd name="T72" fmla="*/ 40 w 44"/>
                <a:gd name="T73" fmla="*/ 195 h 230"/>
                <a:gd name="T74" fmla="*/ 38 w 44"/>
                <a:gd name="T75" fmla="*/ 185 h 230"/>
                <a:gd name="T76" fmla="*/ 38 w 44"/>
                <a:gd name="T77" fmla="*/ 177 h 230"/>
                <a:gd name="T78" fmla="*/ 37 w 44"/>
                <a:gd name="T79" fmla="*/ 164 h 230"/>
                <a:gd name="T80" fmla="*/ 37 w 44"/>
                <a:gd name="T81" fmla="*/ 154 h 230"/>
                <a:gd name="T82" fmla="*/ 38 w 44"/>
                <a:gd name="T83" fmla="*/ 141 h 230"/>
                <a:gd name="T84" fmla="*/ 38 w 44"/>
                <a:gd name="T85" fmla="*/ 126 h 230"/>
                <a:gd name="T86" fmla="*/ 38 w 44"/>
                <a:gd name="T87" fmla="*/ 114 h 230"/>
                <a:gd name="T88" fmla="*/ 38 w 44"/>
                <a:gd name="T89" fmla="*/ 104 h 230"/>
                <a:gd name="T90" fmla="*/ 40 w 44"/>
                <a:gd name="T91" fmla="*/ 91 h 230"/>
                <a:gd name="T92" fmla="*/ 40 w 44"/>
                <a:gd name="T93" fmla="*/ 81 h 230"/>
                <a:gd name="T94" fmla="*/ 41 w 44"/>
                <a:gd name="T95" fmla="*/ 72 h 230"/>
                <a:gd name="T96" fmla="*/ 42 w 44"/>
                <a:gd name="T97" fmla="*/ 66 h 230"/>
                <a:gd name="T98" fmla="*/ 44 w 44"/>
                <a:gd name="T99" fmla="*/ 6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230">
                  <a:moveTo>
                    <a:pt x="7" y="0"/>
                  </a:moveTo>
                  <a:lnTo>
                    <a:pt x="4" y="10"/>
                  </a:lnTo>
                  <a:lnTo>
                    <a:pt x="1" y="17"/>
                  </a:lnTo>
                  <a:lnTo>
                    <a:pt x="1" y="28"/>
                  </a:lnTo>
                  <a:lnTo>
                    <a:pt x="0" y="35"/>
                  </a:lnTo>
                  <a:lnTo>
                    <a:pt x="3" y="44"/>
                  </a:lnTo>
                  <a:lnTo>
                    <a:pt x="4" y="53"/>
                  </a:lnTo>
                  <a:lnTo>
                    <a:pt x="7" y="64"/>
                  </a:lnTo>
                  <a:lnTo>
                    <a:pt x="6" y="77"/>
                  </a:lnTo>
                  <a:lnTo>
                    <a:pt x="6" y="82"/>
                  </a:lnTo>
                  <a:lnTo>
                    <a:pt x="6" y="92"/>
                  </a:lnTo>
                  <a:lnTo>
                    <a:pt x="4" y="105"/>
                  </a:lnTo>
                  <a:lnTo>
                    <a:pt x="4" y="113"/>
                  </a:lnTo>
                  <a:lnTo>
                    <a:pt x="4" y="120"/>
                  </a:lnTo>
                  <a:lnTo>
                    <a:pt x="19" y="119"/>
                  </a:lnTo>
                  <a:lnTo>
                    <a:pt x="3" y="120"/>
                  </a:lnTo>
                  <a:lnTo>
                    <a:pt x="7" y="122"/>
                  </a:lnTo>
                  <a:lnTo>
                    <a:pt x="6" y="130"/>
                  </a:lnTo>
                  <a:lnTo>
                    <a:pt x="4" y="138"/>
                  </a:lnTo>
                  <a:lnTo>
                    <a:pt x="3" y="145"/>
                  </a:lnTo>
                  <a:lnTo>
                    <a:pt x="3" y="156"/>
                  </a:lnTo>
                  <a:lnTo>
                    <a:pt x="0" y="171"/>
                  </a:lnTo>
                  <a:lnTo>
                    <a:pt x="0" y="186"/>
                  </a:lnTo>
                  <a:lnTo>
                    <a:pt x="0" y="199"/>
                  </a:lnTo>
                  <a:lnTo>
                    <a:pt x="0" y="210"/>
                  </a:lnTo>
                  <a:lnTo>
                    <a:pt x="1" y="218"/>
                  </a:lnTo>
                  <a:lnTo>
                    <a:pt x="3" y="227"/>
                  </a:lnTo>
                  <a:lnTo>
                    <a:pt x="10" y="229"/>
                  </a:lnTo>
                  <a:lnTo>
                    <a:pt x="14" y="229"/>
                  </a:lnTo>
                  <a:lnTo>
                    <a:pt x="20" y="229"/>
                  </a:lnTo>
                  <a:lnTo>
                    <a:pt x="26" y="230"/>
                  </a:lnTo>
                  <a:lnTo>
                    <a:pt x="32" y="229"/>
                  </a:lnTo>
                  <a:lnTo>
                    <a:pt x="38" y="224"/>
                  </a:lnTo>
                  <a:lnTo>
                    <a:pt x="42" y="218"/>
                  </a:lnTo>
                  <a:lnTo>
                    <a:pt x="41" y="218"/>
                  </a:lnTo>
                  <a:lnTo>
                    <a:pt x="40" y="201"/>
                  </a:lnTo>
                  <a:lnTo>
                    <a:pt x="40" y="195"/>
                  </a:lnTo>
                  <a:lnTo>
                    <a:pt x="38" y="185"/>
                  </a:lnTo>
                  <a:lnTo>
                    <a:pt x="38" y="177"/>
                  </a:lnTo>
                  <a:lnTo>
                    <a:pt x="37" y="164"/>
                  </a:lnTo>
                  <a:lnTo>
                    <a:pt x="37" y="154"/>
                  </a:lnTo>
                  <a:lnTo>
                    <a:pt x="38" y="141"/>
                  </a:lnTo>
                  <a:lnTo>
                    <a:pt x="38" y="126"/>
                  </a:lnTo>
                  <a:lnTo>
                    <a:pt x="38" y="114"/>
                  </a:lnTo>
                  <a:lnTo>
                    <a:pt x="38" y="104"/>
                  </a:lnTo>
                  <a:lnTo>
                    <a:pt x="40" y="91"/>
                  </a:lnTo>
                  <a:lnTo>
                    <a:pt x="40" y="81"/>
                  </a:lnTo>
                  <a:lnTo>
                    <a:pt x="41" y="72"/>
                  </a:lnTo>
                  <a:lnTo>
                    <a:pt x="42" y="66"/>
                  </a:lnTo>
                  <a:lnTo>
                    <a:pt x="44" y="62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7" name="Freeform 1571"/>
            <p:cNvSpPr>
              <a:spLocks/>
            </p:cNvSpPr>
            <p:nvPr/>
          </p:nvSpPr>
          <p:spPr bwMode="auto">
            <a:xfrm>
              <a:off x="9113740" y="-1297039"/>
              <a:ext cx="43131" cy="13620"/>
            </a:xfrm>
            <a:custGeom>
              <a:avLst/>
              <a:gdLst>
                <a:gd name="T0" fmla="*/ 0 w 19"/>
                <a:gd name="T1" fmla="*/ 0 h 6"/>
                <a:gd name="T2" fmla="*/ 0 w 19"/>
                <a:gd name="T3" fmla="*/ 4 h 6"/>
                <a:gd name="T4" fmla="*/ 4 w 19"/>
                <a:gd name="T5" fmla="*/ 4 h 6"/>
                <a:gd name="T6" fmla="*/ 12 w 19"/>
                <a:gd name="T7" fmla="*/ 6 h 6"/>
                <a:gd name="T8" fmla="*/ 15 w 19"/>
                <a:gd name="T9" fmla="*/ 6 h 6"/>
                <a:gd name="T10" fmla="*/ 18 w 19"/>
                <a:gd name="T11" fmla="*/ 4 h 6"/>
                <a:gd name="T12" fmla="*/ 19 w 1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">
                  <a:moveTo>
                    <a:pt x="0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12" y="6"/>
                  </a:lnTo>
                  <a:lnTo>
                    <a:pt x="15" y="6"/>
                  </a:lnTo>
                  <a:lnTo>
                    <a:pt x="18" y="4"/>
                  </a:lnTo>
                  <a:lnTo>
                    <a:pt x="19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8" name="Freeform 1572"/>
            <p:cNvSpPr>
              <a:spLocks/>
            </p:cNvSpPr>
            <p:nvPr/>
          </p:nvSpPr>
          <p:spPr bwMode="auto">
            <a:xfrm>
              <a:off x="9013829" y="-1778278"/>
              <a:ext cx="43131" cy="61290"/>
            </a:xfrm>
            <a:custGeom>
              <a:avLst/>
              <a:gdLst>
                <a:gd name="T0" fmla="*/ 4 w 19"/>
                <a:gd name="T1" fmla="*/ 0 h 27"/>
                <a:gd name="T2" fmla="*/ 1 w 19"/>
                <a:gd name="T3" fmla="*/ 12 h 27"/>
                <a:gd name="T4" fmla="*/ 0 w 19"/>
                <a:gd name="T5" fmla="*/ 22 h 27"/>
                <a:gd name="T6" fmla="*/ 6 w 19"/>
                <a:gd name="T7" fmla="*/ 24 h 27"/>
                <a:gd name="T8" fmla="*/ 12 w 19"/>
                <a:gd name="T9" fmla="*/ 25 h 27"/>
                <a:gd name="T10" fmla="*/ 18 w 19"/>
                <a:gd name="T11" fmla="*/ 27 h 27"/>
                <a:gd name="T12" fmla="*/ 19 w 19"/>
                <a:gd name="T13" fmla="*/ 22 h 27"/>
                <a:gd name="T14" fmla="*/ 19 w 19"/>
                <a:gd name="T15" fmla="*/ 16 h 27"/>
                <a:gd name="T16" fmla="*/ 19 w 19"/>
                <a:gd name="T17" fmla="*/ 9 h 27"/>
                <a:gd name="T18" fmla="*/ 18 w 19"/>
                <a:gd name="T1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7">
                  <a:moveTo>
                    <a:pt x="4" y="0"/>
                  </a:moveTo>
                  <a:lnTo>
                    <a:pt x="1" y="12"/>
                  </a:lnTo>
                  <a:lnTo>
                    <a:pt x="0" y="22"/>
                  </a:lnTo>
                  <a:lnTo>
                    <a:pt x="6" y="24"/>
                  </a:lnTo>
                  <a:lnTo>
                    <a:pt x="12" y="25"/>
                  </a:lnTo>
                  <a:lnTo>
                    <a:pt x="18" y="27"/>
                  </a:lnTo>
                  <a:lnTo>
                    <a:pt x="19" y="22"/>
                  </a:lnTo>
                  <a:lnTo>
                    <a:pt x="19" y="16"/>
                  </a:lnTo>
                  <a:lnTo>
                    <a:pt x="19" y="9"/>
                  </a:lnTo>
                  <a:lnTo>
                    <a:pt x="18" y="3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1199" name="Freeform 1573"/>
            <p:cNvSpPr>
              <a:spLocks/>
            </p:cNvSpPr>
            <p:nvPr/>
          </p:nvSpPr>
          <p:spPr bwMode="auto">
            <a:xfrm>
              <a:off x="9106948" y="-2248171"/>
              <a:ext cx="113500" cy="120310"/>
            </a:xfrm>
            <a:custGeom>
              <a:avLst/>
              <a:gdLst>
                <a:gd name="T0" fmla="*/ 19 w 50"/>
                <a:gd name="T1" fmla="*/ 3 h 53"/>
                <a:gd name="T2" fmla="*/ 9 w 50"/>
                <a:gd name="T3" fmla="*/ 13 h 53"/>
                <a:gd name="T4" fmla="*/ 1 w 50"/>
                <a:gd name="T5" fmla="*/ 22 h 53"/>
                <a:gd name="T6" fmla="*/ 0 w 50"/>
                <a:gd name="T7" fmla="*/ 31 h 53"/>
                <a:gd name="T8" fmla="*/ 3 w 50"/>
                <a:gd name="T9" fmla="*/ 40 h 53"/>
                <a:gd name="T10" fmla="*/ 5 w 50"/>
                <a:gd name="T11" fmla="*/ 48 h 53"/>
                <a:gd name="T12" fmla="*/ 9 w 50"/>
                <a:gd name="T13" fmla="*/ 50 h 53"/>
                <a:gd name="T14" fmla="*/ 15 w 50"/>
                <a:gd name="T15" fmla="*/ 52 h 53"/>
                <a:gd name="T16" fmla="*/ 24 w 50"/>
                <a:gd name="T17" fmla="*/ 52 h 53"/>
                <a:gd name="T18" fmla="*/ 29 w 50"/>
                <a:gd name="T19" fmla="*/ 53 h 53"/>
                <a:gd name="T20" fmla="*/ 38 w 50"/>
                <a:gd name="T21" fmla="*/ 52 h 53"/>
                <a:gd name="T22" fmla="*/ 41 w 50"/>
                <a:gd name="T23" fmla="*/ 47 h 53"/>
                <a:gd name="T24" fmla="*/ 46 w 50"/>
                <a:gd name="T25" fmla="*/ 44 h 53"/>
                <a:gd name="T26" fmla="*/ 48 w 50"/>
                <a:gd name="T27" fmla="*/ 33 h 53"/>
                <a:gd name="T28" fmla="*/ 50 w 50"/>
                <a:gd name="T29" fmla="*/ 24 h 53"/>
                <a:gd name="T30" fmla="*/ 47 w 50"/>
                <a:gd name="T31" fmla="*/ 13 h 53"/>
                <a:gd name="T32" fmla="*/ 44 w 50"/>
                <a:gd name="T33" fmla="*/ 3 h 53"/>
                <a:gd name="T34" fmla="*/ 38 w 50"/>
                <a:gd name="T3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3">
                  <a:moveTo>
                    <a:pt x="19" y="3"/>
                  </a:moveTo>
                  <a:lnTo>
                    <a:pt x="9" y="13"/>
                  </a:lnTo>
                  <a:lnTo>
                    <a:pt x="1" y="22"/>
                  </a:lnTo>
                  <a:lnTo>
                    <a:pt x="0" y="31"/>
                  </a:lnTo>
                  <a:lnTo>
                    <a:pt x="3" y="40"/>
                  </a:lnTo>
                  <a:lnTo>
                    <a:pt x="5" y="48"/>
                  </a:lnTo>
                  <a:lnTo>
                    <a:pt x="9" y="50"/>
                  </a:lnTo>
                  <a:lnTo>
                    <a:pt x="15" y="52"/>
                  </a:lnTo>
                  <a:lnTo>
                    <a:pt x="24" y="52"/>
                  </a:lnTo>
                  <a:lnTo>
                    <a:pt x="29" y="53"/>
                  </a:lnTo>
                  <a:lnTo>
                    <a:pt x="38" y="52"/>
                  </a:lnTo>
                  <a:lnTo>
                    <a:pt x="41" y="47"/>
                  </a:lnTo>
                  <a:lnTo>
                    <a:pt x="46" y="44"/>
                  </a:lnTo>
                  <a:lnTo>
                    <a:pt x="48" y="33"/>
                  </a:lnTo>
                  <a:lnTo>
                    <a:pt x="50" y="24"/>
                  </a:lnTo>
                  <a:lnTo>
                    <a:pt x="47" y="13"/>
                  </a:lnTo>
                  <a:lnTo>
                    <a:pt x="44" y="3"/>
                  </a:lnTo>
                  <a:lnTo>
                    <a:pt x="38" y="0"/>
                  </a:lnTo>
                </a:path>
              </a:pathLst>
            </a:custGeom>
            <a:noFill/>
            <a:ln w="0">
              <a:solidFill>
                <a:srgbClr val="84848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nb-NO" sz="1350"/>
            </a:p>
          </p:txBody>
        </p:sp>
        <p:sp>
          <p:nvSpPr>
            <p:cNvPr id="3" name="Rektangel 2"/>
            <p:cNvSpPr/>
            <p:nvPr/>
          </p:nvSpPr>
          <p:spPr>
            <a:xfrm>
              <a:off x="1807369" y="253385"/>
              <a:ext cx="1079809" cy="100013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350"/>
            </a:p>
          </p:txBody>
        </p:sp>
        <p:sp>
          <p:nvSpPr>
            <p:cNvPr id="1600" name="Rektangel 1599"/>
            <p:cNvSpPr/>
            <p:nvPr/>
          </p:nvSpPr>
          <p:spPr>
            <a:xfrm>
              <a:off x="9715324" y="253385"/>
              <a:ext cx="1079809" cy="100013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350"/>
            </a:p>
          </p:txBody>
        </p:sp>
      </p:grpSp>
    </p:spTree>
    <p:extLst>
      <p:ext uri="{BB962C8B-B14F-4D97-AF65-F5344CB8AC3E}">
        <p14:creationId xmlns:p14="http://schemas.microsoft.com/office/powerpoint/2010/main" val="391701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1" grpId="0" animBg="1"/>
      <p:bldP spid="1781" grpId="0" animBg="1"/>
      <p:bldP spid="1787" grpId="0" animBg="1"/>
      <p:bldP spid="1788" grpId="0"/>
      <p:bldP spid="17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/>
          <a:srcRect l="24793" t="4847" r="19008" b="84973"/>
          <a:stretch/>
        </p:blipFill>
        <p:spPr bwMode="auto">
          <a:xfrm>
            <a:off x="395536" y="260650"/>
            <a:ext cx="8352928" cy="1118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ktangel 2"/>
          <p:cNvSpPr/>
          <p:nvPr/>
        </p:nvSpPr>
        <p:spPr>
          <a:xfrm>
            <a:off x="3639234" y="2708920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altLang="nb-NO" sz="2400" b="1" dirty="0" smtClean="0">
                <a:cs typeface="Andalus" pitchFamily="18" charset="-78"/>
              </a:rPr>
              <a:t>Ørjan Mjøs</a:t>
            </a:r>
            <a:endParaRPr lang="nb-NO" altLang="nb-NO" sz="2400" b="1" dirty="0">
              <a:cs typeface="Andalus" pitchFamily="18" charset="-78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016475" y="3603501"/>
            <a:ext cx="2852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nb-NO" dirty="0" smtClean="0">
                <a:cs typeface="Andalus" pitchFamily="18" charset="-78"/>
              </a:rPr>
              <a:t>BIR Nett AS</a:t>
            </a:r>
            <a:endParaRPr lang="nb-NO" altLang="nb-NO" dirty="0">
              <a:cs typeface="Andalus" pitchFamily="18" charset="-78"/>
            </a:endParaRPr>
          </a:p>
          <a:p>
            <a:pPr algn="ctr"/>
            <a:r>
              <a:rPr lang="nb-NO" altLang="nb-NO" dirty="0" smtClean="0">
                <a:cs typeface="Andalus" pitchFamily="18" charset="-78"/>
              </a:rPr>
              <a:t>Utbyggingsansvarlig</a:t>
            </a:r>
            <a:endParaRPr lang="nb-NO" altLang="nb-NO" dirty="0">
              <a:cs typeface="Andalus" pitchFamily="18" charset="-78"/>
            </a:endParaRPr>
          </a:p>
          <a:p>
            <a:pPr algn="ctr"/>
            <a:r>
              <a:rPr lang="nb-NO" altLang="nb-NO" dirty="0" smtClean="0"/>
              <a:t>Prosjektleder</a:t>
            </a:r>
            <a:r>
              <a:rPr lang="nb-NO" altLang="nb-NO" dirty="0" smtClean="0"/>
              <a:t> </a:t>
            </a:r>
            <a:r>
              <a:rPr lang="nb-NO" altLang="nb-NO" dirty="0"/>
              <a:t>Graveklubben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A9E3-4ADE-4CEA-A36E-954F02D03DC0}" type="slidenum">
              <a:rPr lang="nb-NO" smtClean="0"/>
              <a:t>19</a:t>
            </a:fld>
            <a:endParaRPr lang="nb-NO"/>
          </a:p>
        </p:txBody>
      </p:sp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41" y="1517595"/>
            <a:ext cx="1037318" cy="9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2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tatus xmlns="http://schemas.microsoft.com/sharepoint/v3/fields">Ikke startet</_Status>
  </documentManagement>
</p:properties>
</file>

<file path=customXml/item2.xml><?xml version="1.0" encoding="utf-8"?>
<?mso-contentType ?>
<SharedContentType xmlns="Microsoft.SharePoint.Taxonomy.ContentTypeSync" SourceId="31a2e15b-7058-48bc-ae5d-d48f8b501392" ContentTypeId="0x0101006543EA735C126E448997BFAB61D14AD90504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esentasjon" ma:contentTypeID="0x0101006543EA735C126E448997BFAB61D14AD90504007F654E8A098DF048A2403D7CE2F99175" ma:contentTypeVersion="2" ma:contentTypeDescription="Presentasjon BossNett, knyttet til mal" ma:contentTypeScope="" ma:versionID="c1bec215c75c43f64e3487cc57551ae8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abd114c010ee9bffa39ee2743fe580d0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3" nillable="true" ma:displayName="Status" ma:default="Ikke startet" ma:internalName="_Status">
      <xsd:simpleType>
        <xsd:union memberTypes="dms:Text">
          <xsd:simpleType>
            <xsd:restriction base="dms:Choice">
              <xsd:enumeration value="Ikke startet"/>
              <xsd:enumeration value="Kladd"/>
              <xsd:enumeration value="Kontrollert"/>
              <xsd:enumeration value="Planlagt"/>
              <xsd:enumeration value="Publisert"/>
              <xsd:enumeration value="Endelig"/>
              <xsd:enumeration value="Utløpt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12" ma:displayName="Redigerer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 ma:index="8" ma:displayName="Emne"/>
        <xsd:element ref="dc:description" minOccurs="0" maxOccurs="1" ma:index="10" ma:displayName="Kommentarer"/>
        <xsd:element name="keywords" minOccurs="0" maxOccurs="1" type="xsd:string" ma:index="11" ma:displayName="Nøkkelord"/>
        <xsd:element ref="dc:language" minOccurs="0" maxOccurs="1"/>
        <xsd:element name="category" minOccurs="0" maxOccurs="1" type="xsd:string" ma:index="9" ma:displayName="Kategori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21A26D-85AA-4CA5-8F23-16077F5185A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0709616-7F7A-4FA4-85F2-A4D38FEBA70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20333ED9-91B1-4834-9386-29AEF45277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522BF8F-0A14-4336-9221-6F24CA7366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607</Words>
  <Application>Microsoft Office PowerPoint</Application>
  <PresentationFormat>Skjermfremvisning (4:3)</PresentationFormat>
  <Paragraphs>102</Paragraphs>
  <Slides>19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6" baseType="lpstr">
      <vt:lpstr>Andalus</vt:lpstr>
      <vt:lpstr>Arial</vt:lpstr>
      <vt:lpstr>Calibri</vt:lpstr>
      <vt:lpstr>DIN-Bold</vt:lpstr>
      <vt:lpstr>Marlett</vt:lpstr>
      <vt:lpstr>Times New Roman</vt:lpstr>
      <vt:lpstr>Office-tema</vt:lpstr>
      <vt:lpstr>Velkommen til  informasjonsmøte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Nedkast tilknyttet bossnettet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BIR 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Vestre Murallmenning med fler</dc:title>
  <dc:subject/>
  <dc:creator>Ørjan Johan Mjøs</dc:creator>
  <cp:keywords/>
  <dc:description/>
  <cp:lastModifiedBy>Ørjan Johan Mjøs</cp:lastModifiedBy>
  <cp:revision>75</cp:revision>
  <dcterms:created xsi:type="dcterms:W3CDTF">2014-03-21T11:31:26Z</dcterms:created>
  <dcterms:modified xsi:type="dcterms:W3CDTF">2016-02-24T16:09:01Z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0x0101006543EA735C126E448997BFAB61D14AD90504007F654E8A098DF048A2403D7CE2F99175</vt:lpwstr>
  </property>
  <property fmtid="{D5CDD505-2E9C-101B-9397-08002B2CF9AE}" pid="3" name="UnntattOffentlighet">
    <vt:lpwstr>Nei</vt:lpwstr>
  </property>
</Properties>
</file>